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0" r:id="rId5"/>
    <p:sldId id="261" r:id="rId6"/>
    <p:sldId id="258" r:id="rId7"/>
    <p:sldId id="262" r:id="rId8"/>
    <p:sldId id="263" r:id="rId9"/>
    <p:sldId id="264" r:id="rId10"/>
    <p:sldId id="267" r:id="rId11"/>
    <p:sldId id="265" r:id="rId12"/>
    <p:sldId id="266"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8/6/2018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8/6/2018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8/6/2018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8/6/2018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8/6/2018</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1CBAE-D79B-46D5-8F20-EFE9F1D14D6D}"/>
              </a:ext>
            </a:extLst>
          </p:cNvPr>
          <p:cNvSpPr>
            <a:spLocks noGrp="1"/>
          </p:cNvSpPr>
          <p:nvPr>
            <p:ph type="ctrTitle"/>
          </p:nvPr>
        </p:nvSpPr>
        <p:spPr/>
        <p:txBody>
          <a:bodyPr>
            <a:normAutofit fontScale="90000"/>
          </a:bodyPr>
          <a:lstStyle/>
          <a:p>
            <a:br>
              <a:rPr lang="en-GB" dirty="0">
                <a:effectLst/>
              </a:rPr>
            </a:br>
            <a:br>
              <a:rPr lang="en-GB" dirty="0">
                <a:effectLst/>
              </a:rPr>
            </a:br>
            <a:r>
              <a:rPr lang="en-GB" sz="4000" dirty="0">
                <a:effectLst/>
              </a:rPr>
              <a:t>SADC PROTOCOL@WORK</a:t>
            </a:r>
            <a:br>
              <a:rPr lang="en-GB" dirty="0">
                <a:effectLst/>
              </a:rPr>
            </a:br>
            <a:r>
              <a:rPr lang="en-ZA" sz="4900" dirty="0">
                <a:effectLst/>
              </a:rPr>
              <a:t>Sexual and reproductive health and rights</a:t>
            </a:r>
            <a:endParaRPr lang="en-GB" sz="4900" dirty="0"/>
          </a:p>
        </p:txBody>
      </p:sp>
      <p:sp>
        <p:nvSpPr>
          <p:cNvPr id="3" name="Subtitle 2">
            <a:extLst>
              <a:ext uri="{FF2B5EF4-FFF2-40B4-BE49-F238E27FC236}">
                <a16:creationId xmlns:a16="http://schemas.microsoft.com/office/drawing/2014/main" id="{D5A7D96F-5A1E-426A-AD1D-8C1A94422BF3}"/>
              </a:ext>
            </a:extLst>
          </p:cNvPr>
          <p:cNvSpPr>
            <a:spLocks noGrp="1"/>
          </p:cNvSpPr>
          <p:nvPr>
            <p:ph type="subTitle" idx="1"/>
          </p:nvPr>
        </p:nvSpPr>
        <p:spPr/>
        <p:txBody>
          <a:bodyPr/>
          <a:lstStyle/>
          <a:p>
            <a:r>
              <a:rPr lang="en-GB" dirty="0"/>
              <a:t>(Including HIV and AIDS, gender-based violence, and sexual and reproductive health)</a:t>
            </a:r>
          </a:p>
        </p:txBody>
      </p:sp>
    </p:spTree>
    <p:extLst>
      <p:ext uri="{BB962C8B-B14F-4D97-AF65-F5344CB8AC3E}">
        <p14:creationId xmlns:p14="http://schemas.microsoft.com/office/powerpoint/2010/main" val="1567372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9DD615-07AE-4DF9-90F9-033D4C98F493}"/>
              </a:ext>
            </a:extLst>
          </p:cNvPr>
          <p:cNvPicPr>
            <a:picLocks noChangeAspect="1"/>
          </p:cNvPicPr>
          <p:nvPr/>
        </p:nvPicPr>
        <p:blipFill>
          <a:blip r:embed="rId2"/>
          <a:stretch>
            <a:fillRect/>
          </a:stretch>
        </p:blipFill>
        <p:spPr>
          <a:xfrm>
            <a:off x="871046" y="968410"/>
            <a:ext cx="10353761" cy="4875899"/>
          </a:xfrm>
          <a:prstGeom prst="rect">
            <a:avLst/>
          </a:prstGeom>
        </p:spPr>
      </p:pic>
      <p:sp>
        <p:nvSpPr>
          <p:cNvPr id="2" name="Title 1">
            <a:extLst>
              <a:ext uri="{FF2B5EF4-FFF2-40B4-BE49-F238E27FC236}">
                <a16:creationId xmlns:a16="http://schemas.microsoft.com/office/drawing/2014/main" id="{C5BE0961-7EB6-4264-81F3-4F9FBE6A6C3B}"/>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D78D35B7-BF70-4D66-9850-776C416F162E}"/>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1522298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51453-8752-4EB2-B07D-0B80C35620F6}"/>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72248BD6-B53A-4BF6-9EAC-7ED4137C2D74}"/>
              </a:ext>
            </a:extLst>
          </p:cNvPr>
          <p:cNvPicPr>
            <a:picLocks noGrp="1" noChangeAspect="1"/>
          </p:cNvPicPr>
          <p:nvPr>
            <p:ph idx="1"/>
          </p:nvPr>
        </p:nvPicPr>
        <p:blipFill>
          <a:blip r:embed="rId2"/>
          <a:stretch>
            <a:fillRect/>
          </a:stretch>
        </p:blipFill>
        <p:spPr>
          <a:xfrm>
            <a:off x="913795" y="609600"/>
            <a:ext cx="10364410" cy="5327374"/>
          </a:xfrm>
          <a:prstGeom prst="rect">
            <a:avLst/>
          </a:prstGeom>
        </p:spPr>
      </p:pic>
    </p:spTree>
    <p:extLst>
      <p:ext uri="{BB962C8B-B14F-4D97-AF65-F5344CB8AC3E}">
        <p14:creationId xmlns:p14="http://schemas.microsoft.com/office/powerpoint/2010/main" val="171353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91623-FC41-4226-B50E-DC0D7A65AD01}"/>
              </a:ext>
            </a:extLst>
          </p:cNvPr>
          <p:cNvSpPr>
            <a:spLocks noGrp="1"/>
          </p:cNvSpPr>
          <p:nvPr>
            <p:ph type="title"/>
          </p:nvPr>
        </p:nvSpPr>
        <p:spPr/>
        <p:txBody>
          <a:bodyPr/>
          <a:lstStyle/>
          <a:p>
            <a:endParaRPr lang="en-GB" dirty="0"/>
          </a:p>
        </p:txBody>
      </p:sp>
      <p:pic>
        <p:nvPicPr>
          <p:cNvPr id="4" name="Content Placeholder 3">
            <a:extLst>
              <a:ext uri="{FF2B5EF4-FFF2-40B4-BE49-F238E27FC236}">
                <a16:creationId xmlns:a16="http://schemas.microsoft.com/office/drawing/2014/main" id="{3C6EE11B-809C-4B18-A1E6-35AC8C5E62A1}"/>
              </a:ext>
            </a:extLst>
          </p:cNvPr>
          <p:cNvPicPr>
            <a:picLocks noGrp="1" noChangeAspect="1"/>
          </p:cNvPicPr>
          <p:nvPr>
            <p:ph idx="1"/>
          </p:nvPr>
        </p:nvPicPr>
        <p:blipFill>
          <a:blip r:embed="rId2"/>
          <a:stretch>
            <a:fillRect/>
          </a:stretch>
        </p:blipFill>
        <p:spPr>
          <a:xfrm>
            <a:off x="924444" y="609600"/>
            <a:ext cx="10343112" cy="5181600"/>
          </a:xfrm>
          <a:prstGeom prst="rect">
            <a:avLst/>
          </a:prstGeom>
        </p:spPr>
      </p:pic>
    </p:spTree>
    <p:extLst>
      <p:ext uri="{BB962C8B-B14F-4D97-AF65-F5344CB8AC3E}">
        <p14:creationId xmlns:p14="http://schemas.microsoft.com/office/powerpoint/2010/main" val="336845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28021-29E6-41C7-8E64-4FA2097CFA93}"/>
              </a:ext>
            </a:extLst>
          </p:cNvPr>
          <p:cNvSpPr>
            <a:spLocks noGrp="1"/>
          </p:cNvSpPr>
          <p:nvPr>
            <p:ph type="title"/>
          </p:nvPr>
        </p:nvSpPr>
        <p:spPr/>
        <p:txBody>
          <a:bodyPr/>
          <a:lstStyle/>
          <a:p>
            <a:r>
              <a:rPr lang="en-US" dirty="0"/>
              <a:t>Next steps</a:t>
            </a:r>
            <a:endParaRPr lang="en-GB" dirty="0"/>
          </a:p>
        </p:txBody>
      </p:sp>
      <p:sp>
        <p:nvSpPr>
          <p:cNvPr id="3" name="Content Placeholder 2">
            <a:extLst>
              <a:ext uri="{FF2B5EF4-FFF2-40B4-BE49-F238E27FC236}">
                <a16:creationId xmlns:a16="http://schemas.microsoft.com/office/drawing/2014/main" id="{7F579177-25B7-4885-B9D2-007D6C700288}"/>
              </a:ext>
            </a:extLst>
          </p:cNvPr>
          <p:cNvSpPr>
            <a:spLocks noGrp="1"/>
          </p:cNvSpPr>
          <p:nvPr>
            <p:ph idx="1"/>
          </p:nvPr>
        </p:nvSpPr>
        <p:spPr/>
        <p:txBody>
          <a:bodyPr>
            <a:normAutofit fontScale="77500" lnSpcReduction="20000"/>
          </a:bodyPr>
          <a:lstStyle/>
          <a:p>
            <a:r>
              <a:rPr lang="en-GB" dirty="0"/>
              <a:t>Only 14 of the 75 case studies in this category focused primarily on HIV and AIDS. This is very low and might be indicative of fatigue around HIV and AIDS. This problematic as </a:t>
            </a:r>
          </a:p>
          <a:p>
            <a:r>
              <a:rPr lang="en-GB" dirty="0"/>
              <a:t>In contrast there were relatively high numbers of submissions on GBV. The challenge is despite all the good practices levels of GBV are not decreasing. Moving forward there needs to be an analysis of what works in the short, medium and long term to prevent all forms of GBV. </a:t>
            </a:r>
          </a:p>
          <a:p>
            <a:r>
              <a:rPr lang="en-GB" dirty="0"/>
              <a:t>Levels of maternal mortality in the SADC is unacceptably high. More initiatives are required to demand better quality, accessible and an increase in reproductive health services.</a:t>
            </a:r>
          </a:p>
          <a:p>
            <a:r>
              <a:rPr lang="en-GB" dirty="0"/>
              <a:t>A glaring absence in the case studies was on sexual harassment. None of the case studies focused on sexual harassment. This is particularly concerning during a time when the issue was so prominent with launch of the global MeToo campaign. </a:t>
            </a:r>
          </a:p>
          <a:p>
            <a:r>
              <a:rPr lang="en-GB" dirty="0"/>
              <a:t>Issues of sexual and reproductive health and rights are particularly significant for sex workers and LGBTIQ persons. Both groups face stigma and discrimination within communities and when accessing services. </a:t>
            </a:r>
          </a:p>
        </p:txBody>
      </p:sp>
    </p:spTree>
    <p:extLst>
      <p:ext uri="{BB962C8B-B14F-4D97-AF65-F5344CB8AC3E}">
        <p14:creationId xmlns:p14="http://schemas.microsoft.com/office/powerpoint/2010/main" val="4294488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1A802-04D7-449D-B052-7F4F0CABF938}"/>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8694EC91-06C8-4E32-B073-29CB2D3701BB}"/>
              </a:ext>
            </a:extLst>
          </p:cNvPr>
          <p:cNvPicPr>
            <a:picLocks noGrp="1" noChangeAspect="1"/>
          </p:cNvPicPr>
          <p:nvPr>
            <p:ph idx="1"/>
          </p:nvPr>
        </p:nvPicPr>
        <p:blipFill>
          <a:blip r:embed="rId2"/>
          <a:stretch>
            <a:fillRect/>
          </a:stretch>
        </p:blipFill>
        <p:spPr>
          <a:xfrm>
            <a:off x="2819705" y="457200"/>
            <a:ext cx="6541939" cy="5943600"/>
          </a:xfrm>
          <a:prstGeom prst="rect">
            <a:avLst/>
          </a:prstGeom>
        </p:spPr>
      </p:pic>
    </p:spTree>
    <p:extLst>
      <p:ext uri="{BB962C8B-B14F-4D97-AF65-F5344CB8AC3E}">
        <p14:creationId xmlns:p14="http://schemas.microsoft.com/office/powerpoint/2010/main" val="3731769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A2E81-F7D4-443B-AB16-8A6E2BE944BD}"/>
              </a:ext>
            </a:extLst>
          </p:cNvPr>
          <p:cNvSpPr>
            <a:spLocks noGrp="1"/>
          </p:cNvSpPr>
          <p:nvPr>
            <p:ph type="title"/>
          </p:nvPr>
        </p:nvSpPr>
        <p:spPr/>
        <p:txBody>
          <a:bodyPr/>
          <a:lstStyle/>
          <a:p>
            <a:r>
              <a:rPr lang="en-US" dirty="0"/>
              <a:t>Breakdown of case studies</a:t>
            </a:r>
            <a:endParaRPr lang="en-GB" dirty="0"/>
          </a:p>
        </p:txBody>
      </p:sp>
      <p:sp>
        <p:nvSpPr>
          <p:cNvPr id="3" name="Content Placeholder 2">
            <a:extLst>
              <a:ext uri="{FF2B5EF4-FFF2-40B4-BE49-F238E27FC236}">
                <a16:creationId xmlns:a16="http://schemas.microsoft.com/office/drawing/2014/main" id="{CF1A7AF9-4C7C-4073-B94C-9F00FD962F43}"/>
              </a:ext>
            </a:extLst>
          </p:cNvPr>
          <p:cNvSpPr>
            <a:spLocks noGrp="1"/>
          </p:cNvSpPr>
          <p:nvPr>
            <p:ph idx="1"/>
          </p:nvPr>
        </p:nvSpPr>
        <p:spPr/>
        <p:txBody>
          <a:bodyPr>
            <a:normAutofit/>
          </a:bodyPr>
          <a:lstStyle/>
          <a:p>
            <a:r>
              <a:rPr lang="en-GB" sz="2400" dirty="0"/>
              <a:t>A total of 75 good practices on Sexual and Reproductive Health and Rights were presented at Summits between 2017 and 2018. </a:t>
            </a:r>
          </a:p>
          <a:p>
            <a:r>
              <a:rPr lang="en-GB" sz="2400" dirty="0"/>
              <a:t>Of these 31 were on gender-based violence (GBV), 30 on health, and 14 on HIV and AIDS.</a:t>
            </a:r>
          </a:p>
        </p:txBody>
      </p:sp>
    </p:spTree>
    <p:extLst>
      <p:ext uri="{BB962C8B-B14F-4D97-AF65-F5344CB8AC3E}">
        <p14:creationId xmlns:p14="http://schemas.microsoft.com/office/powerpoint/2010/main" val="185563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1FF85-8FFA-4F89-A7B0-FF4FB851711E}"/>
              </a:ext>
            </a:extLst>
          </p:cNvPr>
          <p:cNvSpPr>
            <a:spLocks noGrp="1"/>
          </p:cNvSpPr>
          <p:nvPr>
            <p:ph type="title"/>
          </p:nvPr>
        </p:nvSpPr>
        <p:spPr/>
        <p:txBody>
          <a:bodyPr/>
          <a:lstStyle/>
          <a:p>
            <a:r>
              <a:rPr lang="en-US" dirty="0"/>
              <a:t>topics</a:t>
            </a:r>
            <a:endParaRPr lang="en-GB" dirty="0"/>
          </a:p>
        </p:txBody>
      </p:sp>
      <p:pic>
        <p:nvPicPr>
          <p:cNvPr id="4" name="Content Placeholder 3">
            <a:extLst>
              <a:ext uri="{FF2B5EF4-FFF2-40B4-BE49-F238E27FC236}">
                <a16:creationId xmlns:a16="http://schemas.microsoft.com/office/drawing/2014/main" id="{11A6BDC9-210E-4E76-9A8F-826F4FBDD33E}"/>
              </a:ext>
            </a:extLst>
          </p:cNvPr>
          <p:cNvPicPr>
            <a:picLocks noGrp="1" noChangeAspect="1"/>
          </p:cNvPicPr>
          <p:nvPr>
            <p:ph idx="1"/>
          </p:nvPr>
        </p:nvPicPr>
        <p:blipFill>
          <a:blip r:embed="rId2"/>
          <a:stretch>
            <a:fillRect/>
          </a:stretch>
        </p:blipFill>
        <p:spPr>
          <a:xfrm>
            <a:off x="751547" y="1560927"/>
            <a:ext cx="10526658" cy="4952414"/>
          </a:xfrm>
          <a:prstGeom prst="rect">
            <a:avLst/>
          </a:prstGeom>
        </p:spPr>
      </p:pic>
    </p:spTree>
    <p:extLst>
      <p:ext uri="{BB962C8B-B14F-4D97-AF65-F5344CB8AC3E}">
        <p14:creationId xmlns:p14="http://schemas.microsoft.com/office/powerpoint/2010/main" val="2878147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6C0A8-2866-4DFF-8540-56C180B70F1F}"/>
              </a:ext>
            </a:extLst>
          </p:cNvPr>
          <p:cNvSpPr>
            <a:spLocks noGrp="1"/>
          </p:cNvSpPr>
          <p:nvPr>
            <p:ph type="title"/>
          </p:nvPr>
        </p:nvSpPr>
        <p:spPr/>
        <p:txBody>
          <a:bodyPr/>
          <a:lstStyle/>
          <a:p>
            <a:r>
              <a:rPr lang="en-US" dirty="0"/>
              <a:t>Sub topics</a:t>
            </a:r>
            <a:endParaRPr lang="en-GB" dirty="0"/>
          </a:p>
        </p:txBody>
      </p:sp>
      <p:pic>
        <p:nvPicPr>
          <p:cNvPr id="4" name="Content Placeholder 3">
            <a:extLst>
              <a:ext uri="{FF2B5EF4-FFF2-40B4-BE49-F238E27FC236}">
                <a16:creationId xmlns:a16="http://schemas.microsoft.com/office/drawing/2014/main" id="{6DBB3AAA-FDB7-419D-8A1A-614F1E437702}"/>
              </a:ext>
            </a:extLst>
          </p:cNvPr>
          <p:cNvPicPr>
            <a:picLocks noGrp="1" noChangeAspect="1"/>
          </p:cNvPicPr>
          <p:nvPr>
            <p:ph idx="1"/>
          </p:nvPr>
        </p:nvPicPr>
        <p:blipFill>
          <a:blip r:embed="rId2"/>
          <a:stretch>
            <a:fillRect/>
          </a:stretch>
        </p:blipFill>
        <p:spPr>
          <a:xfrm>
            <a:off x="3265496" y="2565534"/>
            <a:ext cx="5651482" cy="2755631"/>
          </a:xfrm>
          <a:prstGeom prst="rect">
            <a:avLst/>
          </a:prstGeom>
        </p:spPr>
      </p:pic>
    </p:spTree>
    <p:extLst>
      <p:ext uri="{BB962C8B-B14F-4D97-AF65-F5344CB8AC3E}">
        <p14:creationId xmlns:p14="http://schemas.microsoft.com/office/powerpoint/2010/main" val="2817853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7930F-2ACF-4791-B4AA-38AD6493FE37}"/>
              </a:ext>
            </a:extLst>
          </p:cNvPr>
          <p:cNvSpPr>
            <a:spLocks noGrp="1"/>
          </p:cNvSpPr>
          <p:nvPr>
            <p:ph type="title"/>
          </p:nvPr>
        </p:nvSpPr>
        <p:spPr/>
        <p:txBody>
          <a:bodyPr/>
          <a:lstStyle/>
          <a:p>
            <a:r>
              <a:rPr lang="en-US" dirty="0" err="1"/>
              <a:t>Hiv</a:t>
            </a:r>
            <a:r>
              <a:rPr lang="en-US" dirty="0"/>
              <a:t> and aids</a:t>
            </a:r>
            <a:endParaRPr lang="en-GB" dirty="0"/>
          </a:p>
        </p:txBody>
      </p:sp>
      <p:pic>
        <p:nvPicPr>
          <p:cNvPr id="4" name="Content Placeholder 3">
            <a:extLst>
              <a:ext uri="{FF2B5EF4-FFF2-40B4-BE49-F238E27FC236}">
                <a16:creationId xmlns:a16="http://schemas.microsoft.com/office/drawing/2014/main" id="{90172720-0B20-4E94-A047-6B8F68C49FD1}"/>
              </a:ext>
            </a:extLst>
          </p:cNvPr>
          <p:cNvPicPr>
            <a:picLocks noGrp="1" noChangeAspect="1"/>
          </p:cNvPicPr>
          <p:nvPr>
            <p:ph idx="1"/>
          </p:nvPr>
        </p:nvPicPr>
        <p:blipFill>
          <a:blip r:embed="rId2"/>
          <a:stretch>
            <a:fillRect/>
          </a:stretch>
        </p:blipFill>
        <p:spPr>
          <a:xfrm>
            <a:off x="3219772" y="2385687"/>
            <a:ext cx="5742930" cy="3115326"/>
          </a:xfrm>
          <a:prstGeom prst="rect">
            <a:avLst/>
          </a:prstGeom>
        </p:spPr>
      </p:pic>
    </p:spTree>
    <p:extLst>
      <p:ext uri="{BB962C8B-B14F-4D97-AF65-F5344CB8AC3E}">
        <p14:creationId xmlns:p14="http://schemas.microsoft.com/office/powerpoint/2010/main" val="3488848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2799D-4E84-4894-9AD4-BBCF3533EF19}"/>
              </a:ext>
            </a:extLst>
          </p:cNvPr>
          <p:cNvSpPr>
            <a:spLocks noGrp="1"/>
          </p:cNvSpPr>
          <p:nvPr>
            <p:ph type="title"/>
          </p:nvPr>
        </p:nvSpPr>
        <p:spPr/>
        <p:txBody>
          <a:bodyPr/>
          <a:lstStyle/>
          <a:p>
            <a:r>
              <a:rPr lang="en-US" dirty="0"/>
              <a:t>Gender based violence</a:t>
            </a:r>
            <a:endParaRPr lang="en-GB" dirty="0"/>
          </a:p>
        </p:txBody>
      </p:sp>
      <p:pic>
        <p:nvPicPr>
          <p:cNvPr id="4" name="Content Placeholder 3">
            <a:extLst>
              <a:ext uri="{FF2B5EF4-FFF2-40B4-BE49-F238E27FC236}">
                <a16:creationId xmlns:a16="http://schemas.microsoft.com/office/drawing/2014/main" id="{5B0E6F76-5A47-4E97-A6AB-0300A0B8E091}"/>
              </a:ext>
            </a:extLst>
          </p:cNvPr>
          <p:cNvPicPr>
            <a:picLocks noGrp="1" noChangeAspect="1"/>
          </p:cNvPicPr>
          <p:nvPr>
            <p:ph idx="1"/>
          </p:nvPr>
        </p:nvPicPr>
        <p:blipFill>
          <a:blip r:embed="rId2"/>
          <a:stretch>
            <a:fillRect/>
          </a:stretch>
        </p:blipFill>
        <p:spPr>
          <a:xfrm>
            <a:off x="3219772" y="2166212"/>
            <a:ext cx="5742930" cy="3554276"/>
          </a:xfrm>
          <a:prstGeom prst="rect">
            <a:avLst/>
          </a:prstGeom>
        </p:spPr>
      </p:pic>
    </p:spTree>
    <p:extLst>
      <p:ext uri="{BB962C8B-B14F-4D97-AF65-F5344CB8AC3E}">
        <p14:creationId xmlns:p14="http://schemas.microsoft.com/office/powerpoint/2010/main" val="2573717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3B211-FBCF-4FB9-A4C6-D7A290354792}"/>
              </a:ext>
            </a:extLst>
          </p:cNvPr>
          <p:cNvSpPr>
            <a:spLocks noGrp="1"/>
          </p:cNvSpPr>
          <p:nvPr>
            <p:ph type="title"/>
          </p:nvPr>
        </p:nvSpPr>
        <p:spPr/>
        <p:txBody>
          <a:bodyPr/>
          <a:lstStyle/>
          <a:p>
            <a:r>
              <a:rPr lang="en-US" dirty="0" err="1"/>
              <a:t>srhr</a:t>
            </a:r>
            <a:endParaRPr lang="en-GB" dirty="0"/>
          </a:p>
        </p:txBody>
      </p:sp>
      <p:pic>
        <p:nvPicPr>
          <p:cNvPr id="4" name="Content Placeholder 3">
            <a:extLst>
              <a:ext uri="{FF2B5EF4-FFF2-40B4-BE49-F238E27FC236}">
                <a16:creationId xmlns:a16="http://schemas.microsoft.com/office/drawing/2014/main" id="{6579558B-DC82-41F0-82D0-FA8A191CC75A}"/>
              </a:ext>
            </a:extLst>
          </p:cNvPr>
          <p:cNvPicPr>
            <a:picLocks noGrp="1" noChangeAspect="1"/>
          </p:cNvPicPr>
          <p:nvPr>
            <p:ph idx="1"/>
          </p:nvPr>
        </p:nvPicPr>
        <p:blipFill>
          <a:blip r:embed="rId2"/>
          <a:stretch>
            <a:fillRect/>
          </a:stretch>
        </p:blipFill>
        <p:spPr>
          <a:xfrm>
            <a:off x="913795" y="1758248"/>
            <a:ext cx="10353761" cy="4107979"/>
          </a:xfrm>
          <a:prstGeom prst="rect">
            <a:avLst/>
          </a:prstGeom>
        </p:spPr>
      </p:pic>
    </p:spTree>
    <p:extLst>
      <p:ext uri="{BB962C8B-B14F-4D97-AF65-F5344CB8AC3E}">
        <p14:creationId xmlns:p14="http://schemas.microsoft.com/office/powerpoint/2010/main" val="2194321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242A4-97AB-4FAB-A913-443D0BF79747}"/>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A13AA172-E193-48C9-B82C-B3E5697F2F21}"/>
              </a:ext>
            </a:extLst>
          </p:cNvPr>
          <p:cNvPicPr>
            <a:picLocks noGrp="1" noChangeAspect="1"/>
          </p:cNvPicPr>
          <p:nvPr>
            <p:ph idx="1"/>
          </p:nvPr>
        </p:nvPicPr>
        <p:blipFill>
          <a:blip r:embed="rId2"/>
          <a:stretch>
            <a:fillRect/>
          </a:stretch>
        </p:blipFill>
        <p:spPr>
          <a:xfrm>
            <a:off x="1680290" y="609600"/>
            <a:ext cx="8831419" cy="5509846"/>
          </a:xfrm>
          <a:prstGeom prst="rect">
            <a:avLst/>
          </a:prstGeom>
        </p:spPr>
      </p:pic>
    </p:spTree>
    <p:extLst>
      <p:ext uri="{BB962C8B-B14F-4D97-AF65-F5344CB8AC3E}">
        <p14:creationId xmlns:p14="http://schemas.microsoft.com/office/powerpoint/2010/main" val="42025506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110</TotalTime>
  <Words>265</Words>
  <Application>Microsoft Office PowerPoint</Application>
  <PresentationFormat>Widescreen</PresentationFormat>
  <Paragraphs>16</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Bookman Old Style</vt:lpstr>
      <vt:lpstr>Rockwell</vt:lpstr>
      <vt:lpstr>Damask</vt:lpstr>
      <vt:lpstr>  SADC PROTOCOL@WORK Sexual and reproductive health and rights</vt:lpstr>
      <vt:lpstr>PowerPoint Presentation</vt:lpstr>
      <vt:lpstr>Breakdown of case studies</vt:lpstr>
      <vt:lpstr>topics</vt:lpstr>
      <vt:lpstr>Sub topics</vt:lpstr>
      <vt:lpstr>Hiv and aids</vt:lpstr>
      <vt:lpstr>Gender based violence</vt:lpstr>
      <vt:lpstr>srhr</vt:lpstr>
      <vt:lpstr>PowerPoint Presentation</vt:lpstr>
      <vt:lpstr>PowerPoint Presentation</vt:lpstr>
      <vt:lpstr>PowerPoint Presentation</vt:lpstr>
      <vt:lpstr>PowerPoint Presentation</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SADC PROTOCOL@WORK Sexual and reproductive health and rights</dc:title>
  <dc:creator>kubi</dc:creator>
  <cp:lastModifiedBy>kubi</cp:lastModifiedBy>
  <cp:revision>5</cp:revision>
  <dcterms:created xsi:type="dcterms:W3CDTF">2018-08-06T07:10:49Z</dcterms:created>
  <dcterms:modified xsi:type="dcterms:W3CDTF">2018-08-06T09:01:08Z</dcterms:modified>
</cp:coreProperties>
</file>