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5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73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0" autoAdjust="0"/>
    <p:restoredTop sz="95448" autoAdjust="0"/>
  </p:normalViewPr>
  <p:slideViewPr>
    <p:cSldViewPr snapToGrid="0">
      <p:cViewPr varScale="1">
        <p:scale>
          <a:sx n="81" d="100"/>
          <a:sy n="81" d="100"/>
        </p:scale>
        <p:origin x="4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8DBE-0462-0CC6-3E67-7CE43B77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7EC9-E956-8128-602D-C7B99838D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F481-9E73-7C9C-6A72-BFC8F82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87A2-EE0A-F34A-2236-CB1D1474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CA17-B3A5-0EED-A21A-F9B96FEB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46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A530-483F-1CBE-FFCE-9A116150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12A6-26A2-6ACF-6F3A-A046253A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F79F-9B68-7965-53D1-D58525E6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DD83-B272-2593-1A95-E727CE8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5F09-0507-5F6D-9F9B-ABD3A0C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89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085C5-A11C-E643-8DC3-11FB1729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01F7E-9C8F-7612-9F47-5C7C1498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9330-9B69-BB1C-6AD4-DC60F049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7B96-61B0-B551-1248-5FD6225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2442-9E30-4F0A-0151-84F8307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23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C6B-1690-DB18-3A5A-6AD7AA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1375-B8AD-C523-6195-76E1BAD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88A1-16BE-4D7A-4B82-E6535A95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A8A7-D130-0F47-BB20-87085FB0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9999-0995-9687-D647-A498CD16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71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610B-1CF6-150D-1F93-217B6B1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05CB7-0DB6-62A7-A17A-2F69E973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001F-C1EE-AA37-97C4-4C09D8C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792C-E204-803B-D2E8-6249A3E2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DC93-52B9-0B6B-E5E0-7D70F177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74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4AEA-366C-AEB3-0D4C-D83998AC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AA0A-A199-B5CE-0541-CE732EBE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3B13D-367B-E0F7-3C34-43CE2875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0E9-77AB-F1F7-A58E-5DEA602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D739-2224-8F18-E3B0-368DAAE2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8374-C805-63BC-B106-EAD0230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08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245-4F8B-56FC-161A-A826365C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1C2A-587E-8649-F0E8-B6B9533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57C4-04B4-70A2-0907-877C1681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D6E1-26E5-E165-5E50-514BD0A4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AFC1-6281-0BAA-0DE6-51F2D130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5B42E-F79A-1E15-9C00-D1762297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8B5F4-BB44-152A-7822-AF5E71E9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161D-3FD1-2DA5-072F-5DB36750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65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77DC-7852-AEAB-720F-0EE604E2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93BCE-A9FB-5FF2-9BA0-314533CA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4AF-E92E-5E0D-8074-A266282E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7CD4-4BD4-0D4B-4FB9-544872C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07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8CA1-36DC-07B5-3331-04343416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FC684-D3DF-ECE4-8A3C-486D703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C0011-B192-2F8E-485B-D50C4CB2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66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A99-2DB8-DF84-55D7-A697969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111-06AA-827C-4E69-CA569602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FB1F8-D13C-F25C-0591-07F15859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4C4A-7311-3139-7636-1058164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EB40D-C324-0342-8421-BEFADA8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5D076-F424-1C1F-E0F3-EF87FFA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83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4CC6-88C5-09B4-805C-D9FFE03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15FE7-64A9-623D-9CA7-FE9BD3107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30E57-2C57-97F1-914D-ACF47EB6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8C702-813F-82AE-0CF2-A4972F0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6360-C29A-762E-0177-E932E25D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C889-BFAD-BAB1-2BD7-34EB17B7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38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A1551-74E4-59A9-EC82-965DF7F2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2B6D3-D587-EF0B-D249-F4142688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A8BD-6AB8-5978-97C8-01C03141E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49F3-0B5E-114E-A1BE-885C6EB5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B86F-C636-BEC2-AF70-9817106E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25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12B0C-4783-A17E-C39F-98019663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5" y="301414"/>
            <a:ext cx="4702161" cy="1114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07C83F-A399-7265-8937-D0EDB0EFC058}"/>
              </a:ext>
            </a:extLst>
          </p:cNvPr>
          <p:cNvSpPr>
            <a:spLocks/>
          </p:cNvSpPr>
          <p:nvPr/>
        </p:nvSpPr>
        <p:spPr>
          <a:xfrm>
            <a:off x="10244667" y="6214533"/>
            <a:ext cx="19473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4D89AA-54B8-DD38-0B9F-EED9028FC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5479"/>
            <a:ext cx="9144000" cy="1051561"/>
          </a:xfrm>
        </p:spPr>
        <p:txBody>
          <a:bodyPr anchor="ctr">
            <a:noAutofit/>
          </a:bodyPr>
          <a:lstStyle/>
          <a:p>
            <a:r>
              <a:rPr lang="en-ZA" sz="3600" b="1" dirty="0"/>
              <a:t/>
            </a:r>
            <a:br>
              <a:rPr lang="en-ZA" sz="3600" b="1" dirty="0"/>
            </a:br>
            <a:endParaRPr lang="en-Z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742"/>
            <a:ext cx="9144000" cy="3042920"/>
          </a:xfrm>
        </p:spPr>
        <p:txBody>
          <a:bodyPr>
            <a:normAutofit/>
          </a:bodyPr>
          <a:lstStyle/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GENDER-INCLUSIVEE LOCAL ECONOMIC DEVELOPMENT IN SOUTH AFRICA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ENTREPRENEURS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BUSINESS: SALLY’S SWEEPSTAR</a:t>
            </a:r>
          </a:p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 NAME: SALMINA GAHADZA</a:t>
            </a:r>
          </a:p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COUNCIL: GREATER TZANEEN MUNICIPALITY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Z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http://genderlinks.org.za/wp-content/uploads/2016/03/sunrise-campaign-logo-16-days-fin_250x250_crop_80.jpg">
            <a:extLst>
              <a:ext uri="{FF2B5EF4-FFF2-40B4-BE49-F238E27FC236}">
                <a16:creationId xmlns:a16="http://schemas.microsoft.com/office/drawing/2014/main" id="{2B25E3A5-02BF-4DAC-936E-3313A9A3D3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18" y="421412"/>
            <a:ext cx="1885951" cy="1344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557213"/>
            <a:ext cx="2229485" cy="134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8" y="4730432"/>
            <a:ext cx="2973988" cy="17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 AND SELF SUFFICIENCY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</p:spPr>
        <p:txBody>
          <a:bodyPr/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 member of a savings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group?YES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saving money? How much have you been able to save so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far?YES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,R510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managed to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household income?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</a:t>
            </a: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/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67874"/>
            <a:ext cx="5093765" cy="44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AND EXPENSES FOR THE BUSINESS FOR PAST  THREE TO SIX MONTHS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5880"/>
            <a:ext cx="5157787" cy="762001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311428"/>
              </p:ext>
            </p:extLst>
          </p:nvPr>
        </p:nvGraphicFramePr>
        <p:xfrm>
          <a:off x="839788" y="1859278"/>
          <a:ext cx="51577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92">
                  <a:extLst>
                    <a:ext uri="{9D8B030D-6E8A-4147-A177-3AD203B41FA5}">
                      <a16:colId xmlns:a16="http://schemas.microsoft.com/office/drawing/2014/main" val="829058071"/>
                    </a:ext>
                  </a:extLst>
                </a:gridCol>
                <a:gridCol w="2461896">
                  <a:extLst>
                    <a:ext uri="{9D8B030D-6E8A-4147-A177-3AD203B41FA5}">
                      <a16:colId xmlns:a16="http://schemas.microsoft.com/office/drawing/2014/main" val="2489107966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8629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dirty="0"/>
                        <a:t>SALES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R19760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108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dirty="0"/>
                        <a:t>CHILD SUPPORT GRANT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R3360.00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2253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6000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0713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R23120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17736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5881"/>
            <a:ext cx="5183188" cy="762000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/>
              <a:t>EXPENSES</a:t>
            </a:r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47966288"/>
              </p:ext>
            </p:extLst>
          </p:nvPr>
        </p:nvGraphicFramePr>
        <p:xfrm>
          <a:off x="6172200" y="1859279"/>
          <a:ext cx="51831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514713378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107622135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171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dirty="0"/>
                        <a:t>STOCK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R13500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2131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dirty="0"/>
                        <a:t>WAGES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565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dirty="0"/>
                        <a:t>TRANSPORT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2557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39849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R19300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6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challenges have you experienced in your business? Is don’t have shelter to work on when it’s raining.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have you addressed these? I now bought umbrellas for protection.</a:t>
            </a:r>
          </a:p>
        </p:txBody>
      </p:sp>
    </p:spTree>
    <p:extLst>
      <p:ext uri="{BB962C8B-B14F-4D97-AF65-F5344CB8AC3E}">
        <p14:creationId xmlns:p14="http://schemas.microsoft.com/office/powerpoint/2010/main" val="29298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/>
              <a:t>SUSTAINABILITY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How will you sustain your business? by investing in group savings.</a:t>
            </a:r>
          </a:p>
          <a:p>
            <a:r>
              <a:rPr lang="en-ZW" dirty="0"/>
              <a:t>What other sustainability measures are you putting in place for your business? I am looking forward investing in other businesses</a:t>
            </a:r>
          </a:p>
        </p:txBody>
      </p:sp>
    </p:spTree>
    <p:extLst>
      <p:ext uri="{BB962C8B-B14F-4D97-AF65-F5344CB8AC3E}">
        <p14:creationId xmlns:p14="http://schemas.microsoft.com/office/powerpoint/2010/main" val="33722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PLANS HAVE YOU MADE TO GROW YOUR BUSINESS IN THE NEXT 6 MONTHS?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75175"/>
          </a:xfrm>
        </p:spPr>
        <p:txBody>
          <a:bodyPr>
            <a:normAutofit/>
          </a:bodyPr>
          <a:lstStyle/>
          <a:p>
            <a:r>
              <a:rPr lang="en-ZA" dirty="0"/>
              <a:t>Expanding product line: </a:t>
            </a:r>
            <a:r>
              <a:rPr lang="en-ZA" dirty="0" err="1"/>
              <a:t>butle</a:t>
            </a:r>
            <a:r>
              <a:rPr lang="en-ZA" dirty="0"/>
              <a:t> </a:t>
            </a:r>
            <a:r>
              <a:rPr lang="en-ZA" dirty="0" err="1"/>
              <a:t>buhle</a:t>
            </a:r>
            <a:endParaRPr lang="en-ZA" dirty="0"/>
          </a:p>
          <a:p>
            <a:r>
              <a:rPr lang="en-ZA" dirty="0"/>
              <a:t>Increasing online presence:</a:t>
            </a:r>
          </a:p>
          <a:p>
            <a:pPr marL="0" indent="0">
              <a:buNone/>
            </a:pPr>
            <a:r>
              <a:rPr lang="en-ZA" dirty="0"/>
              <a:t>Social media </a:t>
            </a:r>
          </a:p>
          <a:p>
            <a:r>
              <a:rPr lang="en-ZA" dirty="0"/>
              <a:t>Enhancing customer experience: I look for feedback from my customers regarding my products</a:t>
            </a:r>
          </a:p>
          <a:p>
            <a:r>
              <a:rPr lang="en-ZA" dirty="0"/>
              <a:t>Targeting new customer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35" y="1690688"/>
            <a:ext cx="293996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changes have you experienced in your business? Explain. More customers are coming through everyday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additional information to share?</a:t>
            </a:r>
          </a:p>
          <a:p>
            <a:pPr marL="0" indent="0">
              <a:buNone/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would like to move to a bigger space and establish my business in </a:t>
            </a:r>
            <a:r>
              <a:rPr lang="en-Z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areas.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EXPERIENCE DURING SUNRISE CAMPAIGN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082"/>
            <a:ext cx="10515600" cy="509288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lesson from Life Skill and Entrepreneurship training</a:t>
            </a:r>
          </a:p>
          <a:p>
            <a:pPr>
              <a:buFont typeface="+mj-lt"/>
              <a:buAutoNum type="arabicPeriod"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SKILL TRAINING: 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SOLVING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</a:t>
            </a:r>
          </a:p>
          <a:p>
            <a:pPr marL="0" indent="0">
              <a:buNone/>
            </a:pP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Memorable moments(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Mentorship, Group Work, Support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MENTORSHIP: We have mentors from experienced entrepreneur.</a:t>
            </a:r>
          </a:p>
          <a:p>
            <a:pPr>
              <a:buFont typeface="+mj-lt"/>
              <a:buAutoNum type="arabicPeriod"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 WORK: I have learned how to work as a group.</a:t>
            </a:r>
          </a:p>
          <a:p>
            <a:pPr>
              <a:buFont typeface="+mj-lt"/>
              <a:buAutoNum type="arabicPeriod"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SUPPORT: I have received support from GENDELINKS, MENTORS, THE MUNICIPALITY</a:t>
            </a: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MY LIFE HAS CHANGED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37" y="688156"/>
            <a:ext cx="10621229" cy="588232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growth (confidence, independence, safety)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now believe in myself and my abilities.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INDEPENDENCE: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now stand for myself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not safe, now I know how to say NO to abuse.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impact (children, relationships, community respect)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attending the workshop I am happy and even my children are happy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the bond with my family members.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gaining trust from my community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changes or lifestyle improvements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has brought a big change in my life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now save money for myself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even afford the lifestyle I want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even take my children out for lunch</a:t>
            </a:r>
          </a:p>
          <a:p>
            <a:pPr marL="342900" indent="-342900">
              <a:buFont typeface="+mj-lt"/>
              <a:buAutoNum type="arabicPeriod"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7138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DESCRIBE THE BUSINESS 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Name of business and products/services offered:</a:t>
            </a:r>
          </a:p>
          <a:p>
            <a:pPr marL="342900"/>
            <a:r>
              <a:rPr lang="en-US" sz="2000" b="1"/>
              <a:t>Name of the business</a:t>
            </a:r>
            <a:r>
              <a:rPr lang="en-US" sz="2000"/>
              <a:t>: SALLY’S SWEEPSTAR</a:t>
            </a:r>
          </a:p>
          <a:p>
            <a:pPr marL="342900"/>
            <a:r>
              <a:rPr lang="en-US" sz="2000" b="1"/>
              <a:t>Products/services offered</a:t>
            </a:r>
            <a:r>
              <a:rPr lang="en-US" sz="2000"/>
              <a:t>: BROOMS ,MOPS, AVOCADOS AND CLAYSOIL</a:t>
            </a:r>
          </a:p>
          <a:p>
            <a:r>
              <a:rPr lang="en-US" sz="2000"/>
              <a:t>Achievements so far Challenges still faced and how they’re managed: </a:t>
            </a:r>
          </a:p>
          <a:p>
            <a:r>
              <a:rPr lang="en-US" sz="2000"/>
              <a:t>Overcoming personal struggles.</a:t>
            </a:r>
          </a:p>
          <a:p>
            <a:r>
              <a:rPr lang="en-US" sz="2000"/>
              <a:t>I have overcome self-doubt and fear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4D21F-5CC1-EC22-101F-33886D28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2" r="-3" b="2820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D1774-6AEB-4D8D-912D-208218EF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r="862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79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F50B-A6F6-470B-8840-E56E57D9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EB34A-C7B6-FD1B-D59C-B9E1D4D0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BASE AND COMPETION?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A202F-2FA3-D794-291D-FF223DFC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2520"/>
            <a:ext cx="5181600" cy="5064443"/>
          </a:xfrm>
        </p:spPr>
        <p:txBody>
          <a:bodyPr>
            <a:normAutofit fontScale="92500"/>
          </a:bodyPr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your customers?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Schools, community members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increased the number of customers since starting the LED Programme?   Yes 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did you do this? I have been doing door to door to sell my products.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your competition? shops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do you handle competition in your business? By reducing my product’s prices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58194"/>
            <a:ext cx="3416300" cy="3428206"/>
          </a:xfrm>
        </p:spPr>
      </p:pic>
    </p:spTree>
    <p:extLst>
      <p:ext uri="{BB962C8B-B14F-4D97-AF65-F5344CB8AC3E}">
        <p14:creationId xmlns:p14="http://schemas.microsoft.com/office/powerpoint/2010/main" val="422381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929639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PRODUCTS OR SERVICES?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3960"/>
            <a:ext cx="5181600" cy="4973003"/>
          </a:xfrm>
        </p:spPr>
        <p:txBody>
          <a:bodyPr>
            <a:normAutofit lnSpcReduction="10000"/>
          </a:bodyPr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new business products or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services?YES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new products are in the business? BUTLE BUHLE PRODUCTS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they performing compared to your initial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products?NO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advertise/market your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products?WORD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MOUTH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60"/>
            <a:ext cx="5181600" cy="49730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9214"/>
            <a:ext cx="2638097" cy="3489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97" y="2384600"/>
            <a:ext cx="2900854" cy="32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/>
              <a:t>QUALITY AND PACKAGING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8720"/>
            <a:ext cx="5181600" cy="49882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customers happy with the quality of your products or services? YES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answered yes please give more information. There are returns or complains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branding available for your products? Explain. NO</a:t>
            </a:r>
          </a:p>
          <a:p>
            <a:pPr>
              <a:lnSpc>
                <a:spcPct val="10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changed the packaging or marketing of your business to attract more customers? Please explain.NO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9" y="1736810"/>
            <a:ext cx="4466491" cy="38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MANAGEMENT</a:t>
            </a:r>
            <a:endParaRPr lang="en-Z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3480"/>
            <a:ext cx="5181600" cy="5003483"/>
          </a:xfrm>
        </p:spPr>
        <p:txBody>
          <a:bodyPr>
            <a:normAutofit fontScale="92500"/>
          </a:bodyPr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hired more staff? How many full-time and how many </a:t>
            </a:r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part-time?NO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manage your stock and check regularly? Please explain. I record the incoming and outgoing finances.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been able to price your products better so that you can earn a surplus from the business? Please explain. YES, when people take credit I add more.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3480"/>
            <a:ext cx="5181600" cy="500348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46" y="1124617"/>
            <a:ext cx="4442254" cy="50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83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3960"/>
            <a:ext cx="5181600" cy="4973003"/>
          </a:xfrm>
        </p:spPr>
        <p:txBody>
          <a:bodyPr/>
          <a:lstStyle/>
          <a:p>
            <a:r>
              <a:rPr lang="en-Z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record-keeping system in place? </a:t>
            </a:r>
            <a:r>
              <a:rPr lang="en-ZA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Explain.Yes</a:t>
            </a:r>
            <a:endParaRPr lang="en-ZA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yes, how is it helping you to manage your business? It helps me to run my business in a good way and makes my stock easy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bank account for your business?  NO</a:t>
            </a: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60"/>
            <a:ext cx="5181600" cy="4973003"/>
          </a:xfrm>
        </p:spPr>
        <p:txBody>
          <a:bodyPr/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29022"/>
            <a:ext cx="2490952" cy="392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49" y="1729022"/>
            <a:ext cx="2441983" cy="39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8EB12-4B0A-4919-87CE-54FCF26AF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C4D73-338C-4304-BFCA-61685CA034DF}">
  <ds:schemaRefs>
    <ds:schemaRef ds:uri="5c72703c-1067-4fa7-89cc-ef245258de7b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b18839c-25d0-4b83-99ac-ffba4ec791e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571CCC-87AC-4130-8401-68AD6F4D4DF4}"/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807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Office Theme</vt:lpstr>
      <vt:lpstr> </vt:lpstr>
      <vt:lpstr>MY EXPERIENCE DURING SUNRISE CAMPAIGN</vt:lpstr>
      <vt:lpstr>HOW MY LIFE HAS CHANGED </vt:lpstr>
      <vt:lpstr>PLEASE DESCRIBE THE BUSINESS </vt:lpstr>
      <vt:lpstr>CUSTOMER BASE AND COMPETION?</vt:lpstr>
      <vt:lpstr>NEW PRODUCTS OR SERVICES?</vt:lpstr>
      <vt:lpstr>QUALITY AND PACKAGING</vt:lpstr>
      <vt:lpstr>BUSINESS MANAGEMENT</vt:lpstr>
      <vt:lpstr>FINANCIAL MANAGEMENT </vt:lpstr>
      <vt:lpstr>SAVINGS AND SELF SUFFICIENCY</vt:lpstr>
      <vt:lpstr>INCOME AND EXPENSES FOR THE BUSINESS FOR PAST  THREE TO SIX MONTHS</vt:lpstr>
      <vt:lpstr>CHALLENGES</vt:lpstr>
      <vt:lpstr>SUSTAINABILITY</vt:lpstr>
      <vt:lpstr>WHAT PLANS HAVE YOU MADE TO GROW YOUR BUSINESS IN THE NEXT 6 MONTHS? </vt:lpstr>
      <vt:lpstr>ADDITIONAL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Lee</dc:creator>
  <cp:lastModifiedBy>Naledi Masipa  - Programme Associate, GL South Africa</cp:lastModifiedBy>
  <cp:revision>65</cp:revision>
  <dcterms:created xsi:type="dcterms:W3CDTF">2025-04-04T21:02:00Z</dcterms:created>
  <dcterms:modified xsi:type="dcterms:W3CDTF">2026-03-15T14:54:52Z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0x010100C7A2C33E21046B4C85A49B72C3A18177</vt:lpwstr>
  </property>
  <property fmtid="{D5CDD505-2E9C-101B-9397-08002B2CF9AE}" pid="3" name="MSIP_Label_616f4fcd-8401-41c8-bfac-a60235e9eb06_Enabled">
    <vt:lpwstr>true</vt:lpwstr>
  </property>
  <property fmtid="{D5CDD505-2E9C-101B-9397-08002B2CF9AE}" pid="4" name="MSIP_Label_616f4fcd-8401-41c8-bfac-a60235e9eb06_SetDate">
    <vt:lpwstr>2026-03-13T10:26:38Z</vt:lpwstr>
  </property>
  <property fmtid="{D5CDD505-2E9C-101B-9397-08002B2CF9AE}" pid="5" name="MSIP_Label_616f4fcd-8401-41c8-bfac-a60235e9eb06_Method">
    <vt:lpwstr>Standard</vt:lpwstr>
  </property>
  <property fmtid="{D5CDD505-2E9C-101B-9397-08002B2CF9AE}" pid="6" name="MSIP_Label_616f4fcd-8401-41c8-bfac-a60235e9eb06_Name">
    <vt:lpwstr>General Information</vt:lpwstr>
  </property>
  <property fmtid="{D5CDD505-2E9C-101B-9397-08002B2CF9AE}" pid="7" name="MSIP_Label_616f4fcd-8401-41c8-bfac-a60235e9eb06_SiteId">
    <vt:lpwstr>96cb76fa-e95c-4b46-8af5-91bec5d808f2</vt:lpwstr>
  </property>
  <property fmtid="{D5CDD505-2E9C-101B-9397-08002B2CF9AE}" pid="8" name="MSIP_Label_616f4fcd-8401-41c8-bfac-a60235e9eb06_ActionId">
    <vt:lpwstr>e25a0e88-ee31-4faa-9b82-3ca59ecd006b</vt:lpwstr>
  </property>
  <property fmtid="{D5CDD505-2E9C-101B-9397-08002B2CF9AE}" pid="9" name="MSIP_Label_616f4fcd-8401-41c8-bfac-a60235e9eb06_ContentBits">
    <vt:lpwstr>0</vt:lpwstr>
  </property>
  <property fmtid="{D5CDD505-2E9C-101B-9397-08002B2CF9AE}" pid="10" name="MSIP_Label_616f4fcd-8401-41c8-bfac-a60235e9eb06_Tag">
    <vt:lpwstr>50, 3, 0, 1</vt:lpwstr>
  </property>
</Properties>
</file>