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85" r:id="rId6"/>
    <p:sldId id="274" r:id="rId7"/>
    <p:sldId id="287" r:id="rId8"/>
    <p:sldId id="276" r:id="rId9"/>
    <p:sldId id="282" r:id="rId10"/>
    <p:sldId id="283" r:id="rId11"/>
    <p:sldId id="277" r:id="rId12"/>
    <p:sldId id="280" r:id="rId13"/>
    <p:sldId id="279" r:id="rId14"/>
    <p:sldId id="281" r:id="rId15"/>
    <p:sldId id="28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17B060"/>
    <a:srgbClr val="F7DA06"/>
    <a:srgbClr val="E37191"/>
    <a:srgbClr val="A57FA6"/>
    <a:srgbClr val="7D59A5"/>
    <a:srgbClr val="FF0000"/>
    <a:srgbClr val="25B56A"/>
    <a:srgbClr val="7B2C42"/>
    <a:srgbClr val="D19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3634" autoAdjust="0"/>
  </p:normalViewPr>
  <p:slideViewPr>
    <p:cSldViewPr snapToGrid="0">
      <p:cViewPr varScale="1">
        <p:scale>
          <a:sx n="74" d="100"/>
          <a:sy n="74" d="100"/>
        </p:scale>
        <p:origin x="37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FD1C06-D830-4AE2-A5C2-FE6419781DD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34E461A-5F95-46F5-BD61-8B0F03D2EC91}">
      <dgm:prSet/>
      <dgm:spPr/>
      <dgm:t>
        <a:bodyPr/>
        <a:lstStyle/>
        <a:p>
          <a:r>
            <a:rPr lang="en-US"/>
            <a:t>The change came about through the implementation of school clubs GBVF and Human Rights and the Sisterhood project, which educated learners about human rights, GBV, and antibullying. These initiatives raised awareness, identified cases, and provided support, making schools more engaged and equipped to deal with issues.</a:t>
          </a:r>
        </a:p>
      </dgm:t>
    </dgm:pt>
    <dgm:pt modelId="{69CD6D8E-8A4F-4BA5-AC24-6C538FC5E1FC}" type="parTrans" cxnId="{E96346F5-96D2-42F7-B56C-7063B74CB573}">
      <dgm:prSet/>
      <dgm:spPr/>
      <dgm:t>
        <a:bodyPr/>
        <a:lstStyle/>
        <a:p>
          <a:endParaRPr lang="en-US"/>
        </a:p>
      </dgm:t>
    </dgm:pt>
    <dgm:pt modelId="{C521549C-36A0-40DC-9538-1A34EEC92512}" type="sibTrans" cxnId="{E96346F5-96D2-42F7-B56C-7063B74CB573}">
      <dgm:prSet/>
      <dgm:spPr/>
      <dgm:t>
        <a:bodyPr/>
        <a:lstStyle/>
        <a:p>
          <a:endParaRPr lang="en-US"/>
        </a:p>
      </dgm:t>
    </dgm:pt>
    <dgm:pt modelId="{309A3D68-99B6-4CBB-9B73-90363DFA549B}">
      <dgm:prSet/>
      <dgm:spPr/>
      <dgm:t>
        <a:bodyPr/>
        <a:lstStyle/>
        <a:p>
          <a:r>
            <a:rPr lang="en-US"/>
            <a:t>The Resoketswe Lebjane Foundation led the initiatives, partnering with schools and involving learners, staff, and Sisterhood Advocates. The GBVF and Human Rights clubs had 14-47 learners per school, while Sisterhood project reached entire schools through presentations done during assembly.</a:t>
          </a:r>
        </a:p>
      </dgm:t>
    </dgm:pt>
    <dgm:pt modelId="{629546F5-0EAE-42AE-986E-5704ABCAE1EC}" type="parTrans" cxnId="{525ACD5C-6420-4FE1-9E42-EC68FE074472}">
      <dgm:prSet/>
      <dgm:spPr/>
      <dgm:t>
        <a:bodyPr/>
        <a:lstStyle/>
        <a:p>
          <a:endParaRPr lang="en-US"/>
        </a:p>
      </dgm:t>
    </dgm:pt>
    <dgm:pt modelId="{F1880332-C73E-45DD-8903-BDDD514091EA}" type="sibTrans" cxnId="{525ACD5C-6420-4FE1-9E42-EC68FE074472}">
      <dgm:prSet/>
      <dgm:spPr/>
      <dgm:t>
        <a:bodyPr/>
        <a:lstStyle/>
        <a:p>
          <a:endParaRPr lang="en-US"/>
        </a:p>
      </dgm:t>
    </dgm:pt>
    <dgm:pt modelId="{9704946F-EBB8-4638-8BC7-CA3CE2496C64}">
      <dgm:prSet/>
      <dgm:spPr/>
      <dgm:t>
        <a:bodyPr/>
        <a:lstStyle/>
        <a:p>
          <a:r>
            <a:rPr lang="en-US"/>
            <a:t>Our organization has adopted schools for GBVF and Human Rights clubs, conducting presentations on GBV and anti-bullying. Empowering young adolescent girls is a core focus through initiatives like Voice and Choice, we've addressed Sexual Reproductive Health Rights (SRHR) with girls, equipping them with knowledge and skills for informed decisions and advocacy.</a:t>
          </a:r>
        </a:p>
      </dgm:t>
    </dgm:pt>
    <dgm:pt modelId="{14F6EF4C-1D76-4097-8209-2E9EFDE9CB75}" type="parTrans" cxnId="{98DEA4BF-12B9-41E0-AF8A-72DB039E2282}">
      <dgm:prSet/>
      <dgm:spPr/>
      <dgm:t>
        <a:bodyPr/>
        <a:lstStyle/>
        <a:p>
          <a:endParaRPr lang="en-US"/>
        </a:p>
      </dgm:t>
    </dgm:pt>
    <dgm:pt modelId="{EDA7F8D7-EDF0-461E-A090-FA241A9F160D}" type="sibTrans" cxnId="{98DEA4BF-12B9-41E0-AF8A-72DB039E2282}">
      <dgm:prSet/>
      <dgm:spPr/>
      <dgm:t>
        <a:bodyPr/>
        <a:lstStyle/>
        <a:p>
          <a:endParaRPr lang="en-US"/>
        </a:p>
      </dgm:t>
    </dgm:pt>
    <dgm:pt modelId="{79DE47EF-1A6C-44E5-92FB-9E09DD9D2F1A}" type="pres">
      <dgm:prSet presAssocID="{04FD1C06-D830-4AE2-A5C2-FE6419781DD9}" presName="linear" presStyleCnt="0">
        <dgm:presLayoutVars>
          <dgm:animLvl val="lvl"/>
          <dgm:resizeHandles val="exact"/>
        </dgm:presLayoutVars>
      </dgm:prSet>
      <dgm:spPr/>
    </dgm:pt>
    <dgm:pt modelId="{2BA4AA27-447A-44B2-BB30-D17334474143}" type="pres">
      <dgm:prSet presAssocID="{A34E461A-5F95-46F5-BD61-8B0F03D2EC91}" presName="parentText" presStyleLbl="node1" presStyleIdx="0" presStyleCnt="3">
        <dgm:presLayoutVars>
          <dgm:chMax val="0"/>
          <dgm:bulletEnabled val="1"/>
        </dgm:presLayoutVars>
      </dgm:prSet>
      <dgm:spPr/>
    </dgm:pt>
    <dgm:pt modelId="{63E7ABEB-AFC0-4894-BD5F-924B9763F54F}" type="pres">
      <dgm:prSet presAssocID="{C521549C-36A0-40DC-9538-1A34EEC92512}" presName="spacer" presStyleCnt="0"/>
      <dgm:spPr/>
    </dgm:pt>
    <dgm:pt modelId="{8D87849D-D5E3-4463-8BA6-538C64B4FF7B}" type="pres">
      <dgm:prSet presAssocID="{309A3D68-99B6-4CBB-9B73-90363DFA549B}" presName="parentText" presStyleLbl="node1" presStyleIdx="1" presStyleCnt="3">
        <dgm:presLayoutVars>
          <dgm:chMax val="0"/>
          <dgm:bulletEnabled val="1"/>
        </dgm:presLayoutVars>
      </dgm:prSet>
      <dgm:spPr/>
    </dgm:pt>
    <dgm:pt modelId="{F7D83E51-4C4F-4535-9DAB-06A1ED6670D9}" type="pres">
      <dgm:prSet presAssocID="{F1880332-C73E-45DD-8903-BDDD514091EA}" presName="spacer" presStyleCnt="0"/>
      <dgm:spPr/>
    </dgm:pt>
    <dgm:pt modelId="{435DEFC9-F219-4FCF-BB81-22E1BB34EF46}" type="pres">
      <dgm:prSet presAssocID="{9704946F-EBB8-4638-8BC7-CA3CE2496C64}" presName="parentText" presStyleLbl="node1" presStyleIdx="2" presStyleCnt="3">
        <dgm:presLayoutVars>
          <dgm:chMax val="0"/>
          <dgm:bulletEnabled val="1"/>
        </dgm:presLayoutVars>
      </dgm:prSet>
      <dgm:spPr/>
    </dgm:pt>
  </dgm:ptLst>
  <dgm:cxnLst>
    <dgm:cxn modelId="{3FF7FD16-319F-46FB-B6BC-F9A03995A015}" type="presOf" srcId="{A34E461A-5F95-46F5-BD61-8B0F03D2EC91}" destId="{2BA4AA27-447A-44B2-BB30-D17334474143}" srcOrd="0" destOrd="0" presId="urn:microsoft.com/office/officeart/2005/8/layout/vList2"/>
    <dgm:cxn modelId="{A2DD5D2B-F8AD-41CC-988B-3FF69819F384}" type="presOf" srcId="{309A3D68-99B6-4CBB-9B73-90363DFA549B}" destId="{8D87849D-D5E3-4463-8BA6-538C64B4FF7B}" srcOrd="0" destOrd="0" presId="urn:microsoft.com/office/officeart/2005/8/layout/vList2"/>
    <dgm:cxn modelId="{525ACD5C-6420-4FE1-9E42-EC68FE074472}" srcId="{04FD1C06-D830-4AE2-A5C2-FE6419781DD9}" destId="{309A3D68-99B6-4CBB-9B73-90363DFA549B}" srcOrd="1" destOrd="0" parTransId="{629546F5-0EAE-42AE-986E-5704ABCAE1EC}" sibTransId="{F1880332-C73E-45DD-8903-BDDD514091EA}"/>
    <dgm:cxn modelId="{C7E4AA84-4809-4E87-8CA0-D697E9A32CF2}" type="presOf" srcId="{04FD1C06-D830-4AE2-A5C2-FE6419781DD9}" destId="{79DE47EF-1A6C-44E5-92FB-9E09DD9D2F1A}" srcOrd="0" destOrd="0" presId="urn:microsoft.com/office/officeart/2005/8/layout/vList2"/>
    <dgm:cxn modelId="{7C61508A-521C-43E2-98F5-484304C4B6B0}" type="presOf" srcId="{9704946F-EBB8-4638-8BC7-CA3CE2496C64}" destId="{435DEFC9-F219-4FCF-BB81-22E1BB34EF46}" srcOrd="0" destOrd="0" presId="urn:microsoft.com/office/officeart/2005/8/layout/vList2"/>
    <dgm:cxn modelId="{98DEA4BF-12B9-41E0-AF8A-72DB039E2282}" srcId="{04FD1C06-D830-4AE2-A5C2-FE6419781DD9}" destId="{9704946F-EBB8-4638-8BC7-CA3CE2496C64}" srcOrd="2" destOrd="0" parTransId="{14F6EF4C-1D76-4097-8209-2E9EFDE9CB75}" sibTransId="{EDA7F8D7-EDF0-461E-A090-FA241A9F160D}"/>
    <dgm:cxn modelId="{E96346F5-96D2-42F7-B56C-7063B74CB573}" srcId="{04FD1C06-D830-4AE2-A5C2-FE6419781DD9}" destId="{A34E461A-5F95-46F5-BD61-8B0F03D2EC91}" srcOrd="0" destOrd="0" parTransId="{69CD6D8E-8A4F-4BA5-AC24-6C538FC5E1FC}" sibTransId="{C521549C-36A0-40DC-9538-1A34EEC92512}"/>
    <dgm:cxn modelId="{36AB5464-E62E-4281-B92D-6F478065E80D}" type="presParOf" srcId="{79DE47EF-1A6C-44E5-92FB-9E09DD9D2F1A}" destId="{2BA4AA27-447A-44B2-BB30-D17334474143}" srcOrd="0" destOrd="0" presId="urn:microsoft.com/office/officeart/2005/8/layout/vList2"/>
    <dgm:cxn modelId="{6A88DF65-F0E2-4F63-85E4-813D833A7ED0}" type="presParOf" srcId="{79DE47EF-1A6C-44E5-92FB-9E09DD9D2F1A}" destId="{63E7ABEB-AFC0-4894-BD5F-924B9763F54F}" srcOrd="1" destOrd="0" presId="urn:microsoft.com/office/officeart/2005/8/layout/vList2"/>
    <dgm:cxn modelId="{35F31D4C-368A-449C-BDCD-76F9DACB7A4E}" type="presParOf" srcId="{79DE47EF-1A6C-44E5-92FB-9E09DD9D2F1A}" destId="{8D87849D-D5E3-4463-8BA6-538C64B4FF7B}" srcOrd="2" destOrd="0" presId="urn:microsoft.com/office/officeart/2005/8/layout/vList2"/>
    <dgm:cxn modelId="{2894EBEE-31E3-4B4C-B71C-FB1987E8481C}" type="presParOf" srcId="{79DE47EF-1A6C-44E5-92FB-9E09DD9D2F1A}" destId="{F7D83E51-4C4F-4535-9DAB-06A1ED6670D9}" srcOrd="3" destOrd="0" presId="urn:microsoft.com/office/officeart/2005/8/layout/vList2"/>
    <dgm:cxn modelId="{DA12AA02-E371-4623-9AF6-5A0B442C86A0}" type="presParOf" srcId="{79DE47EF-1A6C-44E5-92FB-9E09DD9D2F1A}" destId="{435DEFC9-F219-4FCF-BB81-22E1BB34EF4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116291-9908-44E5-B5A0-5AF98B1DAD8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7FF9A08-BF42-4F55-8C54-80179C8287A6}">
      <dgm:prSet/>
      <dgm:spPr/>
      <dgm:t>
        <a:bodyPr/>
        <a:lstStyle/>
        <a:p>
          <a:r>
            <a:rPr lang="en-US"/>
            <a:t>The change empowered learners to recognize their potential, dream beyond their circumstances, and strive for more. It helped them understand that their background doesn't define their future, and involvement in the right programs can lead to growth and opportunities. </a:t>
          </a:r>
        </a:p>
      </dgm:t>
    </dgm:pt>
    <dgm:pt modelId="{018391AA-146B-4A5B-82DC-A225A4AB1BE1}" type="parTrans" cxnId="{5C2D16A3-A430-44B0-A78A-C1C9CA46AD58}">
      <dgm:prSet/>
      <dgm:spPr/>
      <dgm:t>
        <a:bodyPr/>
        <a:lstStyle/>
        <a:p>
          <a:endParaRPr lang="en-US"/>
        </a:p>
      </dgm:t>
    </dgm:pt>
    <dgm:pt modelId="{00D0F078-C40A-42F4-B2D7-24AA508BBD29}" type="sibTrans" cxnId="{5C2D16A3-A430-44B0-A78A-C1C9CA46AD58}">
      <dgm:prSet/>
      <dgm:spPr/>
      <dgm:t>
        <a:bodyPr/>
        <a:lstStyle/>
        <a:p>
          <a:endParaRPr lang="en-US"/>
        </a:p>
      </dgm:t>
    </dgm:pt>
    <dgm:pt modelId="{28FF3B63-48FE-4B9E-A7EF-FA0F329DEE31}">
      <dgm:prSet/>
      <dgm:spPr/>
      <dgm:t>
        <a:bodyPr/>
        <a:lstStyle/>
        <a:p>
          <a:r>
            <a:rPr lang="en-US"/>
            <a:t>The GBVF school club thrived after a parents' meeting, where objectives were shared and support was garnered. Fun, interactive sessions and a trip to Mbombela Legislature inspired learners to envision themselves in new spaces. </a:t>
          </a:r>
        </a:p>
      </dgm:t>
    </dgm:pt>
    <dgm:pt modelId="{DCFA0ADD-84DC-49FA-9858-18467C5AD29B}" type="parTrans" cxnId="{83063AB1-810D-486B-AAAE-26575C3E98CF}">
      <dgm:prSet/>
      <dgm:spPr/>
      <dgm:t>
        <a:bodyPr/>
        <a:lstStyle/>
        <a:p>
          <a:endParaRPr lang="en-US"/>
        </a:p>
      </dgm:t>
    </dgm:pt>
    <dgm:pt modelId="{E47EA1CB-EABD-402E-9EA2-63932DF948BF}" type="sibTrans" cxnId="{83063AB1-810D-486B-AAAE-26575C3E98CF}">
      <dgm:prSet/>
      <dgm:spPr/>
      <dgm:t>
        <a:bodyPr/>
        <a:lstStyle/>
        <a:p>
          <a:endParaRPr lang="en-US"/>
        </a:p>
      </dgm:t>
    </dgm:pt>
    <dgm:pt modelId="{3FD4F76A-F782-4349-99EE-57AAB6E6AE80}">
      <dgm:prSet/>
      <dgm:spPr/>
      <dgm:t>
        <a:bodyPr/>
        <a:lstStyle/>
        <a:p>
          <a:r>
            <a:rPr lang="en-US"/>
            <a:t>The Human Rights club's documentary showcased the impact of involvement, motivating learners to look beyond their circumstances and strive for more. Many discovered their potential, gained confidence, and began dreaming of a brighter future</a:t>
          </a:r>
        </a:p>
      </dgm:t>
    </dgm:pt>
    <dgm:pt modelId="{9EF76B7E-096F-43F5-B3E0-3F0EC5B90159}" type="parTrans" cxnId="{0A18649F-ADBD-4CC7-858A-EFDF00C27FBD}">
      <dgm:prSet/>
      <dgm:spPr/>
      <dgm:t>
        <a:bodyPr/>
        <a:lstStyle/>
        <a:p>
          <a:endParaRPr lang="en-US"/>
        </a:p>
      </dgm:t>
    </dgm:pt>
    <dgm:pt modelId="{E53910D6-2570-44C1-9192-D84D3BE3CC29}" type="sibTrans" cxnId="{0A18649F-ADBD-4CC7-858A-EFDF00C27FBD}">
      <dgm:prSet/>
      <dgm:spPr/>
      <dgm:t>
        <a:bodyPr/>
        <a:lstStyle/>
        <a:p>
          <a:endParaRPr lang="en-US"/>
        </a:p>
      </dgm:t>
    </dgm:pt>
    <dgm:pt modelId="{BDDB3170-4AE0-4F91-AE24-616FCC7A8AD7}">
      <dgm:prSet/>
      <dgm:spPr/>
      <dgm:t>
        <a:bodyPr/>
        <a:lstStyle/>
        <a:p>
          <a:r>
            <a:rPr lang="en-US"/>
            <a:t>The Sisterhood Advocates play a key role in amplifying the impact of GBVF school clubs by showcasing our work and values. By partnering with schools we've previously worked with, we leverage existing relationships and trust. This collaboration enables schools to confidently engage with us, knowing our track record and the benefits our clubs bring to learners. Essentially, Sisterhood Advocates help 'champion' the GBVF clubs, increasing visibility and buy-in for sustained impact</a:t>
          </a:r>
        </a:p>
      </dgm:t>
    </dgm:pt>
    <dgm:pt modelId="{200F5B16-56AA-4DB2-BB3B-9903D273B0EE}" type="parTrans" cxnId="{C1A83A74-7360-4722-BE1B-077C70003642}">
      <dgm:prSet/>
      <dgm:spPr/>
      <dgm:t>
        <a:bodyPr/>
        <a:lstStyle/>
        <a:p>
          <a:endParaRPr lang="en-US"/>
        </a:p>
      </dgm:t>
    </dgm:pt>
    <dgm:pt modelId="{C252FD26-9D59-443A-AADE-D2495484D429}" type="sibTrans" cxnId="{C1A83A74-7360-4722-BE1B-077C70003642}">
      <dgm:prSet/>
      <dgm:spPr/>
      <dgm:t>
        <a:bodyPr/>
        <a:lstStyle/>
        <a:p>
          <a:endParaRPr lang="en-US"/>
        </a:p>
      </dgm:t>
    </dgm:pt>
    <dgm:pt modelId="{8705957B-A907-4A2D-B386-C32AB519BA7E}" type="pres">
      <dgm:prSet presAssocID="{FA116291-9908-44E5-B5A0-5AF98B1DAD8A}" presName="linear" presStyleCnt="0">
        <dgm:presLayoutVars>
          <dgm:animLvl val="lvl"/>
          <dgm:resizeHandles val="exact"/>
        </dgm:presLayoutVars>
      </dgm:prSet>
      <dgm:spPr/>
    </dgm:pt>
    <dgm:pt modelId="{C42E733F-40CE-4DD2-8AEC-97DE4B95837C}" type="pres">
      <dgm:prSet presAssocID="{47FF9A08-BF42-4F55-8C54-80179C8287A6}" presName="parentText" presStyleLbl="node1" presStyleIdx="0" presStyleCnt="4">
        <dgm:presLayoutVars>
          <dgm:chMax val="0"/>
          <dgm:bulletEnabled val="1"/>
        </dgm:presLayoutVars>
      </dgm:prSet>
      <dgm:spPr/>
    </dgm:pt>
    <dgm:pt modelId="{06B71C83-C465-47B9-91F3-3C219089EF3D}" type="pres">
      <dgm:prSet presAssocID="{00D0F078-C40A-42F4-B2D7-24AA508BBD29}" presName="spacer" presStyleCnt="0"/>
      <dgm:spPr/>
    </dgm:pt>
    <dgm:pt modelId="{A861F489-54FE-4FC7-9578-43390D0B1C1C}" type="pres">
      <dgm:prSet presAssocID="{28FF3B63-48FE-4B9E-A7EF-FA0F329DEE31}" presName="parentText" presStyleLbl="node1" presStyleIdx="1" presStyleCnt="4">
        <dgm:presLayoutVars>
          <dgm:chMax val="0"/>
          <dgm:bulletEnabled val="1"/>
        </dgm:presLayoutVars>
      </dgm:prSet>
      <dgm:spPr/>
    </dgm:pt>
    <dgm:pt modelId="{C212BAA0-4204-4A05-BA0D-2BA4B5628570}" type="pres">
      <dgm:prSet presAssocID="{E47EA1CB-EABD-402E-9EA2-63932DF948BF}" presName="spacer" presStyleCnt="0"/>
      <dgm:spPr/>
    </dgm:pt>
    <dgm:pt modelId="{83D88029-9FBF-4BD0-8785-202B21B23054}" type="pres">
      <dgm:prSet presAssocID="{3FD4F76A-F782-4349-99EE-57AAB6E6AE80}" presName="parentText" presStyleLbl="node1" presStyleIdx="2" presStyleCnt="4">
        <dgm:presLayoutVars>
          <dgm:chMax val="0"/>
          <dgm:bulletEnabled val="1"/>
        </dgm:presLayoutVars>
      </dgm:prSet>
      <dgm:spPr/>
    </dgm:pt>
    <dgm:pt modelId="{8BE636F6-B4D6-4138-B3E3-3E0D47370F5F}" type="pres">
      <dgm:prSet presAssocID="{E53910D6-2570-44C1-9192-D84D3BE3CC29}" presName="spacer" presStyleCnt="0"/>
      <dgm:spPr/>
    </dgm:pt>
    <dgm:pt modelId="{F805E963-1971-437E-8209-5A2600A7547D}" type="pres">
      <dgm:prSet presAssocID="{BDDB3170-4AE0-4F91-AE24-616FCC7A8AD7}" presName="parentText" presStyleLbl="node1" presStyleIdx="3" presStyleCnt="4">
        <dgm:presLayoutVars>
          <dgm:chMax val="0"/>
          <dgm:bulletEnabled val="1"/>
        </dgm:presLayoutVars>
      </dgm:prSet>
      <dgm:spPr/>
    </dgm:pt>
  </dgm:ptLst>
  <dgm:cxnLst>
    <dgm:cxn modelId="{6E453312-E412-4485-8D60-F1BB0C6DEB92}" type="presOf" srcId="{FA116291-9908-44E5-B5A0-5AF98B1DAD8A}" destId="{8705957B-A907-4A2D-B386-C32AB519BA7E}" srcOrd="0" destOrd="0" presId="urn:microsoft.com/office/officeart/2005/8/layout/vList2"/>
    <dgm:cxn modelId="{8DB6D924-4570-47A3-8AAA-1435623C2B8A}" type="presOf" srcId="{BDDB3170-4AE0-4F91-AE24-616FCC7A8AD7}" destId="{F805E963-1971-437E-8209-5A2600A7547D}" srcOrd="0" destOrd="0" presId="urn:microsoft.com/office/officeart/2005/8/layout/vList2"/>
    <dgm:cxn modelId="{C1A83A74-7360-4722-BE1B-077C70003642}" srcId="{FA116291-9908-44E5-B5A0-5AF98B1DAD8A}" destId="{BDDB3170-4AE0-4F91-AE24-616FCC7A8AD7}" srcOrd="3" destOrd="0" parTransId="{200F5B16-56AA-4DB2-BB3B-9903D273B0EE}" sibTransId="{C252FD26-9D59-443A-AADE-D2495484D429}"/>
    <dgm:cxn modelId="{9815BC75-FB63-41BB-8BD9-CB06BE507856}" type="presOf" srcId="{28FF3B63-48FE-4B9E-A7EF-FA0F329DEE31}" destId="{A861F489-54FE-4FC7-9578-43390D0B1C1C}" srcOrd="0" destOrd="0" presId="urn:microsoft.com/office/officeart/2005/8/layout/vList2"/>
    <dgm:cxn modelId="{6D458179-8A5E-4FC4-998C-058A59DF9C44}" type="presOf" srcId="{3FD4F76A-F782-4349-99EE-57AAB6E6AE80}" destId="{83D88029-9FBF-4BD0-8785-202B21B23054}" srcOrd="0" destOrd="0" presId="urn:microsoft.com/office/officeart/2005/8/layout/vList2"/>
    <dgm:cxn modelId="{0A18649F-ADBD-4CC7-858A-EFDF00C27FBD}" srcId="{FA116291-9908-44E5-B5A0-5AF98B1DAD8A}" destId="{3FD4F76A-F782-4349-99EE-57AAB6E6AE80}" srcOrd="2" destOrd="0" parTransId="{9EF76B7E-096F-43F5-B3E0-3F0EC5B90159}" sibTransId="{E53910D6-2570-44C1-9192-D84D3BE3CC29}"/>
    <dgm:cxn modelId="{5C2D16A3-A430-44B0-A78A-C1C9CA46AD58}" srcId="{FA116291-9908-44E5-B5A0-5AF98B1DAD8A}" destId="{47FF9A08-BF42-4F55-8C54-80179C8287A6}" srcOrd="0" destOrd="0" parTransId="{018391AA-146B-4A5B-82DC-A225A4AB1BE1}" sibTransId="{00D0F078-C40A-42F4-B2D7-24AA508BBD29}"/>
    <dgm:cxn modelId="{83063AB1-810D-486B-AAAE-26575C3E98CF}" srcId="{FA116291-9908-44E5-B5A0-5AF98B1DAD8A}" destId="{28FF3B63-48FE-4B9E-A7EF-FA0F329DEE31}" srcOrd="1" destOrd="0" parTransId="{DCFA0ADD-84DC-49FA-9858-18467C5AD29B}" sibTransId="{E47EA1CB-EABD-402E-9EA2-63932DF948BF}"/>
    <dgm:cxn modelId="{656F70EC-9820-4095-A26A-F016C6AE2BF4}" type="presOf" srcId="{47FF9A08-BF42-4F55-8C54-80179C8287A6}" destId="{C42E733F-40CE-4DD2-8AEC-97DE4B95837C}" srcOrd="0" destOrd="0" presId="urn:microsoft.com/office/officeart/2005/8/layout/vList2"/>
    <dgm:cxn modelId="{AB85BFF3-1B48-4858-AE82-E3AF54FB9397}" type="presParOf" srcId="{8705957B-A907-4A2D-B386-C32AB519BA7E}" destId="{C42E733F-40CE-4DD2-8AEC-97DE4B95837C}" srcOrd="0" destOrd="0" presId="urn:microsoft.com/office/officeart/2005/8/layout/vList2"/>
    <dgm:cxn modelId="{D1838714-1181-4670-8015-761C96DB6A74}" type="presParOf" srcId="{8705957B-A907-4A2D-B386-C32AB519BA7E}" destId="{06B71C83-C465-47B9-91F3-3C219089EF3D}" srcOrd="1" destOrd="0" presId="urn:microsoft.com/office/officeart/2005/8/layout/vList2"/>
    <dgm:cxn modelId="{55261481-3A81-4059-B0B9-11E2B1D8FE20}" type="presParOf" srcId="{8705957B-A907-4A2D-B386-C32AB519BA7E}" destId="{A861F489-54FE-4FC7-9578-43390D0B1C1C}" srcOrd="2" destOrd="0" presId="urn:microsoft.com/office/officeart/2005/8/layout/vList2"/>
    <dgm:cxn modelId="{9E8FE2C1-FD1F-4263-899B-8562636AC968}" type="presParOf" srcId="{8705957B-A907-4A2D-B386-C32AB519BA7E}" destId="{C212BAA0-4204-4A05-BA0D-2BA4B5628570}" srcOrd="3" destOrd="0" presId="urn:microsoft.com/office/officeart/2005/8/layout/vList2"/>
    <dgm:cxn modelId="{B8AC7116-83F7-4D9F-959A-09D6B852057E}" type="presParOf" srcId="{8705957B-A907-4A2D-B386-C32AB519BA7E}" destId="{83D88029-9FBF-4BD0-8785-202B21B23054}" srcOrd="4" destOrd="0" presId="urn:microsoft.com/office/officeart/2005/8/layout/vList2"/>
    <dgm:cxn modelId="{7C2E4269-0484-4F05-A7B2-2ECDE8F7BEFE}" type="presParOf" srcId="{8705957B-A907-4A2D-B386-C32AB519BA7E}" destId="{8BE636F6-B4D6-4138-B3E3-3E0D47370F5F}" srcOrd="5" destOrd="0" presId="urn:microsoft.com/office/officeart/2005/8/layout/vList2"/>
    <dgm:cxn modelId="{0796C9A1-712B-4753-96D5-468F00498272}" type="presParOf" srcId="{8705957B-A907-4A2D-B386-C32AB519BA7E}" destId="{F805E963-1971-437E-8209-5A2600A7547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4AA27-447A-44B2-BB30-D17334474143}">
      <dsp:nvSpPr>
        <dsp:cNvPr id="0" name=""/>
        <dsp:cNvSpPr/>
      </dsp:nvSpPr>
      <dsp:spPr>
        <a:xfrm>
          <a:off x="0" y="3824"/>
          <a:ext cx="5860869" cy="16450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The change came about through the implementation of school clubs GBVF and Human Rights and the Sisterhood project, which educated learners about human rights, GBV, and antibullying. These initiatives raised awareness, identified cases, and provided support, making schools more engaged and equipped to deal with issues.</a:t>
          </a:r>
        </a:p>
      </dsp:txBody>
      <dsp:txXfrm>
        <a:off x="80303" y="84127"/>
        <a:ext cx="5700263" cy="1484414"/>
      </dsp:txXfrm>
    </dsp:sp>
    <dsp:sp modelId="{8D87849D-D5E3-4463-8BA6-538C64B4FF7B}">
      <dsp:nvSpPr>
        <dsp:cNvPr id="0" name=""/>
        <dsp:cNvSpPr/>
      </dsp:nvSpPr>
      <dsp:spPr>
        <a:xfrm>
          <a:off x="0" y="1694924"/>
          <a:ext cx="5860869" cy="16450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The Resoketswe Lebjane Foundation led the initiatives, partnering with schools and involving learners, staff, and Sisterhood Advocates. The GBVF and Human Rights clubs had 14-47 learners per school, while Sisterhood project reached entire schools through presentations done during assembly.</a:t>
          </a:r>
        </a:p>
      </dsp:txBody>
      <dsp:txXfrm>
        <a:off x="80303" y="1775227"/>
        <a:ext cx="5700263" cy="1484414"/>
      </dsp:txXfrm>
    </dsp:sp>
    <dsp:sp modelId="{435DEFC9-F219-4FCF-BB81-22E1BB34EF46}">
      <dsp:nvSpPr>
        <dsp:cNvPr id="0" name=""/>
        <dsp:cNvSpPr/>
      </dsp:nvSpPr>
      <dsp:spPr>
        <a:xfrm>
          <a:off x="0" y="3386024"/>
          <a:ext cx="5860869" cy="16450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Our organization has adopted schools for GBVF and Human Rights clubs, conducting presentations on GBV and anti-bullying. Empowering young adolescent girls is a core focus through initiatives like Voice and Choice, we've addressed Sexual Reproductive Health Rights (SRHR) with girls, equipping them with knowledge and skills for informed decisions and advocacy.</a:t>
          </a:r>
        </a:p>
      </dsp:txBody>
      <dsp:txXfrm>
        <a:off x="80303" y="3466327"/>
        <a:ext cx="5700263" cy="14844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2E733F-40CE-4DD2-8AEC-97DE4B95837C}">
      <dsp:nvSpPr>
        <dsp:cNvPr id="0" name=""/>
        <dsp:cNvSpPr/>
      </dsp:nvSpPr>
      <dsp:spPr>
        <a:xfrm>
          <a:off x="0" y="3329"/>
          <a:ext cx="5860869" cy="12311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The change empowered learners to recognize their potential, dream beyond their circumstances, and strive for more. It helped them understand that their background doesn't define their future, and involvement in the right programs can lead to growth and opportunities. </a:t>
          </a:r>
        </a:p>
      </dsp:txBody>
      <dsp:txXfrm>
        <a:off x="60099" y="63428"/>
        <a:ext cx="5740671" cy="1110934"/>
      </dsp:txXfrm>
    </dsp:sp>
    <dsp:sp modelId="{A861F489-54FE-4FC7-9578-43390D0B1C1C}">
      <dsp:nvSpPr>
        <dsp:cNvPr id="0" name=""/>
        <dsp:cNvSpPr/>
      </dsp:nvSpPr>
      <dsp:spPr>
        <a:xfrm>
          <a:off x="0" y="1269021"/>
          <a:ext cx="5860869" cy="12311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The GBVF school club thrived after a parents' meeting, where objectives were shared and support was garnered. Fun, interactive sessions and a trip to Mbombela Legislature inspired learners to envision themselves in new spaces. </a:t>
          </a:r>
        </a:p>
      </dsp:txBody>
      <dsp:txXfrm>
        <a:off x="60099" y="1329120"/>
        <a:ext cx="5740671" cy="1110934"/>
      </dsp:txXfrm>
    </dsp:sp>
    <dsp:sp modelId="{83D88029-9FBF-4BD0-8785-202B21B23054}">
      <dsp:nvSpPr>
        <dsp:cNvPr id="0" name=""/>
        <dsp:cNvSpPr/>
      </dsp:nvSpPr>
      <dsp:spPr>
        <a:xfrm>
          <a:off x="0" y="2534714"/>
          <a:ext cx="5860869" cy="12311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The Human Rights club's documentary showcased the impact of involvement, motivating learners to look beyond their circumstances and strive for more. Many discovered their potential, gained confidence, and began dreaming of a brighter future</a:t>
          </a:r>
        </a:p>
      </dsp:txBody>
      <dsp:txXfrm>
        <a:off x="60099" y="2594813"/>
        <a:ext cx="5740671" cy="1110934"/>
      </dsp:txXfrm>
    </dsp:sp>
    <dsp:sp modelId="{F805E963-1971-437E-8209-5A2600A7547D}">
      <dsp:nvSpPr>
        <dsp:cNvPr id="0" name=""/>
        <dsp:cNvSpPr/>
      </dsp:nvSpPr>
      <dsp:spPr>
        <a:xfrm>
          <a:off x="0" y="3800407"/>
          <a:ext cx="5860869" cy="12311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The Sisterhood Advocates play a key role in amplifying the impact of GBVF school clubs by showcasing our work and values. By partnering with schools we've previously worked with, we leverage existing relationships and trust. This collaboration enables schools to confidently engage with us, knowing our track record and the benefits our clubs bring to learners. Essentially, Sisterhood Advocates help 'champion' the GBVF clubs, increasing visibility and buy-in for sustained impact</a:t>
          </a:r>
        </a:p>
      </dsp:txBody>
      <dsp:txXfrm>
        <a:off x="60099" y="3860506"/>
        <a:ext cx="5740671" cy="111093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2CE2-5A7E-4EE2-9250-484598939D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E9062C76-4F4C-BDDA-A97A-165EB3359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5D24042E-3907-93CB-4E2E-55F85AE4F4AA}"/>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9AE905BC-5A99-07E4-DD66-2ED4D4B6089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E42D9CB-D969-E8CA-BC4E-7974855A5709}"/>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57612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B160-8340-37E5-9194-2F2A769EC870}"/>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C2EC659-D4C7-815D-9806-42DE933B41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DE70717-E0D3-22F2-A9A6-EB49979C49C7}"/>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946A3E06-6483-7692-99D3-BF56E4FEB89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7C564DD-F12F-22CC-E23A-D3F4EBF330E5}"/>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416335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2EF1F-5EB7-19ED-3053-C12F9E82D9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87F3B99-431D-CACD-E9F7-044331D74C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EDF3BFF-9C24-BC50-E529-8CB16AB7F208}"/>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C80CBEFD-866C-65D7-CE39-814194A5E56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CCD7994-4C60-75E4-1FC9-C0CB024F39C3}"/>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442018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4B42-CF62-4194-C72A-A7DBF745C8B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00E7432-04B2-6FD3-F13F-E433CB0B03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9AF369B-6E2C-44A2-C44B-960C6F79AB6F}"/>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38D5F7EB-37BA-CA88-4827-CE3D85823B0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B477F02-BA4E-5071-883F-9D2A26249DF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025963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CA92-20F4-58C5-1C31-6408299DB6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7C1CA49-3BF8-BF14-7BED-F3F8A685FB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7032CD-4264-03DD-C589-9BA7870CACC5}"/>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B42BCE3E-4B41-185A-7A35-D749F0809E5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39BEE40-9835-2DD0-9F62-8951777CB73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90607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3E565-4E9E-7B98-C1CE-10815FC4746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7A2A0D1-4932-BA81-9435-966CB55551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DBFE32DD-814D-29E3-D855-B03D34F1A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59C3B16A-F81E-2678-3268-D6193E5026DE}"/>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6" name="Footer Placeholder 5">
            <a:extLst>
              <a:ext uri="{FF2B5EF4-FFF2-40B4-BE49-F238E27FC236}">
                <a16:creationId xmlns:a16="http://schemas.microsoft.com/office/drawing/2014/main" id="{7FDFE573-B73D-A4EB-B1C9-80861D29290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7CC6204-207C-1FC7-84B3-52869117D573}"/>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275974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32DD5-FC51-03AA-C38C-084CEACA116F}"/>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02525E9-5151-1739-016C-AB555B9EA0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F6984E-90A7-7C25-60E1-5CB82948EA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A134B5A-FBC9-FAEE-AEF8-BE2AE21490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A824E7-056E-E352-BF6D-0AD64D5A6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97A11C77-DC7B-375C-FB80-E5D64EE43921}"/>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8" name="Footer Placeholder 7">
            <a:extLst>
              <a:ext uri="{FF2B5EF4-FFF2-40B4-BE49-F238E27FC236}">
                <a16:creationId xmlns:a16="http://schemas.microsoft.com/office/drawing/2014/main" id="{DBFFD020-764F-4DBF-36AB-CECB52036CBB}"/>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E7D402A-D7B1-FD7D-0E89-F9F80FFAA79A}"/>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3231575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3B5F8-BCE2-C277-4A15-A31D4A1FD7D2}"/>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5D8D650-16E4-2EFF-3E62-24FAFF8CA7C4}"/>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4" name="Footer Placeholder 3">
            <a:extLst>
              <a:ext uri="{FF2B5EF4-FFF2-40B4-BE49-F238E27FC236}">
                <a16:creationId xmlns:a16="http://schemas.microsoft.com/office/drawing/2014/main" id="{BE286D35-4D39-C2DE-D480-05B9A1D8BBD1}"/>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FE74BE-731C-6639-F730-3218D5AF6E3B}"/>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04766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A8641D-EAF8-569A-50B4-2AA6391B10BA}"/>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3" name="Footer Placeholder 2">
            <a:extLst>
              <a:ext uri="{FF2B5EF4-FFF2-40B4-BE49-F238E27FC236}">
                <a16:creationId xmlns:a16="http://schemas.microsoft.com/office/drawing/2014/main" id="{71B501D3-C043-466F-1636-AC2D5479B566}"/>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6D7BEF9-CAFC-0B9C-395B-6AB4934952A6}"/>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87118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1A8E1-CF86-C610-970C-DAA48696C0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6F607325-E76B-28E6-548E-F69713A693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858D414A-E527-E786-5515-CDC19AC6F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390575-141A-BBBF-46C3-C678A74880C8}"/>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6" name="Footer Placeholder 5">
            <a:extLst>
              <a:ext uri="{FF2B5EF4-FFF2-40B4-BE49-F238E27FC236}">
                <a16:creationId xmlns:a16="http://schemas.microsoft.com/office/drawing/2014/main" id="{1AD9A23C-8C33-FA22-3A9A-B651D2CD136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7AC2CA9-CD5D-1DB2-0F88-FE30AC0355A5}"/>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3383696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7C95D-49B8-B393-2C6C-C6CC80B23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DD48A346-B68E-8E6B-5F18-18CC7E9515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0E5DF0AE-4A4D-FDDB-C7AE-686EF72FE6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FA5C17-10A9-E7BB-2BDB-A88E49B779E1}"/>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6" name="Footer Placeholder 5">
            <a:extLst>
              <a:ext uri="{FF2B5EF4-FFF2-40B4-BE49-F238E27FC236}">
                <a16:creationId xmlns:a16="http://schemas.microsoft.com/office/drawing/2014/main" id="{BAF19F9C-51AA-658B-3711-5F7253989C9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32E0C1C-F2C1-4D77-F475-CC1C99731A7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65157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124A1C-250A-5E3D-0A23-FE958DB6D4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A73F7C5-3EF1-5AF3-741A-8C49D5CCA0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465CBFC-55BE-DDB4-4B5B-7991616B17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31238554-8BC3-B422-534E-2FD7D578B0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ABF892D-C923-EB87-001B-2596F909D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0EAC9-0C06-411E-A697-0ABDBDE72850}" type="slidenum">
              <a:rPr lang="en-ZA" smtClean="0"/>
              <a:t>‹#›</a:t>
            </a:fld>
            <a:endParaRPr lang="en-ZA"/>
          </a:p>
        </p:txBody>
      </p:sp>
    </p:spTree>
    <p:extLst>
      <p:ext uri="{BB962C8B-B14F-4D97-AF65-F5344CB8AC3E}">
        <p14:creationId xmlns:p14="http://schemas.microsoft.com/office/powerpoint/2010/main" val="2078396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lookerstudio.google.com/u/0/reporting/969c2b39-6f8c-4c7a-877c-9ff612a9ea63/page/GgV4" TargetMode="External"/><Relationship Id="rId2" Type="http://schemas.openxmlformats.org/officeDocument/2006/relationships/hyperlink" Target="https://lookerstudio.google.com/u/0/reporting/c2415fa4-4463-484c-af83-fe96a1d046b0/page/p_a9zbvtvayd"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Layout" Target="../diagrams/layout1.xml"/><Relationship Id="rId7" Type="http://schemas.openxmlformats.org/officeDocument/2006/relationships/image" Target="../media/image6.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9.jpeg"/><Relationship Id="rId4" Type="http://schemas.openxmlformats.org/officeDocument/2006/relationships/diagramQuickStyle" Target="../diagrams/quickStyle1.xml"/><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diagramLayout" Target="../diagrams/layout2.xml"/><Relationship Id="rId7" Type="http://schemas.openxmlformats.org/officeDocument/2006/relationships/image" Target="../media/image10.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13.jpg"/><Relationship Id="rId4" Type="http://schemas.openxmlformats.org/officeDocument/2006/relationships/diagramQuickStyle" Target="../diagrams/quickStyle2.xml"/><Relationship Id="rId9"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ACCD9B-E70C-ADFC-B920-EE6ADA6A28A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35ED15BD-62CF-3020-9479-F9804A70CF0D}"/>
              </a:ext>
            </a:extLst>
          </p:cNvPr>
          <p:cNvGrpSpPr/>
          <p:nvPr/>
        </p:nvGrpSpPr>
        <p:grpSpPr>
          <a:xfrm>
            <a:off x="-5410" y="0"/>
            <a:ext cx="12197407" cy="6882714"/>
            <a:chOff x="-5410" y="0"/>
            <a:chExt cx="12197407" cy="6882714"/>
          </a:xfrm>
        </p:grpSpPr>
        <p:pic>
          <p:nvPicPr>
            <p:cNvPr id="11" name="Picture 10">
              <a:extLst>
                <a:ext uri="{FF2B5EF4-FFF2-40B4-BE49-F238E27FC236}">
                  <a16:creationId xmlns:a16="http://schemas.microsoft.com/office/drawing/2014/main" id="{99DEEB93-91E8-7F7B-7E25-06550DE1E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653" y="444608"/>
              <a:ext cx="8088706" cy="1194348"/>
            </a:xfrm>
            <a:prstGeom prst="rect">
              <a:avLst/>
            </a:prstGeom>
          </p:spPr>
        </p:pic>
        <p:sp>
          <p:nvSpPr>
            <p:cNvPr id="48" name="Rectangle 47">
              <a:extLst>
                <a:ext uri="{FF2B5EF4-FFF2-40B4-BE49-F238E27FC236}">
                  <a16:creationId xmlns:a16="http://schemas.microsoft.com/office/drawing/2014/main" id="{15CC5DF8-4FA2-D1E3-130A-E3E06CC5CBFE}"/>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7" name="Rectangle 46">
              <a:extLst>
                <a:ext uri="{FF2B5EF4-FFF2-40B4-BE49-F238E27FC236}">
                  <a16:creationId xmlns:a16="http://schemas.microsoft.com/office/drawing/2014/main" id="{B6BAE425-FDF9-457D-29C9-145C8024CBCF}"/>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2" name="TextBox 9">
              <a:extLst>
                <a:ext uri="{FF2B5EF4-FFF2-40B4-BE49-F238E27FC236}">
                  <a16:creationId xmlns:a16="http://schemas.microsoft.com/office/drawing/2014/main" id="{403E2E81-9601-1970-B83A-F4245917F760}"/>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21" name="Freeform: Shape 20">
            <a:extLst>
              <a:ext uri="{FF2B5EF4-FFF2-40B4-BE49-F238E27FC236}">
                <a16:creationId xmlns:a16="http://schemas.microsoft.com/office/drawing/2014/main" id="{3877A6DB-18A6-C55E-C0FB-4E1D2DAA6CBE}"/>
              </a:ext>
            </a:extLst>
          </p:cNvPr>
          <p:cNvSpPr/>
          <p:nvPr/>
        </p:nvSpPr>
        <p:spPr>
          <a:xfrm>
            <a:off x="1" y="2584078"/>
            <a:ext cx="12191999" cy="2643876"/>
          </a:xfrm>
          <a:custGeom>
            <a:avLst/>
            <a:gdLst>
              <a:gd name="connsiteX0" fmla="*/ 12191999 w 12191999"/>
              <a:gd name="connsiteY0" fmla="*/ 0 h 2643876"/>
              <a:gd name="connsiteX1" fmla="*/ 12191999 w 12191999"/>
              <a:gd name="connsiteY1" fmla="*/ 464989 h 2643876"/>
              <a:gd name="connsiteX2" fmla="*/ 12090690 w 12191999"/>
              <a:gd name="connsiteY2" fmla="*/ 483907 h 2643876"/>
              <a:gd name="connsiteX3" fmla="*/ 5319131 w 12191999"/>
              <a:gd name="connsiteY3" fmla="*/ 2639171 h 2643876"/>
              <a:gd name="connsiteX4" fmla="*/ 0 w 12191999"/>
              <a:gd name="connsiteY4" fmla="*/ 1806892 h 2643876"/>
              <a:gd name="connsiteX5" fmla="*/ 22303 w 12191999"/>
              <a:gd name="connsiteY5" fmla="*/ 1351345 h 2643876"/>
              <a:gd name="connsiteX6" fmla="*/ 5330284 w 12191999"/>
              <a:gd name="connsiteY6" fmla="*/ 2452625 h 2643876"/>
              <a:gd name="connsiteX7" fmla="*/ 10868965 w 12191999"/>
              <a:gd name="connsiteY7" fmla="*/ 389807 h 2643876"/>
              <a:gd name="connsiteX8" fmla="*/ 12104896 w 12191999"/>
              <a:gd name="connsiteY8" fmla="*/ 1644 h 264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2643876">
                <a:moveTo>
                  <a:pt x="12191999" y="0"/>
                </a:moveTo>
                <a:lnTo>
                  <a:pt x="12191999" y="464989"/>
                </a:lnTo>
                <a:lnTo>
                  <a:pt x="12090690" y="483907"/>
                </a:lnTo>
                <a:cubicBezTo>
                  <a:pt x="10319058" y="857183"/>
                  <a:pt x="7278028" y="2750381"/>
                  <a:pt x="5319131" y="2639171"/>
                </a:cubicBezTo>
                <a:cubicBezTo>
                  <a:pt x="3297044" y="2524373"/>
                  <a:pt x="2378926" y="1362052"/>
                  <a:pt x="0" y="1806892"/>
                </a:cubicBezTo>
                <a:lnTo>
                  <a:pt x="22303" y="1351345"/>
                </a:lnTo>
                <a:cubicBezTo>
                  <a:pt x="1256371" y="1285276"/>
                  <a:pt x="3401123" y="2389872"/>
                  <a:pt x="5330284" y="2452625"/>
                </a:cubicBezTo>
                <a:cubicBezTo>
                  <a:pt x="8259338" y="2486108"/>
                  <a:pt x="9788675" y="947659"/>
                  <a:pt x="10868965" y="389807"/>
                </a:cubicBezTo>
                <a:cubicBezTo>
                  <a:pt x="11409110" y="110881"/>
                  <a:pt x="11816948" y="21434"/>
                  <a:pt x="12104896" y="1644"/>
                </a:cubicBezTo>
                <a:close/>
              </a:path>
            </a:pathLst>
          </a:cu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7" name="Title 6">
            <a:extLst>
              <a:ext uri="{FF2B5EF4-FFF2-40B4-BE49-F238E27FC236}">
                <a16:creationId xmlns:a16="http://schemas.microsoft.com/office/drawing/2014/main" id="{D5ED7C6B-3215-606E-4317-F8BF01F39E96}"/>
              </a:ext>
            </a:extLst>
          </p:cNvPr>
          <p:cNvSpPr>
            <a:spLocks noGrp="1"/>
          </p:cNvSpPr>
          <p:nvPr>
            <p:ph type="ctrTitle"/>
          </p:nvPr>
        </p:nvSpPr>
        <p:spPr>
          <a:xfrm>
            <a:off x="1595334" y="1869851"/>
            <a:ext cx="9144000" cy="1811407"/>
          </a:xfrm>
        </p:spPr>
        <p:txBody>
          <a:bodyPr>
            <a:normAutofit fontScale="90000"/>
          </a:bodyPr>
          <a:lstStyle/>
          <a:p>
            <a: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a:t>
            </a: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Summit 2026-</a:t>
            </a:r>
            <a:r>
              <a:rPr lang="en-ZA" dirty="0"/>
              <a:t>Organisational Development Category</a:t>
            </a:r>
            <a:endParaRPr lang="en-ZA"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6" name="TextBox 1">
            <a:extLst>
              <a:ext uri="{FF2B5EF4-FFF2-40B4-BE49-F238E27FC236}">
                <a16:creationId xmlns:a16="http://schemas.microsoft.com/office/drawing/2014/main" id="{3DB0E86D-BEBA-8DD5-5C76-03069FD92515}"/>
              </a:ext>
            </a:extLst>
          </p:cNvPr>
          <p:cNvSpPr txBox="1"/>
          <p:nvPr/>
        </p:nvSpPr>
        <p:spPr>
          <a:xfrm>
            <a:off x="680934" y="3621335"/>
            <a:ext cx="10972800" cy="150810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800" b="1" dirty="0">
              <a:solidFill>
                <a:srgbClr val="FF0000"/>
              </a:solidFill>
            </a:endParaRPr>
          </a:p>
          <a:p>
            <a:pPr algn="ctr"/>
            <a:r>
              <a:rPr lang="en-US" sz="3200" b="1" dirty="0">
                <a:solidFill>
                  <a:srgbClr val="FF0000"/>
                </a:solidFill>
                <a:latin typeface="Algerian" panose="04020705040A02060702" pitchFamily="82" charset="0"/>
              </a:rPr>
              <a:t>South Africa – Resoketswe Lebjane Foundation : GBVF School Club</a:t>
            </a:r>
          </a:p>
        </p:txBody>
      </p:sp>
      <p:pic>
        <p:nvPicPr>
          <p:cNvPr id="9" name="Picture 8">
            <a:extLst>
              <a:ext uri="{FF2B5EF4-FFF2-40B4-BE49-F238E27FC236}">
                <a16:creationId xmlns:a16="http://schemas.microsoft.com/office/drawing/2014/main" id="{C0836B37-ED91-F136-FD86-B3B03A115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9224" y="614799"/>
            <a:ext cx="1381061" cy="997812"/>
          </a:xfrm>
          <a:prstGeom prst="rect">
            <a:avLst/>
          </a:prstGeom>
        </p:spPr>
      </p:pic>
    </p:spTree>
    <p:extLst>
      <p:ext uri="{BB962C8B-B14F-4D97-AF65-F5344CB8AC3E}">
        <p14:creationId xmlns:p14="http://schemas.microsoft.com/office/powerpoint/2010/main" val="406638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3B0031-63EA-8E80-847E-A49FDD90105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BC12918-22CC-EE8C-5A72-F5AF89EC1A1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6AEB1EA-ECE7-8C0B-5EF6-F02CE2860D2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D39CEA60-9A17-BA61-9FE8-7D0CB3247C47}"/>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ZW" sz="4400" b="1" i="0" u="none" strike="noStrike" kern="1200" cap="none" spc="0" normalizeH="0" baseline="0" noProof="0" dirty="0">
                <a:ln>
                  <a:noFill/>
                </a:ln>
                <a:solidFill>
                  <a:prstClr val="black"/>
                </a:solidFill>
                <a:effectLst/>
                <a:uLnTx/>
                <a:uFillTx/>
                <a:latin typeface="Calibri Light" panose="020F0302020204030204"/>
                <a:ea typeface="+mj-ea"/>
                <a:cs typeface="+mj-cs"/>
              </a:rPr>
              <a:t>Sustainability</a:t>
            </a:r>
            <a:endParaRPr kumimoji="0" lang="en-ZW" sz="4400" b="1" i="1" u="none" strike="noStrike" kern="1200" cap="none" spc="300" normalizeH="0" baseline="0" noProof="0" dirty="0">
              <a:ln>
                <a:solidFill>
                  <a:sysClr val="windowText" lastClr="000000"/>
                </a:solid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DBD34202-6996-B79F-8351-8A5C13250CA6}"/>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ZA"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9">
            <a:extLst>
              <a:ext uri="{FF2B5EF4-FFF2-40B4-BE49-F238E27FC236}">
                <a16:creationId xmlns:a16="http://schemas.microsoft.com/office/drawing/2014/main" id="{77DA4309-6CB8-7EDA-209C-0809B524B56D}"/>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30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kumimoji="0" lang="en-ZW" sz="2400" b="0"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83FEAD5-D955-074D-D7EE-0C4BCFB1874F}"/>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92500" lnSpcReduction="20000"/>
          </a:bodyPr>
          <a:lstStyle/>
          <a:p>
            <a:pPr marL="0" indent="0">
              <a:buNone/>
            </a:pPr>
            <a:r>
              <a:rPr lang="en-US" dirty="0">
                <a:ea typeface="Calibri"/>
                <a:cs typeface="Calibri"/>
              </a:rPr>
              <a:t>To sustain impact, we'll keep schools engaged through regular meets and greets, promoting youth-led advocacy, and integrating GBVF awareness into curricular. We'll launch an after-school </a:t>
            </a:r>
            <a:r>
              <a:rPr lang="en-US" dirty="0" err="1">
                <a:ea typeface="Calibri"/>
                <a:cs typeface="Calibri"/>
              </a:rPr>
              <a:t>programme</a:t>
            </a:r>
            <a:r>
              <a:rPr lang="en-US" dirty="0">
                <a:ea typeface="Calibri"/>
                <a:cs typeface="Calibri"/>
              </a:rPr>
              <a:t> equipping learners with practical skills like CV writing, job interviews, email writing, and entrepreneurship  addressing gaps in the current curriculum. This empowers youth for employment and self-employment, ultimately reducing unemployment. Other grantees can replicate our model by leveraging partnerships for resources, embedding GBVF awareness in school </a:t>
            </a:r>
            <a:r>
              <a:rPr lang="en-US" dirty="0" err="1">
                <a:ea typeface="Calibri"/>
                <a:cs typeface="Calibri"/>
              </a:rPr>
              <a:t>programmes</a:t>
            </a:r>
            <a:r>
              <a:rPr lang="en-US" dirty="0">
                <a:ea typeface="Calibri"/>
                <a:cs typeface="Calibri"/>
              </a:rPr>
              <a:t>, and offering skills-based after-school initiatives</a:t>
            </a:r>
            <a:r>
              <a:rPr lang="en-US" dirty="0">
                <a:solidFill>
                  <a:srgbClr val="FF0000"/>
                </a:solidFill>
                <a:ea typeface="Calibri"/>
                <a:cs typeface="Calibri"/>
              </a:rPr>
              <a:t>.</a:t>
            </a:r>
          </a:p>
          <a:p>
            <a:pPr marL="0" indent="0">
              <a:buNone/>
            </a:pPr>
            <a:endParaRPr lang="en-US" dirty="0">
              <a:solidFill>
                <a:srgbClr val="FF0000"/>
              </a:solidFill>
              <a:ea typeface="Calibri"/>
              <a:cs typeface="Calibri"/>
            </a:endParaRPr>
          </a:p>
        </p:txBody>
      </p:sp>
      <p:pic>
        <p:nvPicPr>
          <p:cNvPr id="6" name="Picture 5">
            <a:extLst>
              <a:ext uri="{FF2B5EF4-FFF2-40B4-BE49-F238E27FC236}">
                <a16:creationId xmlns:a16="http://schemas.microsoft.com/office/drawing/2014/main" id="{677674C7-9B93-3FC9-F194-A380D6A54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5474" y="1117756"/>
            <a:ext cx="2606134" cy="2754529"/>
          </a:xfrm>
          <a:prstGeom prst="rect">
            <a:avLst/>
          </a:prstGeom>
        </p:spPr>
      </p:pic>
      <p:pic>
        <p:nvPicPr>
          <p:cNvPr id="9" name="Picture 8">
            <a:extLst>
              <a:ext uri="{FF2B5EF4-FFF2-40B4-BE49-F238E27FC236}">
                <a16:creationId xmlns:a16="http://schemas.microsoft.com/office/drawing/2014/main" id="{0223D2F2-11CB-B99B-7B3F-7A65B284F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9170" y="1117756"/>
            <a:ext cx="2957700" cy="2754529"/>
          </a:xfrm>
          <a:prstGeom prst="rect">
            <a:avLst/>
          </a:prstGeom>
        </p:spPr>
      </p:pic>
      <p:pic>
        <p:nvPicPr>
          <p:cNvPr id="13" name="Picture 12">
            <a:extLst>
              <a:ext uri="{FF2B5EF4-FFF2-40B4-BE49-F238E27FC236}">
                <a16:creationId xmlns:a16="http://schemas.microsoft.com/office/drawing/2014/main" id="{D753967A-4180-26F3-1C4C-1D52C8D2A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752" y="3967702"/>
            <a:ext cx="2266122" cy="1987825"/>
          </a:xfrm>
          <a:prstGeom prst="rect">
            <a:avLst/>
          </a:prstGeom>
        </p:spPr>
      </p:pic>
      <p:pic>
        <p:nvPicPr>
          <p:cNvPr id="15" name="Picture 14">
            <a:extLst>
              <a:ext uri="{FF2B5EF4-FFF2-40B4-BE49-F238E27FC236}">
                <a16:creationId xmlns:a16="http://schemas.microsoft.com/office/drawing/2014/main" id="{AA4B5E6E-F3E4-F26D-43CE-5DC3F4BF3D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6798" y="3967702"/>
            <a:ext cx="2810402" cy="1987825"/>
          </a:xfrm>
          <a:prstGeom prst="rect">
            <a:avLst/>
          </a:prstGeom>
        </p:spPr>
      </p:pic>
    </p:spTree>
    <p:extLst>
      <p:ext uri="{BB962C8B-B14F-4D97-AF65-F5344CB8AC3E}">
        <p14:creationId xmlns:p14="http://schemas.microsoft.com/office/powerpoint/2010/main" val="957271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830DD7-A1FF-1021-DD84-29DE3B5286D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4D61CB-C678-0CFB-5CC2-A8F6F89E7281}"/>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281557C4-9B66-0B85-550A-E39ECA451607}"/>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8E71CE6C-A383-0E47-D439-B4105E0A28CB}"/>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i="1" spc="300" dirty="0">
                <a:ln>
                  <a:solidFill>
                    <a:sysClr val="windowText" lastClr="000000"/>
                  </a:solidFill>
                </a:ln>
                <a:solidFill>
                  <a:sysClr val="windowText" lastClr="000000"/>
                </a:solidFill>
                <a:ea typeface="Tahoma" panose="020B0604030504040204" pitchFamily="34" charset="0"/>
                <a:cs typeface="Tahoma" panose="020B0604030504040204" pitchFamily="34" charset="0"/>
              </a:rPr>
              <a:t>Next Steps</a:t>
            </a:r>
          </a:p>
        </p:txBody>
      </p:sp>
      <p:sp>
        <p:nvSpPr>
          <p:cNvPr id="3" name="TextBox 9">
            <a:extLst>
              <a:ext uri="{FF2B5EF4-FFF2-40B4-BE49-F238E27FC236}">
                <a16:creationId xmlns:a16="http://schemas.microsoft.com/office/drawing/2014/main" id="{1ABCEAF2-8AA8-6F6E-660A-8F94A4A3AD1A}"/>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DFB566B1-6B2D-F682-574B-5548DDD642D7}"/>
              </a:ext>
            </a:extLst>
          </p:cNvPr>
          <p:cNvSpPr>
            <a:spLocks noGrp="1"/>
          </p:cNvSpPr>
          <p:nvPr>
            <p:ph sz="half" idx="1"/>
          </p:nvPr>
        </p:nvSpPr>
        <p:spPr>
          <a:xfrm>
            <a:off x="235131" y="1091294"/>
            <a:ext cx="11248946" cy="5034869"/>
          </a:xfrm>
          <a:ln>
            <a:solidFill>
              <a:schemeClr val="tx1"/>
            </a:solidFill>
          </a:ln>
        </p:spPr>
        <p:txBody>
          <a:bodyPr>
            <a:normAutofit/>
          </a:bodyPr>
          <a:lstStyle/>
          <a:p>
            <a:pPr marL="0" indent="0">
              <a:buNone/>
            </a:pPr>
            <a:r>
              <a:rPr lang="en-US" dirty="0"/>
              <a:t>-Our next steps as an organization is the will to launch an after-school </a:t>
            </a:r>
            <a:r>
              <a:rPr lang="en-US" dirty="0" err="1"/>
              <a:t>programme</a:t>
            </a:r>
            <a:r>
              <a:rPr lang="en-US" dirty="0"/>
              <a:t> for learners, providing a safe space to explore GBV awareness, career guidance, and life skills. This initiative responds to feedback from youth who felt underserved in navigating career choices and life decisions. By partnering with schools where we've established GBVF clubs, we'll engage the broader school community in human rights advocacy, empowering learners to drive change. This </a:t>
            </a:r>
            <a:r>
              <a:rPr lang="en-US" dirty="0" err="1"/>
              <a:t>programme</a:t>
            </a:r>
            <a:r>
              <a:rPr lang="en-US" dirty="0"/>
              <a:t> aims to equip youth with knowledge, skills, and experience, boosting their future opportunities and reducing vulnerability to unemployment.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40155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A805C6-7060-1565-426F-9275CB698B11}"/>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Human Rights Club Documentary</a:t>
            </a:r>
          </a:p>
        </p:txBody>
      </p:sp>
      <p:pic>
        <p:nvPicPr>
          <p:cNvPr id="4" name="HRC Documentary">
            <a:hlinkClick r:id="" action="ppaction://media"/>
            <a:extLst>
              <a:ext uri="{FF2B5EF4-FFF2-40B4-BE49-F238E27FC236}">
                <a16:creationId xmlns:a16="http://schemas.microsoft.com/office/drawing/2014/main" id="{585C572B-FA59-1599-D439-5CC667B2AF8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1596" y="1517301"/>
            <a:ext cx="11615894" cy="5340699"/>
          </a:xfrm>
          <a:prstGeom prst="rect">
            <a:avLst/>
          </a:prstGeom>
        </p:spPr>
      </p:pic>
    </p:spTree>
    <p:extLst>
      <p:ext uri="{BB962C8B-B14F-4D97-AF65-F5344CB8AC3E}">
        <p14:creationId xmlns:p14="http://schemas.microsoft.com/office/powerpoint/2010/main" val="172200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7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BDF62-03A8-E1BE-8D66-BABB03CFEE0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B90E07-C93A-6A8F-732A-71A50190255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9840AD7F-1872-0118-7992-1DD970A0CF1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363297AC-CB5E-6F1F-82E2-9E9614934832}"/>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Synopsis</a:t>
            </a:r>
            <a:r>
              <a:rPr lang="en-ZA" dirty="0"/>
              <a:t>– brief overview what this is about </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3B0E22A2-E3D6-AAEE-7338-0F6A3D6FCD7C}"/>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ontent Placeholder 3">
            <a:extLst>
              <a:ext uri="{FF2B5EF4-FFF2-40B4-BE49-F238E27FC236}">
                <a16:creationId xmlns:a16="http://schemas.microsoft.com/office/drawing/2014/main" id="{E1D7B932-815E-0AD2-B271-217AC29AC71F}"/>
              </a:ext>
            </a:extLst>
          </p:cNvPr>
          <p:cNvGraphicFramePr>
            <a:graphicFrameLocks noGrp="1"/>
          </p:cNvGraphicFramePr>
          <p:nvPr>
            <p:ph sz="half" idx="1"/>
            <p:extLst>
              <p:ext uri="{D42A27DB-BD31-4B8C-83A1-F6EECF244321}">
                <p14:modId xmlns:p14="http://schemas.microsoft.com/office/powerpoint/2010/main" val="4104782258"/>
              </p:ext>
            </p:extLst>
          </p:nvPr>
        </p:nvGraphicFramePr>
        <p:xfrm>
          <a:off x="541284" y="960852"/>
          <a:ext cx="11098608" cy="7583230"/>
        </p:xfrm>
        <a:graphic>
          <a:graphicData uri="http://schemas.openxmlformats.org/drawingml/2006/table">
            <a:tbl>
              <a:tblPr firstRow="1" firstCol="1" bandRow="1">
                <a:tableStyleId>{5C22544A-7EE6-4342-B048-85BDC9FD1C3A}</a:tableStyleId>
              </a:tblPr>
              <a:tblGrid>
                <a:gridCol w="2080618">
                  <a:extLst>
                    <a:ext uri="{9D8B030D-6E8A-4147-A177-3AD203B41FA5}">
                      <a16:colId xmlns:a16="http://schemas.microsoft.com/office/drawing/2014/main" val="123376925"/>
                    </a:ext>
                  </a:extLst>
                </a:gridCol>
                <a:gridCol w="9017990">
                  <a:extLst>
                    <a:ext uri="{9D8B030D-6E8A-4147-A177-3AD203B41FA5}">
                      <a16:colId xmlns:a16="http://schemas.microsoft.com/office/drawing/2014/main" val="3439560178"/>
                    </a:ext>
                  </a:extLst>
                </a:gridCol>
              </a:tblGrid>
              <a:tr h="504054">
                <a:tc>
                  <a:txBody>
                    <a:bodyPr/>
                    <a:lstStyle/>
                    <a:p>
                      <a:pPr>
                        <a:buNone/>
                      </a:pPr>
                      <a:r>
                        <a:rPr lang="en-ZA" sz="2400" dirty="0">
                          <a:solidFill>
                            <a:schemeClr val="tx1"/>
                          </a:solidFill>
                          <a:effectLst/>
                        </a:rPr>
                        <a:t>Name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a:t>
                      </a:r>
                      <a:r>
                        <a:rPr lang="en-ZA" sz="2400" b="0" dirty="0" err="1">
                          <a:solidFill>
                            <a:schemeClr val="tx1"/>
                          </a:solidFill>
                          <a:effectLst/>
                        </a:rPr>
                        <a:t>Bontle</a:t>
                      </a:r>
                      <a:r>
                        <a:rPr lang="en-ZA" sz="2400" b="0" dirty="0">
                          <a:solidFill>
                            <a:schemeClr val="tx1"/>
                          </a:solidFill>
                          <a:effectLst/>
                        </a:rPr>
                        <a:t> Precedence </a:t>
                      </a:r>
                      <a:r>
                        <a:rPr lang="en-ZA" sz="2400" b="0" dirty="0" err="1">
                          <a:solidFill>
                            <a:schemeClr val="tx1"/>
                          </a:solidFill>
                          <a:effectLst/>
                        </a:rPr>
                        <a:t>Selekane</a:t>
                      </a:r>
                      <a:endParaRPr lang="en-ZA" sz="2400" b="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4164091"/>
                  </a:ext>
                </a:extLst>
              </a:tr>
              <a:tr h="541176">
                <a:tc>
                  <a:txBody>
                    <a:bodyPr/>
                    <a:lstStyle/>
                    <a:p>
                      <a:pPr>
                        <a:buNone/>
                      </a:pPr>
                      <a:r>
                        <a:rPr lang="en-ZA" sz="2400" dirty="0">
                          <a:solidFill>
                            <a:schemeClr val="tx1"/>
                          </a:solidFill>
                          <a:effectLst/>
                        </a:rPr>
                        <a:t>Designation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Bushbuckridge, Mpumalanga</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3078158"/>
                  </a:ext>
                </a:extLst>
              </a:tr>
              <a:tr h="522514">
                <a:tc>
                  <a:txBody>
                    <a:bodyPr/>
                    <a:lstStyle/>
                    <a:p>
                      <a:pPr>
                        <a:buNone/>
                      </a:pPr>
                      <a:r>
                        <a:rPr lang="en-ZA" sz="2400" dirty="0">
                          <a:solidFill>
                            <a:schemeClr val="tx1"/>
                          </a:solidFill>
                          <a:effectLst/>
                        </a:rPr>
                        <a:t>Organisation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Resoketswe Lebjane Foundation</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067951"/>
                  </a:ext>
                </a:extLst>
              </a:tr>
              <a:tr h="401216">
                <a:tc>
                  <a:txBody>
                    <a:bodyPr/>
                    <a:lstStyle/>
                    <a:p>
                      <a:pPr>
                        <a:buNone/>
                      </a:pPr>
                      <a:r>
                        <a:rPr lang="en-ZA" sz="2400">
                          <a:solidFill>
                            <a:schemeClr val="tx1"/>
                          </a:solidFill>
                          <a:effectLst/>
                        </a:rPr>
                        <a:t>Country </a:t>
                      </a:r>
                      <a:endParaRPr lang="en-ZA" sz="24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South Africa</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574574"/>
                  </a:ext>
                </a:extLst>
              </a:tr>
              <a:tr h="493630">
                <a:tc>
                  <a:txBody>
                    <a:bodyPr/>
                    <a:lstStyle/>
                    <a:p>
                      <a:pPr>
                        <a:buNone/>
                      </a:pPr>
                      <a:r>
                        <a:rPr lang="en-ZA" sz="2400" dirty="0">
                          <a:solidFill>
                            <a:schemeClr val="tx1"/>
                          </a:solidFill>
                          <a:effectLst/>
                        </a:rPr>
                        <a:t>Category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Organisational Growth</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6865186"/>
                  </a:ext>
                </a:extLst>
              </a:tr>
              <a:tr h="2744093">
                <a:tc>
                  <a:txBody>
                    <a:bodyPr/>
                    <a:lstStyle/>
                    <a:p>
                      <a:pPr>
                        <a:buNone/>
                      </a:pPr>
                      <a:r>
                        <a:rPr lang="en-US" sz="2400" dirty="0">
                          <a:solidFill>
                            <a:schemeClr val="tx1"/>
                          </a:solidFill>
                          <a:effectLst/>
                          <a:latin typeface="Aptos" panose="020B0004020202020204" pitchFamily="34" charset="0"/>
                          <a:ea typeface="Aptos" panose="020B0004020202020204" pitchFamily="34" charset="0"/>
                          <a:cs typeface="Aptos" panose="020B0004020202020204" pitchFamily="34" charset="0"/>
                        </a:rPr>
                        <a:t>Summary</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US" sz="2400" dirty="0">
                          <a:solidFill>
                            <a:schemeClr val="tx1"/>
                          </a:solidFill>
                          <a:effectLst/>
                          <a:latin typeface="Aptos" panose="020B0004020202020204" pitchFamily="34" charset="0"/>
                          <a:ea typeface="Aptos" panose="020B0004020202020204" pitchFamily="34" charset="0"/>
                          <a:cs typeface="Aptos" panose="020B0004020202020204" pitchFamily="34" charset="0"/>
                        </a:rPr>
                        <a:t>Resoketswe Lebjane Foundation's GBVF School Club empowers young girls in schools to combat Gender-Based Violence and Femicide (GBVF) and promote human rights. Through interactive sessions, workshops, and awareness campaigns, learners gain knowledge and skills to recognize and resist GBV- Understand their human rights and the Constitution. Develop leadership and advocacy skills. Create a safe and supportive school environment. The club engages learners through educational workshops and presentations. Peer-led discussions and support groups. Awareness campaigns and events (e.g., 16 Days of Activism) Partnerships with local stakeholders for resources and support by empowering young girls with information and skills, Resoketswe Lebjane Foundation aims to reduce GBV, promote gender equality, and create a safer, more supportive environment for all learners.</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855669"/>
                  </a:ext>
                </a:extLst>
              </a:tr>
            </a:tbl>
          </a:graphicData>
        </a:graphic>
      </p:graphicFrame>
    </p:spTree>
    <p:extLst>
      <p:ext uri="{BB962C8B-B14F-4D97-AF65-F5344CB8AC3E}">
        <p14:creationId xmlns:p14="http://schemas.microsoft.com/office/powerpoint/2010/main" val="3282557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FBDF62-03A8-E1BE-8D66-BABB03CFEE0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B90E07-C93A-6A8F-732A-71A50190255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9840AD7F-1872-0118-7992-1DD970A0CF1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363297AC-CB5E-6F1F-82E2-9E9614934832}"/>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t>Background</a:t>
            </a:r>
            <a:r>
              <a:rPr lang="en-US"/>
              <a:t>(problem, actions, change, evidence) </a:t>
            </a:r>
            <a:endParaRPr lang="en-US" dirty="0"/>
          </a:p>
        </p:txBody>
      </p:sp>
      <p:sp>
        <p:nvSpPr>
          <p:cNvPr id="7" name="Content Placeholder 4">
            <a:extLst>
              <a:ext uri="{FF2B5EF4-FFF2-40B4-BE49-F238E27FC236}">
                <a16:creationId xmlns:a16="http://schemas.microsoft.com/office/drawing/2014/main" id="{449580A2-9E5C-E6B7-6DA1-B6663C801AE7}"/>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a:p>
            <a:endParaRPr lang="en-ZA" dirty="0"/>
          </a:p>
        </p:txBody>
      </p:sp>
      <p:sp>
        <p:nvSpPr>
          <p:cNvPr id="3" name="TextBox 9">
            <a:extLst>
              <a:ext uri="{FF2B5EF4-FFF2-40B4-BE49-F238E27FC236}">
                <a16:creationId xmlns:a16="http://schemas.microsoft.com/office/drawing/2014/main" id="{3B0E22A2-E3D6-AAEE-7338-0F6A3D6FCD7C}"/>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B50C9DA-60C5-FA59-CDDA-21A0006E0295}"/>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a:bodyPr>
          <a:lstStyle/>
          <a:p>
            <a:pPr marL="0" indent="0">
              <a:buNone/>
            </a:pPr>
            <a:endParaRPr lang="en-US" sz="2000" dirty="0"/>
          </a:p>
          <a:p>
            <a:r>
              <a:rPr lang="en-US" sz="2000" dirty="0"/>
              <a:t>Resoketswe Lebjane Foundation is a nonprofit organization, established in 2016 and officially registered with DSD in 2017, it addresses the high rate of human rights violations in South Africa. We identified a gap between marginalized communities and access to justice, often due to a lack of information about the Constitution. Our focus is on providing effective basic legal advice and paralegal services to individuals and community groups, with a primary focus on women and girls, who are disproportionately affected by Gender-Based Violence. We aim to empower them to stand against GBV and access their rights.</a:t>
            </a:r>
          </a:p>
        </p:txBody>
      </p:sp>
      <p:pic>
        <p:nvPicPr>
          <p:cNvPr id="9" name="Picture 8">
            <a:extLst>
              <a:ext uri="{FF2B5EF4-FFF2-40B4-BE49-F238E27FC236}">
                <a16:creationId xmlns:a16="http://schemas.microsoft.com/office/drawing/2014/main" id="{D97544A1-C930-D74B-B30E-9A1F64664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3579" y="1117756"/>
            <a:ext cx="2421555" cy="4869576"/>
          </a:xfrm>
          <a:prstGeom prst="rect">
            <a:avLst/>
          </a:prstGeom>
        </p:spPr>
      </p:pic>
      <p:pic>
        <p:nvPicPr>
          <p:cNvPr id="13" name="Picture 12">
            <a:extLst>
              <a:ext uri="{FF2B5EF4-FFF2-40B4-BE49-F238E27FC236}">
                <a16:creationId xmlns:a16="http://schemas.microsoft.com/office/drawing/2014/main" id="{29867975-DFEA-C4C7-DC45-B5C63729FD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1607" y="1117756"/>
            <a:ext cx="3075262" cy="4869576"/>
          </a:xfrm>
          <a:prstGeom prst="rect">
            <a:avLst/>
          </a:prstGeom>
        </p:spPr>
      </p:pic>
    </p:spTree>
    <p:extLst>
      <p:ext uri="{BB962C8B-B14F-4D97-AF65-F5344CB8AC3E}">
        <p14:creationId xmlns:p14="http://schemas.microsoft.com/office/powerpoint/2010/main" val="3800904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FE6ADB-FCFB-DA5D-FD72-16EF633758F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A3287F9-108B-074C-9CE7-6F4453AD691C}"/>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6D764C8-0124-5BC2-7D31-FDDDC7CFAE63}"/>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449B8801-5CC9-B1EC-E26B-60303B862028}"/>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ZW" sz="4400" b="1" u="none" strike="noStrike" kern="1200" cap="none" spc="300" normalizeH="0" baseline="0" noProof="0" dirty="0">
                <a:ln>
                  <a:solidFill>
                    <a:sysClr val="windowText" lastClr="000000"/>
                  </a:solid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ODS Baseline Scores- find yours!</a:t>
            </a:r>
          </a:p>
        </p:txBody>
      </p:sp>
      <p:sp>
        <p:nvSpPr>
          <p:cNvPr id="3" name="TextBox 9">
            <a:extLst>
              <a:ext uri="{FF2B5EF4-FFF2-40B4-BE49-F238E27FC236}">
                <a16:creationId xmlns:a16="http://schemas.microsoft.com/office/drawing/2014/main" id="{08008DC9-BA06-7369-5AA2-F58FB6FCD0D2}"/>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30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kumimoji="0" lang="en-ZW" sz="2400" b="0"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CF7C1A01-171C-688E-C819-FE49D350D15F}"/>
              </a:ext>
            </a:extLst>
          </p:cNvPr>
          <p:cNvSpPr>
            <a:spLocks noGrp="1"/>
          </p:cNvSpPr>
          <p:nvPr>
            <p:ph sz="half" idx="1"/>
          </p:nvPr>
        </p:nvSpPr>
        <p:spPr>
          <a:xfrm>
            <a:off x="235131" y="1091294"/>
            <a:ext cx="11288175" cy="5034869"/>
          </a:xfrm>
          <a:ln>
            <a:solidFill>
              <a:schemeClr val="tx1"/>
            </a:solidFill>
          </a:ln>
        </p:spPr>
        <p:txBody>
          <a:bodyPr vert="horz" lIns="91440" tIns="45720" rIns="91440" bIns="45720" rtlCol="0" anchor="t">
            <a:normAutofit/>
          </a:bodyPr>
          <a:lstStyle/>
          <a:p>
            <a:pPr marL="0" indent="0">
              <a:buNone/>
            </a:pPr>
            <a:r>
              <a:rPr lang="en-US" dirty="0">
                <a:hlinkClick r:id="rId2"/>
              </a:rPr>
              <a:t>RWVL ODS Baseline Report</a:t>
            </a:r>
            <a:endParaRPr lang="en-US" dirty="0"/>
          </a:p>
          <a:p>
            <a:pPr marL="0" indent="0">
              <a:buNone/>
            </a:pPr>
            <a:r>
              <a:rPr lang="en-US" dirty="0">
                <a:hlinkClick r:id="rId3"/>
              </a:rPr>
              <a:t>Marang ODS Baseline Report</a:t>
            </a:r>
            <a:endParaRPr lang="en-US" dirty="0"/>
          </a:p>
          <a:p>
            <a:pPr marL="0" indent="0">
              <a:buNone/>
            </a:pPr>
            <a:br>
              <a:rPr lang="en-US" dirty="0"/>
            </a:br>
            <a:endParaRPr lang="en-US" dirty="0">
              <a:solidFill>
                <a:srgbClr val="FF0000"/>
              </a:solidFill>
              <a:ea typeface="Calibri"/>
              <a:cs typeface="Calibri"/>
            </a:endParaRPr>
          </a:p>
        </p:txBody>
      </p:sp>
      <p:graphicFrame>
        <p:nvGraphicFramePr>
          <p:cNvPr id="4" name="Table 3">
            <a:extLst>
              <a:ext uri="{FF2B5EF4-FFF2-40B4-BE49-F238E27FC236}">
                <a16:creationId xmlns:a16="http://schemas.microsoft.com/office/drawing/2014/main" id="{A20FE782-9524-20E5-BAF7-BF0FCC1543A9}"/>
              </a:ext>
            </a:extLst>
          </p:cNvPr>
          <p:cNvGraphicFramePr>
            <a:graphicFrameLocks noGrp="1"/>
          </p:cNvGraphicFramePr>
          <p:nvPr>
            <p:extLst>
              <p:ext uri="{D42A27DB-BD31-4B8C-83A1-F6EECF244321}">
                <p14:modId xmlns:p14="http://schemas.microsoft.com/office/powerpoint/2010/main" val="2891891753"/>
              </p:ext>
            </p:extLst>
          </p:nvPr>
        </p:nvGraphicFramePr>
        <p:xfrm>
          <a:off x="235131" y="2202025"/>
          <a:ext cx="11036249" cy="3666928"/>
        </p:xfrm>
        <a:graphic>
          <a:graphicData uri="http://schemas.openxmlformats.org/drawingml/2006/table">
            <a:tbl>
              <a:tblPr firstRow="1" bandRow="1">
                <a:tableStyleId>{5C22544A-7EE6-4342-B048-85BDC9FD1C3A}</a:tableStyleId>
              </a:tblPr>
              <a:tblGrid>
                <a:gridCol w="8831589">
                  <a:extLst>
                    <a:ext uri="{9D8B030D-6E8A-4147-A177-3AD203B41FA5}">
                      <a16:colId xmlns:a16="http://schemas.microsoft.com/office/drawing/2014/main" val="2566344315"/>
                    </a:ext>
                  </a:extLst>
                </a:gridCol>
                <a:gridCol w="2204660">
                  <a:extLst>
                    <a:ext uri="{9D8B030D-6E8A-4147-A177-3AD203B41FA5}">
                      <a16:colId xmlns:a16="http://schemas.microsoft.com/office/drawing/2014/main" val="3185493418"/>
                    </a:ext>
                  </a:extLst>
                </a:gridCol>
              </a:tblGrid>
              <a:tr h="546297">
                <a:tc>
                  <a:txBody>
                    <a:bodyPr/>
                    <a:lstStyle/>
                    <a:p>
                      <a:r>
                        <a:rPr lang="en-ZA" dirty="0">
                          <a:solidFill>
                            <a:schemeClr val="tx1"/>
                          </a:solidFill>
                        </a:rPr>
                        <a:t>Overall Score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4107879"/>
                  </a:ext>
                </a:extLst>
              </a:tr>
              <a:tr h="546297">
                <a:tc>
                  <a:txBody>
                    <a:bodyPr/>
                    <a:lstStyle/>
                    <a:p>
                      <a:r>
                        <a:rPr lang="en-ZA" dirty="0">
                          <a:solidFill>
                            <a:schemeClr val="tx1"/>
                          </a:solidFill>
                        </a:rPr>
                        <a:t>People and Leadership score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dirty="0"/>
                        <a:t>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1903976"/>
                  </a:ext>
                </a:extLst>
              </a:tr>
              <a:tr h="546297">
                <a:tc>
                  <a:txBody>
                    <a:bodyPr/>
                    <a:lstStyle/>
                    <a:p>
                      <a:r>
                        <a:rPr lang="en-US" dirty="0">
                          <a:solidFill>
                            <a:schemeClr val="tx1"/>
                          </a:solidFill>
                        </a:rPr>
                        <a:t>Structures, Systems, and Processes Score</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dirty="0"/>
                        <a:t>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8533137"/>
                  </a:ext>
                </a:extLst>
              </a:tr>
              <a:tr h="546297">
                <a:tc>
                  <a:txBody>
                    <a:bodyPr/>
                    <a:lstStyle/>
                    <a:p>
                      <a:r>
                        <a:rPr lang="en-US" dirty="0">
                          <a:solidFill>
                            <a:schemeClr val="tx1"/>
                          </a:solidFill>
                        </a:rPr>
                        <a:t>Resilience, Care, and Security Score</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dirty="0"/>
                        <a:t>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3033376"/>
                  </a:ext>
                </a:extLst>
              </a:tr>
              <a:tr h="740870">
                <a:tc>
                  <a:txBody>
                    <a:bodyPr/>
                    <a:lstStyle/>
                    <a:p>
                      <a:r>
                        <a:rPr lang="en-US" dirty="0">
                          <a:solidFill>
                            <a:schemeClr val="tx1"/>
                          </a:solidFill>
                        </a:rPr>
                        <a:t>Finance and sustainability and social entrepreneurship Score</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dirty="0"/>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3987049"/>
                  </a:ext>
                </a:extLst>
              </a:tr>
              <a:tr h="740870">
                <a:tc>
                  <a:txBody>
                    <a:bodyPr/>
                    <a:lstStyle/>
                    <a:p>
                      <a:r>
                        <a:rPr lang="en-ZA" dirty="0">
                          <a:solidFill>
                            <a:schemeClr val="tx1"/>
                          </a:solidFill>
                        </a:rPr>
                        <a:t>Connections and Visibility Score</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dirty="0"/>
                        <a:t>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0498257"/>
                  </a:ext>
                </a:extLst>
              </a:tr>
            </a:tbl>
          </a:graphicData>
        </a:graphic>
      </p:graphicFrame>
    </p:spTree>
    <p:extLst>
      <p:ext uri="{BB962C8B-B14F-4D97-AF65-F5344CB8AC3E}">
        <p14:creationId xmlns:p14="http://schemas.microsoft.com/office/powerpoint/2010/main" val="1848226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A8E692-9EA8-7C9C-F745-0B142435D39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5FDA67A-358B-9E66-645D-FF58B500162B}"/>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B05B27EB-7C45-6EA4-0E04-F9CBEA54BC44}"/>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5706DD1E-29A2-AB8D-8903-4E8E84F3A62C}"/>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Change</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D66E7404-EC74-A551-44B2-799722FA617D}"/>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dirty="0"/>
              <a:t> </a:t>
            </a:r>
          </a:p>
        </p:txBody>
      </p:sp>
      <p:sp>
        <p:nvSpPr>
          <p:cNvPr id="3" name="TextBox 9">
            <a:extLst>
              <a:ext uri="{FF2B5EF4-FFF2-40B4-BE49-F238E27FC236}">
                <a16:creationId xmlns:a16="http://schemas.microsoft.com/office/drawing/2014/main" id="{24A8993B-E843-68BE-DA1B-04E494615963}"/>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9" name="Content Placeholder 6">
            <a:extLst>
              <a:ext uri="{FF2B5EF4-FFF2-40B4-BE49-F238E27FC236}">
                <a16:creationId xmlns:a16="http://schemas.microsoft.com/office/drawing/2014/main" id="{15D872DA-C2EE-A3EA-9822-7843F3E48A15}"/>
              </a:ext>
            </a:extLst>
          </p:cNvPr>
          <p:cNvGraphicFramePr>
            <a:graphicFrameLocks noGrp="1"/>
          </p:cNvGraphicFramePr>
          <p:nvPr>
            <p:ph sz="half" idx="1"/>
          </p:nvPr>
        </p:nvGraphicFramePr>
        <p:xfrm>
          <a:off x="235131" y="1091294"/>
          <a:ext cx="5860869" cy="5034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1DB5F916-55A8-7350-596D-0F0876E44C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3813" y="1117756"/>
            <a:ext cx="2641648" cy="2335095"/>
          </a:xfrm>
          <a:prstGeom prst="rect">
            <a:avLst/>
          </a:prstGeom>
        </p:spPr>
      </p:pic>
      <p:pic>
        <p:nvPicPr>
          <p:cNvPr id="13" name="Picture 12">
            <a:extLst>
              <a:ext uri="{FF2B5EF4-FFF2-40B4-BE49-F238E27FC236}">
                <a16:creationId xmlns:a16="http://schemas.microsoft.com/office/drawing/2014/main" id="{F28B8C3E-767B-059D-8E46-24566E060E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7880" y="1091294"/>
            <a:ext cx="3236287" cy="2361557"/>
          </a:xfrm>
          <a:prstGeom prst="rect">
            <a:avLst/>
          </a:prstGeom>
        </p:spPr>
      </p:pic>
      <p:pic>
        <p:nvPicPr>
          <p:cNvPr id="15" name="Picture 14">
            <a:extLst>
              <a:ext uri="{FF2B5EF4-FFF2-40B4-BE49-F238E27FC236}">
                <a16:creationId xmlns:a16="http://schemas.microsoft.com/office/drawing/2014/main" id="{B7A9DC39-FE85-CC18-219D-6E0C0FAC52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3814" y="3514567"/>
            <a:ext cx="3023310" cy="2520474"/>
          </a:xfrm>
          <a:prstGeom prst="rect">
            <a:avLst/>
          </a:prstGeom>
        </p:spPr>
      </p:pic>
      <p:pic>
        <p:nvPicPr>
          <p:cNvPr id="17" name="Picture 16">
            <a:extLst>
              <a:ext uri="{FF2B5EF4-FFF2-40B4-BE49-F238E27FC236}">
                <a16:creationId xmlns:a16="http://schemas.microsoft.com/office/drawing/2014/main" id="{C8194FD3-AC4C-4A64-683D-E3E810D092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04685" y="3514567"/>
            <a:ext cx="2215093" cy="2464814"/>
          </a:xfrm>
          <a:prstGeom prst="rect">
            <a:avLst/>
          </a:prstGeom>
        </p:spPr>
      </p:pic>
    </p:spTree>
    <p:extLst>
      <p:ext uri="{BB962C8B-B14F-4D97-AF65-F5344CB8AC3E}">
        <p14:creationId xmlns:p14="http://schemas.microsoft.com/office/powerpoint/2010/main" val="2900623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B5387C-6A5F-A94B-3F06-321097B113B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2EF8E35-BB9B-665A-0182-BECF08B86135}"/>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2C812533-D6C1-ED79-EC55-55DE34A685E0}"/>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9237957D-BD9D-5C35-00CA-80689AB8FDEF}"/>
              </a:ext>
            </a:extLst>
          </p:cNvPr>
          <p:cNvSpPr>
            <a:spLocks noGrp="1"/>
          </p:cNvSpPr>
          <p:nvPr/>
        </p:nvSpPr>
        <p:spPr>
          <a:xfrm>
            <a:off x="-121300" y="125016"/>
            <a:ext cx="12191996" cy="845136"/>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What has changed in the following areas since working with Gender Links.</a:t>
            </a:r>
            <a:endParaRPr lang="en-ZW" b="1"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4A91CF60-FB78-633A-C19F-AC4DFD26E4C7}"/>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a:extLst>
              <a:ext uri="{FF2B5EF4-FFF2-40B4-BE49-F238E27FC236}">
                <a16:creationId xmlns:a16="http://schemas.microsoft.com/office/drawing/2014/main" id="{A8AC93A5-E8D4-A306-16E9-050B2D8A4635}"/>
              </a:ext>
            </a:extLst>
          </p:cNvPr>
          <p:cNvGraphicFramePr>
            <a:graphicFrameLocks noGrp="1"/>
          </p:cNvGraphicFramePr>
          <p:nvPr>
            <p:extLst>
              <p:ext uri="{D42A27DB-BD31-4B8C-83A1-F6EECF244321}">
                <p14:modId xmlns:p14="http://schemas.microsoft.com/office/powerpoint/2010/main" val="4201516658"/>
              </p:ext>
            </p:extLst>
          </p:nvPr>
        </p:nvGraphicFramePr>
        <p:xfrm>
          <a:off x="121304" y="813990"/>
          <a:ext cx="11949392" cy="11685413"/>
        </p:xfrm>
        <a:graphic>
          <a:graphicData uri="http://schemas.openxmlformats.org/drawingml/2006/table">
            <a:tbl>
              <a:tblPr firstRow="1" firstCol="1" lastRow="1" lastCol="1" bandRow="1" bandCol="1">
                <a:tableStyleId>{5C22544A-7EE6-4342-B048-85BDC9FD1C3A}</a:tableStyleId>
              </a:tblPr>
              <a:tblGrid>
                <a:gridCol w="3589618">
                  <a:extLst>
                    <a:ext uri="{9D8B030D-6E8A-4147-A177-3AD203B41FA5}">
                      <a16:colId xmlns:a16="http://schemas.microsoft.com/office/drawing/2014/main" val="3249727228"/>
                    </a:ext>
                  </a:extLst>
                </a:gridCol>
                <a:gridCol w="4491204">
                  <a:extLst>
                    <a:ext uri="{9D8B030D-6E8A-4147-A177-3AD203B41FA5}">
                      <a16:colId xmlns:a16="http://schemas.microsoft.com/office/drawing/2014/main" val="3222520754"/>
                    </a:ext>
                  </a:extLst>
                </a:gridCol>
                <a:gridCol w="3868570">
                  <a:extLst>
                    <a:ext uri="{9D8B030D-6E8A-4147-A177-3AD203B41FA5}">
                      <a16:colId xmlns:a16="http://schemas.microsoft.com/office/drawing/2014/main" val="3261248836"/>
                    </a:ext>
                  </a:extLst>
                </a:gridCol>
              </a:tblGrid>
              <a:tr h="464757">
                <a:tc>
                  <a:txBody>
                    <a:bodyPr/>
                    <a:lstStyle/>
                    <a:p>
                      <a:pPr>
                        <a:buNone/>
                      </a:pPr>
                      <a:endParaRPr lang="en-ZA" sz="2400" dirty="0">
                        <a:solidFill>
                          <a:schemeClr val="tx1"/>
                        </a:solidFill>
                        <a:effectLst/>
                        <a:latin typeface="+mn-lt"/>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400" b="1" dirty="0">
                          <a:solidFill>
                            <a:schemeClr val="tx1"/>
                          </a:solidFill>
                          <a:effectLst/>
                          <a:latin typeface="+mn-lt"/>
                        </a:rPr>
                        <a:t>Before due diligence</a:t>
                      </a:r>
                      <a:endParaRPr lang="en-ZA" sz="2400" b="1" dirty="0">
                        <a:solidFill>
                          <a:schemeClr val="tx1"/>
                        </a:solidFill>
                        <a:effectLst/>
                        <a:latin typeface="+mn-lt"/>
                        <a:ea typeface="Times New Roman" panose="02020603050405020304" pitchFamily="18" charset="0"/>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400" b="1" dirty="0">
                          <a:solidFill>
                            <a:schemeClr val="tx1"/>
                          </a:solidFill>
                          <a:effectLst/>
                          <a:latin typeface="+mn-lt"/>
                        </a:rPr>
                        <a:t>After due diligence</a:t>
                      </a:r>
                      <a:endParaRPr lang="en-ZA" sz="2400" b="1" dirty="0">
                        <a:solidFill>
                          <a:schemeClr val="tx1"/>
                        </a:solidFill>
                        <a:effectLst/>
                        <a:latin typeface="+mn-lt"/>
                        <a:ea typeface="Times New Roman" panose="02020603050405020304" pitchFamily="18" charset="0"/>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5717182"/>
                  </a:ext>
                </a:extLst>
              </a:tr>
              <a:tr h="510026">
                <a:tc>
                  <a:txBody>
                    <a:bodyPr/>
                    <a:lstStyle/>
                    <a:p>
                      <a:pPr>
                        <a:buNone/>
                      </a:pPr>
                      <a:r>
                        <a:rPr lang="en-ZA" sz="2400" dirty="0">
                          <a:solidFill>
                            <a:schemeClr val="tx1"/>
                          </a:solidFill>
                          <a:effectLst/>
                          <a:latin typeface="+mn-lt"/>
                        </a:rPr>
                        <a:t>Financial system</a:t>
                      </a:r>
                      <a:endParaRPr lang="en-ZA" sz="24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400" dirty="0">
                          <a:solidFill>
                            <a:schemeClr val="tx1"/>
                          </a:solidFill>
                          <a:effectLst/>
                          <a:latin typeface="+mn-lt"/>
                        </a:rPr>
                        <a:t>Everything was done manually, records and slips would be filed. </a:t>
                      </a:r>
                      <a:endParaRPr lang="en-ZA" sz="24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400" b="0" dirty="0">
                          <a:solidFill>
                            <a:schemeClr val="tx1"/>
                          </a:solidFill>
                          <a:effectLst/>
                          <a:latin typeface="+mn-lt"/>
                        </a:rPr>
                        <a:t>We got introduced to </a:t>
                      </a:r>
                      <a:r>
                        <a:rPr lang="en-ZA" sz="2400" b="0" dirty="0" err="1">
                          <a:solidFill>
                            <a:schemeClr val="tx1"/>
                          </a:solidFill>
                          <a:effectLst/>
                          <a:latin typeface="+mn-lt"/>
                        </a:rPr>
                        <a:t>sharepoint</a:t>
                      </a:r>
                      <a:r>
                        <a:rPr lang="en-ZA" sz="2400" b="0" dirty="0">
                          <a:solidFill>
                            <a:schemeClr val="tx1"/>
                          </a:solidFill>
                          <a:effectLst/>
                          <a:latin typeface="+mn-lt"/>
                        </a:rPr>
                        <a:t>, all records are done online</a:t>
                      </a:r>
                      <a:r>
                        <a:rPr lang="en-ZA" sz="2400" dirty="0">
                          <a:solidFill>
                            <a:schemeClr val="tx1"/>
                          </a:solidFill>
                          <a:effectLst/>
                          <a:latin typeface="+mn-lt"/>
                        </a:rPr>
                        <a:t>. </a:t>
                      </a:r>
                      <a:endParaRPr lang="en-ZA" sz="24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4368456"/>
                  </a:ext>
                </a:extLst>
              </a:tr>
              <a:tr h="510026">
                <a:tc>
                  <a:txBody>
                    <a:bodyPr/>
                    <a:lstStyle/>
                    <a:p>
                      <a:pPr>
                        <a:buNone/>
                      </a:pPr>
                      <a:r>
                        <a:rPr lang="en-ZA" sz="2400" dirty="0">
                          <a:solidFill>
                            <a:schemeClr val="tx1"/>
                          </a:solidFill>
                          <a:effectLst/>
                          <a:latin typeface="+mn-lt"/>
                        </a:rPr>
                        <a:t>Separate bank account</a:t>
                      </a:r>
                      <a:endParaRPr lang="en-ZA" sz="24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400" dirty="0">
                          <a:solidFill>
                            <a:schemeClr val="tx1"/>
                          </a:solidFill>
                          <a:effectLst/>
                          <a:latin typeface="+mn-lt"/>
                        </a:rPr>
                        <a:t>Gender links is the first funder, so the account belonged solely to Gender links.  </a:t>
                      </a:r>
                      <a:endParaRPr lang="en-ZA" sz="24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400" b="0" dirty="0">
                          <a:solidFill>
                            <a:schemeClr val="tx1"/>
                          </a:solidFill>
                          <a:effectLst/>
                          <a:latin typeface="+mn-lt"/>
                        </a:rPr>
                        <a:t>Every funder wishes to have their own account , for better accountability. </a:t>
                      </a:r>
                      <a:endParaRPr lang="en-ZA" sz="24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6922172"/>
                  </a:ext>
                </a:extLst>
              </a:tr>
              <a:tr h="893379">
                <a:tc>
                  <a:txBody>
                    <a:bodyPr/>
                    <a:lstStyle/>
                    <a:p>
                      <a:pPr>
                        <a:buNone/>
                      </a:pPr>
                      <a:r>
                        <a:rPr lang="en-ZA" sz="2400">
                          <a:solidFill>
                            <a:schemeClr val="tx1"/>
                          </a:solidFill>
                          <a:effectLst/>
                          <a:latin typeface="+mn-lt"/>
                        </a:rPr>
                        <a:t>Two signatories to the account</a:t>
                      </a:r>
                      <a:endParaRPr lang="en-ZA" sz="240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400" dirty="0">
                          <a:solidFill>
                            <a:schemeClr val="tx1"/>
                          </a:solidFill>
                          <a:effectLst/>
                          <a:latin typeface="+mn-lt"/>
                        </a:rPr>
                        <a:t> </a:t>
                      </a:r>
                      <a:r>
                        <a:rPr lang="en-US" sz="2400" dirty="0">
                          <a:solidFill>
                            <a:schemeClr val="tx1"/>
                          </a:solidFill>
                          <a:effectLst/>
                          <a:latin typeface="+mn-lt"/>
                        </a:rPr>
                        <a:t>The Chairperson and Treasurer of the Board are the designated signatories, overseeing and approving all transactions to ensure financial accountability and transparency</a:t>
                      </a:r>
                      <a:endParaRPr lang="en-ZA" sz="24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2400" b="0" dirty="0">
                          <a:solidFill>
                            <a:schemeClr val="tx1"/>
                          </a:solidFill>
                          <a:effectLst/>
                          <a:latin typeface="+mn-lt"/>
                        </a:rPr>
                        <a:t>The Chairperson and Treasurer of the Board are the designated signatories, overseeing and approving all transactions to ensure financial accountability and transparency</a:t>
                      </a:r>
                      <a:r>
                        <a:rPr lang="en-ZA" sz="2400" b="0" dirty="0">
                          <a:solidFill>
                            <a:schemeClr val="tx1"/>
                          </a:solidFill>
                          <a:effectLst/>
                          <a:latin typeface="+mn-lt"/>
                        </a:rPr>
                        <a:t> </a:t>
                      </a:r>
                      <a:endParaRPr lang="en-ZA" sz="24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9656750"/>
                  </a:ext>
                </a:extLst>
              </a:tr>
              <a:tr h="893379">
                <a:tc>
                  <a:txBody>
                    <a:bodyPr/>
                    <a:lstStyle/>
                    <a:p>
                      <a:pPr>
                        <a:buNone/>
                      </a:pPr>
                      <a:r>
                        <a:rPr lang="en-ZA" sz="2400" dirty="0">
                          <a:solidFill>
                            <a:schemeClr val="tx1"/>
                          </a:solidFill>
                          <a:effectLst/>
                          <a:latin typeface="+mn-lt"/>
                        </a:rPr>
                        <a:t>Financial documentation</a:t>
                      </a:r>
                      <a:endParaRPr lang="en-ZA" sz="24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400" dirty="0">
                          <a:solidFill>
                            <a:schemeClr val="tx1"/>
                          </a:solidFill>
                          <a:effectLst/>
                          <a:latin typeface="+mn-lt"/>
                        </a:rPr>
                        <a:t>Everything was filed manually </a:t>
                      </a:r>
                      <a:endParaRPr lang="en-ZA" sz="24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400" b="0" dirty="0">
                          <a:solidFill>
                            <a:schemeClr val="tx1"/>
                          </a:solidFill>
                          <a:effectLst/>
                          <a:latin typeface="+mn-lt"/>
                        </a:rPr>
                        <a:t>We use </a:t>
                      </a:r>
                      <a:r>
                        <a:rPr lang="en-ZA" sz="2400" b="0" dirty="0" err="1">
                          <a:solidFill>
                            <a:schemeClr val="tx1"/>
                          </a:solidFill>
                          <a:effectLst/>
                          <a:latin typeface="+mn-lt"/>
                        </a:rPr>
                        <a:t>sharepoint.Everything</a:t>
                      </a:r>
                      <a:r>
                        <a:rPr lang="en-ZA" sz="2400" b="0" dirty="0">
                          <a:solidFill>
                            <a:schemeClr val="tx1"/>
                          </a:solidFill>
                          <a:effectLst/>
                          <a:latin typeface="+mn-lt"/>
                        </a:rPr>
                        <a:t> is done online </a:t>
                      </a:r>
                      <a:endParaRPr lang="en-ZA" sz="24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0741687"/>
                  </a:ext>
                </a:extLst>
              </a:tr>
              <a:tr h="893379">
                <a:tc>
                  <a:txBody>
                    <a:bodyPr/>
                    <a:lstStyle/>
                    <a:p>
                      <a:pPr>
                        <a:buNone/>
                      </a:pPr>
                      <a:r>
                        <a:rPr lang="en-ZA" sz="2400" dirty="0">
                          <a:solidFill>
                            <a:schemeClr val="tx1"/>
                          </a:solidFill>
                          <a:effectLst/>
                          <a:latin typeface="+mn-lt"/>
                        </a:rPr>
                        <a:t>Monthly reconciliations and routines</a:t>
                      </a:r>
                      <a:endParaRPr lang="en-ZA" sz="24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400" dirty="0">
                          <a:solidFill>
                            <a:schemeClr val="tx1"/>
                          </a:solidFill>
                          <a:effectLst/>
                          <a:latin typeface="+mn-lt"/>
                        </a:rPr>
                        <a:t>We used to do it manually . </a:t>
                      </a:r>
                      <a:endParaRPr lang="en-ZA" sz="24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400" b="0" dirty="0">
                          <a:solidFill>
                            <a:schemeClr val="tx1"/>
                          </a:solidFill>
                          <a:effectLst/>
                          <a:latin typeface="+mn-lt"/>
                        </a:rPr>
                        <a:t>We report monthly online using </a:t>
                      </a:r>
                      <a:r>
                        <a:rPr lang="en-ZA" sz="2400" b="0" dirty="0" err="1">
                          <a:solidFill>
                            <a:schemeClr val="tx1"/>
                          </a:solidFill>
                          <a:effectLst/>
                          <a:latin typeface="+mn-lt"/>
                        </a:rPr>
                        <a:t>sharepoint</a:t>
                      </a:r>
                      <a:r>
                        <a:rPr lang="en-ZA" sz="2400" b="0" dirty="0">
                          <a:solidFill>
                            <a:schemeClr val="tx1"/>
                          </a:solidFill>
                          <a:effectLst/>
                          <a:latin typeface="+mn-lt"/>
                        </a:rPr>
                        <a:t> before the 7</a:t>
                      </a:r>
                      <a:r>
                        <a:rPr lang="en-ZA" sz="2400" b="0" baseline="30000" dirty="0">
                          <a:solidFill>
                            <a:schemeClr val="tx1"/>
                          </a:solidFill>
                          <a:effectLst/>
                          <a:latin typeface="+mn-lt"/>
                        </a:rPr>
                        <a:t>th</a:t>
                      </a:r>
                      <a:r>
                        <a:rPr lang="en-ZA" sz="2400" b="0" dirty="0">
                          <a:solidFill>
                            <a:schemeClr val="tx1"/>
                          </a:solidFill>
                          <a:effectLst/>
                          <a:latin typeface="+mn-lt"/>
                        </a:rPr>
                        <a:t> of every month</a:t>
                      </a:r>
                      <a:r>
                        <a:rPr lang="en-ZA" sz="2400" dirty="0">
                          <a:solidFill>
                            <a:schemeClr val="tx1"/>
                          </a:solidFill>
                          <a:effectLst/>
                          <a:latin typeface="+mn-lt"/>
                        </a:rPr>
                        <a:t>. </a:t>
                      </a:r>
                      <a:endParaRPr lang="en-ZA" sz="24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5970774"/>
                  </a:ext>
                </a:extLst>
              </a:tr>
              <a:tr h="893379">
                <a:tc>
                  <a:txBody>
                    <a:bodyPr/>
                    <a:lstStyle/>
                    <a:p>
                      <a:pPr>
                        <a:buNone/>
                      </a:pPr>
                      <a:r>
                        <a:rPr lang="en-ZA" sz="2400" dirty="0">
                          <a:solidFill>
                            <a:schemeClr val="tx1"/>
                          </a:solidFill>
                          <a:effectLst/>
                          <a:latin typeface="+mn-lt"/>
                        </a:rPr>
                        <a:t>Fundraising and Sustainability</a:t>
                      </a:r>
                      <a:endParaRPr lang="en-ZA" sz="24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400" b="0" dirty="0">
                          <a:solidFill>
                            <a:schemeClr val="tx1"/>
                          </a:solidFill>
                          <a:effectLst/>
                          <a:latin typeface="+mn-lt"/>
                        </a:rPr>
                        <a:t>In the beginning we were doing the little we can since the was no funding yet, for exposure we showed up in the community to be seen and known by the community , the kind of services we provide.</a:t>
                      </a:r>
                      <a:endParaRPr lang="en-ZA" sz="24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400" b="0" dirty="0">
                          <a:solidFill>
                            <a:schemeClr val="tx1"/>
                          </a:solidFill>
                          <a:effectLst/>
                          <a:latin typeface="+mn-lt"/>
                        </a:rPr>
                        <a:t>Nedbank offers us with furniture,. FNB comes to the office and assist in opening accounts for our staff free of charge. Taxi drivers offer transportation to our workers when they go for social services . We also have a small garden in our organization.</a:t>
                      </a:r>
                      <a:endParaRPr lang="en-ZA" sz="24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7921823"/>
                  </a:ext>
                </a:extLst>
              </a:tr>
            </a:tbl>
          </a:graphicData>
        </a:graphic>
      </p:graphicFrame>
    </p:spTree>
    <p:extLst>
      <p:ext uri="{BB962C8B-B14F-4D97-AF65-F5344CB8AC3E}">
        <p14:creationId xmlns:p14="http://schemas.microsoft.com/office/powerpoint/2010/main" val="2317403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82A618-5553-E22B-048F-17E9807957E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6FA926D-D969-557E-160C-A1A2E031DDD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426D12B7-0E61-8765-A05D-F27F4655222D}"/>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0D964CB1-4E16-CBAE-4275-A671DD91551E}"/>
              </a:ext>
            </a:extLst>
          </p:cNvPr>
          <p:cNvSpPr>
            <a:spLocks noGrp="1"/>
          </p:cNvSpPr>
          <p:nvPr/>
        </p:nvSpPr>
        <p:spPr>
          <a:xfrm>
            <a:off x="-121300" y="125016"/>
            <a:ext cx="12191996" cy="845136"/>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what has changed in the following areas since working with Gender Links.</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A196F413-9766-B700-A293-9351CB73C009}"/>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a:extLst>
              <a:ext uri="{FF2B5EF4-FFF2-40B4-BE49-F238E27FC236}">
                <a16:creationId xmlns:a16="http://schemas.microsoft.com/office/drawing/2014/main" id="{1E06FED5-FBAD-300B-2125-38F2EAD4127D}"/>
              </a:ext>
            </a:extLst>
          </p:cNvPr>
          <p:cNvGraphicFramePr>
            <a:graphicFrameLocks noGrp="1"/>
          </p:cNvGraphicFramePr>
          <p:nvPr>
            <p:extLst>
              <p:ext uri="{D42A27DB-BD31-4B8C-83A1-F6EECF244321}">
                <p14:modId xmlns:p14="http://schemas.microsoft.com/office/powerpoint/2010/main" val="3986921820"/>
              </p:ext>
            </p:extLst>
          </p:nvPr>
        </p:nvGraphicFramePr>
        <p:xfrm>
          <a:off x="958845" y="1009932"/>
          <a:ext cx="10816387" cy="4833322"/>
        </p:xfrm>
        <a:graphic>
          <a:graphicData uri="http://schemas.openxmlformats.org/drawingml/2006/table">
            <a:tbl>
              <a:tblPr firstRow="1" firstCol="1" lastRow="1" lastCol="1" bandRow="1" bandCol="1">
                <a:tableStyleId>{5C22544A-7EE6-4342-B048-85BDC9FD1C3A}</a:tableStyleId>
              </a:tblPr>
              <a:tblGrid>
                <a:gridCol w="3249261">
                  <a:extLst>
                    <a:ext uri="{9D8B030D-6E8A-4147-A177-3AD203B41FA5}">
                      <a16:colId xmlns:a16="http://schemas.microsoft.com/office/drawing/2014/main" val="3249727228"/>
                    </a:ext>
                  </a:extLst>
                </a:gridCol>
                <a:gridCol w="4065362">
                  <a:extLst>
                    <a:ext uri="{9D8B030D-6E8A-4147-A177-3AD203B41FA5}">
                      <a16:colId xmlns:a16="http://schemas.microsoft.com/office/drawing/2014/main" val="3222520754"/>
                    </a:ext>
                  </a:extLst>
                </a:gridCol>
                <a:gridCol w="3501764">
                  <a:extLst>
                    <a:ext uri="{9D8B030D-6E8A-4147-A177-3AD203B41FA5}">
                      <a16:colId xmlns:a16="http://schemas.microsoft.com/office/drawing/2014/main" val="3261248836"/>
                    </a:ext>
                  </a:extLst>
                </a:gridCol>
              </a:tblGrid>
              <a:tr h="482229">
                <a:tc>
                  <a:txBody>
                    <a:bodyPr/>
                    <a:lstStyle/>
                    <a:p>
                      <a:pPr>
                        <a:buNone/>
                      </a:pPr>
                      <a:endParaRPr lang="en-ZA" sz="2000" dirty="0">
                        <a:solidFill>
                          <a:schemeClr val="tx1"/>
                        </a:solidFill>
                        <a:effectLst/>
                        <a:latin typeface="+mj-lt"/>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b="1" dirty="0">
                          <a:solidFill>
                            <a:schemeClr val="tx1"/>
                          </a:solidFill>
                          <a:effectLst/>
                          <a:latin typeface="+mj-lt"/>
                        </a:rPr>
                        <a:t>Before due diligence</a:t>
                      </a:r>
                      <a:endParaRPr lang="en-ZA" sz="2000" b="1" dirty="0">
                        <a:solidFill>
                          <a:schemeClr val="tx1"/>
                        </a:solidFill>
                        <a:effectLst/>
                        <a:latin typeface="+mj-lt"/>
                        <a:ea typeface="Times New Roman" panose="02020603050405020304" pitchFamily="18" charset="0"/>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b="1" dirty="0">
                          <a:solidFill>
                            <a:schemeClr val="tx1"/>
                          </a:solidFill>
                          <a:effectLst/>
                          <a:latin typeface="+mj-lt"/>
                        </a:rPr>
                        <a:t>After due diligence</a:t>
                      </a:r>
                      <a:endParaRPr lang="en-ZA" sz="2000" b="1" dirty="0">
                        <a:solidFill>
                          <a:schemeClr val="tx1"/>
                        </a:solidFill>
                        <a:effectLst/>
                        <a:latin typeface="+mj-lt"/>
                        <a:ea typeface="Times New Roman" panose="02020603050405020304" pitchFamily="18" charset="0"/>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5717182"/>
                  </a:ext>
                </a:extLst>
              </a:tr>
              <a:tr h="276365">
                <a:tc>
                  <a:txBody>
                    <a:bodyPr/>
                    <a:lstStyle/>
                    <a:p>
                      <a:pPr>
                        <a:buNone/>
                      </a:pPr>
                      <a:r>
                        <a:rPr lang="en-ZA" sz="2000">
                          <a:solidFill>
                            <a:schemeClr val="tx1"/>
                          </a:solidFill>
                          <a:effectLst/>
                          <a:latin typeface="+mj-lt"/>
                        </a:rPr>
                        <a:t>Safeguarding policy</a:t>
                      </a:r>
                      <a:endParaRPr lang="en-ZA" sz="200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dirty="0">
                          <a:solidFill>
                            <a:schemeClr val="tx1"/>
                          </a:solidFill>
                          <a:effectLst/>
                          <a:latin typeface="+mj-lt"/>
                        </a:rPr>
                        <a:t>Not implemented </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b="0" dirty="0">
                          <a:solidFill>
                            <a:schemeClr val="tx1"/>
                          </a:solidFill>
                          <a:effectLst/>
                          <a:latin typeface="+mj-lt"/>
                        </a:rPr>
                        <a:t>Implemented </a:t>
                      </a:r>
                      <a:endParaRPr lang="en-ZA" sz="2000" b="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5441453"/>
                  </a:ext>
                </a:extLst>
              </a:tr>
              <a:tr h="276365">
                <a:tc>
                  <a:txBody>
                    <a:bodyPr/>
                    <a:lstStyle/>
                    <a:p>
                      <a:pPr>
                        <a:buNone/>
                      </a:pPr>
                      <a:r>
                        <a:rPr lang="en-ZA" sz="2000" dirty="0">
                          <a:solidFill>
                            <a:schemeClr val="tx1"/>
                          </a:solidFill>
                          <a:effectLst/>
                          <a:latin typeface="+mj-lt"/>
                        </a:rPr>
                        <a:t>Human resources policy</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dirty="0">
                          <a:solidFill>
                            <a:schemeClr val="tx1"/>
                          </a:solidFill>
                          <a:effectLst/>
                          <a:latin typeface="+mj-lt"/>
                        </a:rPr>
                        <a:t>Not implemented </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b="0" dirty="0">
                          <a:solidFill>
                            <a:schemeClr val="tx1"/>
                          </a:solidFill>
                          <a:effectLst/>
                          <a:latin typeface="+mj-lt"/>
                        </a:rPr>
                        <a:t>Implemented </a:t>
                      </a:r>
                      <a:endParaRPr lang="en-ZA" sz="2000" b="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2264924"/>
                  </a:ext>
                </a:extLst>
              </a:tr>
              <a:tr h="276365">
                <a:tc>
                  <a:txBody>
                    <a:bodyPr/>
                    <a:lstStyle/>
                    <a:p>
                      <a:pPr>
                        <a:buNone/>
                      </a:pPr>
                      <a:r>
                        <a:rPr lang="en-ZA" sz="2000" dirty="0">
                          <a:solidFill>
                            <a:schemeClr val="tx1"/>
                          </a:solidFill>
                          <a:effectLst/>
                          <a:latin typeface="+mj-lt"/>
                        </a:rPr>
                        <a:t>Finance policy</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dirty="0">
                          <a:solidFill>
                            <a:schemeClr val="tx1"/>
                          </a:solidFill>
                          <a:effectLst/>
                          <a:latin typeface="+mj-lt"/>
                        </a:rPr>
                        <a:t>Implemented </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b="0" dirty="0">
                          <a:solidFill>
                            <a:schemeClr val="tx1"/>
                          </a:solidFill>
                          <a:effectLst/>
                          <a:latin typeface="+mj-lt"/>
                        </a:rPr>
                        <a:t>Implemented</a:t>
                      </a:r>
                      <a:r>
                        <a:rPr lang="en-ZA" sz="2000" dirty="0">
                          <a:solidFill>
                            <a:schemeClr val="tx1"/>
                          </a:solidFill>
                          <a:effectLst/>
                          <a:latin typeface="+mj-lt"/>
                        </a:rPr>
                        <a:t> </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7580380"/>
                  </a:ext>
                </a:extLst>
              </a:tr>
              <a:tr h="276365">
                <a:tc>
                  <a:txBody>
                    <a:bodyPr/>
                    <a:lstStyle/>
                    <a:p>
                      <a:pPr>
                        <a:buNone/>
                      </a:pPr>
                      <a:r>
                        <a:rPr lang="en-ZA" sz="2000">
                          <a:solidFill>
                            <a:schemeClr val="tx1"/>
                          </a:solidFill>
                          <a:effectLst/>
                          <a:latin typeface="+mj-lt"/>
                        </a:rPr>
                        <a:t>Procurement policy</a:t>
                      </a:r>
                      <a:endParaRPr lang="en-ZA" sz="200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dirty="0">
                          <a:solidFill>
                            <a:schemeClr val="tx1"/>
                          </a:solidFill>
                          <a:effectLst/>
                          <a:latin typeface="+mj-lt"/>
                        </a:rPr>
                        <a:t>Not implemented </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dirty="0">
                          <a:solidFill>
                            <a:schemeClr val="tx1"/>
                          </a:solidFill>
                          <a:effectLst/>
                          <a:latin typeface="+mj-lt"/>
                        </a:rPr>
                        <a:t> </a:t>
                      </a:r>
                      <a:r>
                        <a:rPr lang="en-ZA" sz="2000" b="0" dirty="0">
                          <a:solidFill>
                            <a:schemeClr val="tx1"/>
                          </a:solidFill>
                          <a:effectLst/>
                          <a:latin typeface="+mj-lt"/>
                        </a:rPr>
                        <a:t>Not implemented</a:t>
                      </a:r>
                      <a:endParaRPr lang="en-ZA" sz="2000" b="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0967852"/>
                  </a:ext>
                </a:extLst>
              </a:tr>
              <a:tr h="276365">
                <a:tc>
                  <a:txBody>
                    <a:bodyPr/>
                    <a:lstStyle/>
                    <a:p>
                      <a:pPr>
                        <a:buNone/>
                      </a:pPr>
                      <a:r>
                        <a:rPr lang="en-ZA" sz="2000" dirty="0">
                          <a:solidFill>
                            <a:schemeClr val="tx1"/>
                          </a:solidFill>
                          <a:effectLst/>
                          <a:latin typeface="+mj-lt"/>
                        </a:rPr>
                        <a:t>Board functionality</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dirty="0">
                          <a:solidFill>
                            <a:schemeClr val="tx1"/>
                          </a:solidFill>
                          <a:effectLst/>
                          <a:latin typeface="+mj-lt"/>
                        </a:rPr>
                        <a:t>Implemented </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b="0" dirty="0">
                          <a:solidFill>
                            <a:schemeClr val="tx1"/>
                          </a:solidFill>
                          <a:effectLst/>
                          <a:latin typeface="+mj-lt"/>
                        </a:rPr>
                        <a:t>Implemented</a:t>
                      </a:r>
                      <a:r>
                        <a:rPr lang="en-ZA" sz="2000" dirty="0">
                          <a:solidFill>
                            <a:schemeClr val="tx1"/>
                          </a:solidFill>
                          <a:effectLst/>
                          <a:latin typeface="+mj-lt"/>
                        </a:rPr>
                        <a:t> </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5164360"/>
                  </a:ext>
                </a:extLst>
              </a:tr>
              <a:tr h="276365">
                <a:tc>
                  <a:txBody>
                    <a:bodyPr/>
                    <a:lstStyle/>
                    <a:p>
                      <a:pPr>
                        <a:buNone/>
                      </a:pPr>
                      <a:r>
                        <a:rPr lang="en-ZA" sz="2000">
                          <a:solidFill>
                            <a:schemeClr val="tx1"/>
                          </a:solidFill>
                          <a:effectLst/>
                          <a:latin typeface="+mj-lt"/>
                        </a:rPr>
                        <a:t>Anti-corruption/Fraud Policy</a:t>
                      </a:r>
                      <a:endParaRPr lang="en-ZA" sz="200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dirty="0">
                          <a:solidFill>
                            <a:schemeClr val="tx1"/>
                          </a:solidFill>
                          <a:effectLst/>
                          <a:latin typeface="+mj-lt"/>
                        </a:rPr>
                        <a:t>Not implemented </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b="0" dirty="0">
                          <a:solidFill>
                            <a:schemeClr val="tx1"/>
                          </a:solidFill>
                          <a:effectLst/>
                          <a:latin typeface="+mj-lt"/>
                        </a:rPr>
                        <a:t>Implemented </a:t>
                      </a:r>
                      <a:endParaRPr lang="en-ZA" sz="2000" b="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5425654"/>
                  </a:ext>
                </a:extLst>
              </a:tr>
              <a:tr h="276365">
                <a:tc>
                  <a:txBody>
                    <a:bodyPr/>
                    <a:lstStyle/>
                    <a:p>
                      <a:pPr>
                        <a:buNone/>
                      </a:pPr>
                      <a:r>
                        <a:rPr lang="en-ZA" sz="2000">
                          <a:solidFill>
                            <a:schemeClr val="tx1"/>
                          </a:solidFill>
                          <a:effectLst/>
                          <a:latin typeface="+mj-lt"/>
                        </a:rPr>
                        <a:t>Sexual Harassment Policy</a:t>
                      </a:r>
                      <a:endParaRPr lang="en-ZA" sz="200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dirty="0">
                          <a:solidFill>
                            <a:schemeClr val="tx1"/>
                          </a:solidFill>
                          <a:effectLst/>
                          <a:latin typeface="+mj-lt"/>
                        </a:rPr>
                        <a:t>Not implemented </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b="0" dirty="0">
                          <a:solidFill>
                            <a:schemeClr val="tx1"/>
                          </a:solidFill>
                          <a:effectLst/>
                          <a:latin typeface="+mj-lt"/>
                        </a:rPr>
                        <a:t>Implemented </a:t>
                      </a:r>
                      <a:endParaRPr lang="en-ZA" sz="2000" b="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2156130"/>
                  </a:ext>
                </a:extLst>
              </a:tr>
              <a:tr h="276365">
                <a:tc>
                  <a:txBody>
                    <a:bodyPr/>
                    <a:lstStyle/>
                    <a:p>
                      <a:pPr>
                        <a:buNone/>
                      </a:pPr>
                      <a:r>
                        <a:rPr lang="en-ZA" sz="2000">
                          <a:solidFill>
                            <a:schemeClr val="tx1"/>
                          </a:solidFill>
                          <a:effectLst/>
                          <a:latin typeface="+mj-lt"/>
                        </a:rPr>
                        <a:t>Monitoring and Evaluation Systems</a:t>
                      </a:r>
                      <a:endParaRPr lang="en-ZA" sz="200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dirty="0">
                          <a:solidFill>
                            <a:schemeClr val="tx1"/>
                          </a:solidFill>
                          <a:effectLst/>
                          <a:latin typeface="+mj-lt"/>
                        </a:rPr>
                        <a:t>Implemented </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b="0" dirty="0">
                          <a:solidFill>
                            <a:schemeClr val="tx1"/>
                          </a:solidFill>
                          <a:effectLst/>
                          <a:latin typeface="+mj-lt"/>
                        </a:rPr>
                        <a:t>Implemented</a:t>
                      </a:r>
                      <a:r>
                        <a:rPr lang="en-ZA" sz="2000" dirty="0">
                          <a:solidFill>
                            <a:schemeClr val="tx1"/>
                          </a:solidFill>
                          <a:effectLst/>
                          <a:latin typeface="+mj-lt"/>
                        </a:rPr>
                        <a:t> </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746809"/>
                  </a:ext>
                </a:extLst>
              </a:tr>
              <a:tr h="276365">
                <a:tc>
                  <a:txBody>
                    <a:bodyPr/>
                    <a:lstStyle/>
                    <a:p>
                      <a:pPr>
                        <a:buNone/>
                      </a:pPr>
                      <a:r>
                        <a:rPr lang="en-ZA" sz="2000" dirty="0">
                          <a:solidFill>
                            <a:schemeClr val="tx1"/>
                          </a:solidFill>
                          <a:effectLst/>
                          <a:latin typeface="+mj-lt"/>
                        </a:rPr>
                        <a:t>Fundraising and Sustainability</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b="0" dirty="0">
                          <a:solidFill>
                            <a:schemeClr val="tx1"/>
                          </a:solidFill>
                          <a:effectLst/>
                          <a:latin typeface="+mj-lt"/>
                        </a:rPr>
                        <a:t>Not implemented </a:t>
                      </a:r>
                      <a:endParaRPr lang="en-ZA" sz="2000" b="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b="0" dirty="0">
                          <a:solidFill>
                            <a:schemeClr val="tx1"/>
                          </a:solidFill>
                          <a:effectLst/>
                          <a:latin typeface="+mj-lt"/>
                        </a:rPr>
                        <a:t>Implemented </a:t>
                      </a:r>
                      <a:endParaRPr lang="en-ZA" sz="2000" b="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7921823"/>
                  </a:ext>
                </a:extLst>
              </a:tr>
            </a:tbl>
          </a:graphicData>
        </a:graphic>
      </p:graphicFrame>
    </p:spTree>
    <p:extLst>
      <p:ext uri="{BB962C8B-B14F-4D97-AF65-F5344CB8AC3E}">
        <p14:creationId xmlns:p14="http://schemas.microsoft.com/office/powerpoint/2010/main" val="3802234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2C222E-9CA8-8403-03F7-39AB7C43300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5F48053-7FF7-EF86-7C65-74B4E9CDF8D8}"/>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A3D8A7EE-1A4B-0C6D-EB46-8DFA22913D81}"/>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0EE6B401-2653-D653-9B4D-8943BC878917}"/>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Significance/ Impact</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A62EBD83-7979-2E12-2991-37E8BEACF85B}"/>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a:extLst>
              <a:ext uri="{FF2B5EF4-FFF2-40B4-BE49-F238E27FC236}">
                <a16:creationId xmlns:a16="http://schemas.microsoft.com/office/drawing/2014/main" id="{A4C54F62-A22A-20B2-66E0-37CF7AD71836}"/>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9" name="Content Placeholder 6">
            <a:extLst>
              <a:ext uri="{FF2B5EF4-FFF2-40B4-BE49-F238E27FC236}">
                <a16:creationId xmlns:a16="http://schemas.microsoft.com/office/drawing/2014/main" id="{E77C61B8-8E29-7203-CE1D-1682ECA72645}"/>
              </a:ext>
            </a:extLst>
          </p:cNvPr>
          <p:cNvGraphicFramePr>
            <a:graphicFrameLocks noGrp="1"/>
          </p:cNvGraphicFramePr>
          <p:nvPr>
            <p:ph sz="half" idx="1"/>
          </p:nvPr>
        </p:nvGraphicFramePr>
        <p:xfrm>
          <a:off x="235131" y="1091294"/>
          <a:ext cx="5860869" cy="5034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Picture 18">
            <a:extLst>
              <a:ext uri="{FF2B5EF4-FFF2-40B4-BE49-F238E27FC236}">
                <a16:creationId xmlns:a16="http://schemas.microsoft.com/office/drawing/2014/main" id="{621D9CF1-5F75-9A8F-4DB8-066F61A87A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1133" y="1224337"/>
            <a:ext cx="2682238" cy="2419264"/>
          </a:xfrm>
          <a:prstGeom prst="rect">
            <a:avLst/>
          </a:prstGeom>
        </p:spPr>
      </p:pic>
      <p:pic>
        <p:nvPicPr>
          <p:cNvPr id="21" name="Picture 20">
            <a:extLst>
              <a:ext uri="{FF2B5EF4-FFF2-40B4-BE49-F238E27FC236}">
                <a16:creationId xmlns:a16="http://schemas.microsoft.com/office/drawing/2014/main" id="{F546607C-D3E9-DC8D-BE9D-0512222E92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73597" y="1189463"/>
            <a:ext cx="2682238" cy="2419265"/>
          </a:xfrm>
          <a:prstGeom prst="rect">
            <a:avLst/>
          </a:prstGeom>
        </p:spPr>
      </p:pic>
      <p:pic>
        <p:nvPicPr>
          <p:cNvPr id="23" name="Picture 22">
            <a:extLst>
              <a:ext uri="{FF2B5EF4-FFF2-40B4-BE49-F238E27FC236}">
                <a16:creationId xmlns:a16="http://schemas.microsoft.com/office/drawing/2014/main" id="{AEE73342-7671-676B-5D40-6E1D0C41F6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6191632" y="3932725"/>
            <a:ext cx="2212609" cy="1883422"/>
          </a:xfrm>
          <a:prstGeom prst="rect">
            <a:avLst/>
          </a:prstGeom>
        </p:spPr>
      </p:pic>
      <p:pic>
        <p:nvPicPr>
          <p:cNvPr id="25" name="Picture 24">
            <a:extLst>
              <a:ext uri="{FF2B5EF4-FFF2-40B4-BE49-F238E27FC236}">
                <a16:creationId xmlns:a16="http://schemas.microsoft.com/office/drawing/2014/main" id="{E638E263-BBEA-4399-2B8D-BCF1FFF86C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57210" y="3741772"/>
            <a:ext cx="1562694" cy="2136432"/>
          </a:xfrm>
          <a:prstGeom prst="rect">
            <a:avLst/>
          </a:prstGeom>
        </p:spPr>
      </p:pic>
    </p:spTree>
    <p:extLst>
      <p:ext uri="{BB962C8B-B14F-4D97-AF65-F5344CB8AC3E}">
        <p14:creationId xmlns:p14="http://schemas.microsoft.com/office/powerpoint/2010/main" val="720335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88C560-4E7E-21B1-8183-F8DEA6383D4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45CD6F1-92F5-68C6-9652-737EFAF37968}"/>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2A43B553-6A4A-6FFA-D9C7-409524AF91A6}"/>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BAF189A8-6523-694B-6E04-5CFCE64EBF01}"/>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spc="300" dirty="0">
                <a:ln>
                  <a:solidFill>
                    <a:sysClr val="windowText" lastClr="000000"/>
                  </a:solidFill>
                </a:ln>
                <a:solidFill>
                  <a:sysClr val="windowText" lastClr="000000"/>
                </a:solidFill>
                <a:ea typeface="Tahoma" panose="020B0604030504040204" pitchFamily="34" charset="0"/>
                <a:cs typeface="Tahoma" panose="020B0604030504040204" pitchFamily="34" charset="0"/>
              </a:rPr>
              <a:t>Challenges &amp; Lessons learnt</a:t>
            </a:r>
            <a:endParaRPr lang="en-ZW" spc="300" dirty="0">
              <a:ln>
                <a:solidFill>
                  <a:sysClr val="windowText" lastClr="000000"/>
                </a:solidFill>
              </a:ln>
              <a:solidFill>
                <a:sysClr val="windowText" lastClr="000000"/>
              </a:solidFill>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4A3FB9CB-DF47-8F93-F22C-75A22171C5D3}"/>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fontScale="77500" lnSpcReduction="20000"/>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dirty="0"/>
              <a:t>Through the GBVF school clubs we were able to develop leadership skills through hands on experience and taking ownership of projects.</a:t>
            </a:r>
          </a:p>
          <a:p>
            <a:pPr>
              <a:buFontTx/>
              <a:buChar char="-"/>
            </a:pPr>
            <a:r>
              <a:rPr lang="en-US" dirty="0"/>
              <a:t>It was great teamwork and collaboration with the School managing team this helped strengthen bonds and get more work done in schools.</a:t>
            </a:r>
          </a:p>
          <a:p>
            <a:pPr>
              <a:buFontTx/>
              <a:buChar char="-"/>
            </a:pPr>
            <a:r>
              <a:rPr lang="en-US" dirty="0"/>
              <a:t>Adaptability became a tool to work with the schools. The GBVF school clubs needed to roll with changes, like exam schedules for learner availability.</a:t>
            </a:r>
          </a:p>
          <a:p>
            <a:pPr>
              <a:buFontTx/>
              <a:buChar char="-"/>
            </a:pPr>
            <a:r>
              <a:rPr lang="en-US" dirty="0"/>
              <a:t> We made sure to celebrate every small wins , because celebrating tiny victories keeps learners motivated and engaged.</a:t>
            </a:r>
          </a:p>
          <a:p>
            <a:pPr>
              <a:buFontTx/>
              <a:buChar char="-"/>
            </a:pPr>
            <a:r>
              <a:rPr lang="en-US" dirty="0"/>
              <a:t>We listened to the learners , understanding their needs and interests makes the club more impactful and fun.</a:t>
            </a:r>
          </a:p>
        </p:txBody>
      </p:sp>
      <p:sp>
        <p:nvSpPr>
          <p:cNvPr id="3" name="TextBox 9">
            <a:extLst>
              <a:ext uri="{FF2B5EF4-FFF2-40B4-BE49-F238E27FC236}">
                <a16:creationId xmlns:a16="http://schemas.microsoft.com/office/drawing/2014/main" id="{66260B74-A3B6-97DE-07D0-2F960EAD4595}"/>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57DC9A21-6869-6A74-0B9B-5EB047F11770}"/>
              </a:ext>
            </a:extLst>
          </p:cNvPr>
          <p:cNvSpPr>
            <a:spLocks noGrp="1"/>
          </p:cNvSpPr>
          <p:nvPr>
            <p:ph sz="half" idx="1"/>
          </p:nvPr>
        </p:nvSpPr>
        <p:spPr>
          <a:xfrm>
            <a:off x="235131" y="1091294"/>
            <a:ext cx="5860869" cy="5034869"/>
          </a:xfrm>
          <a:ln>
            <a:solidFill>
              <a:schemeClr val="tx1"/>
            </a:solidFill>
          </a:ln>
        </p:spPr>
        <p:txBody>
          <a:bodyPr>
            <a:normAutofit fontScale="92500"/>
          </a:bodyPr>
          <a:lstStyle/>
          <a:p>
            <a:pPr marL="0" indent="0">
              <a:buNone/>
            </a:pPr>
            <a:r>
              <a:rPr lang="en-US" dirty="0"/>
              <a:t>School Clubs Challenges:</a:t>
            </a:r>
          </a:p>
          <a:p>
            <a:pPr marL="514350" indent="-514350">
              <a:buAutoNum type="arabicPeriod"/>
            </a:pPr>
            <a:r>
              <a:rPr lang="en-US" dirty="0"/>
              <a:t>Student Engagement: Keeping the learners engaged.  </a:t>
            </a:r>
          </a:p>
          <a:p>
            <a:pPr>
              <a:buFontTx/>
              <a:buChar char="-"/>
            </a:pPr>
            <a:r>
              <a:rPr lang="en-US" dirty="0"/>
              <a:t>Mitigation: Involving students in decision-making, plan fun events, and recognize their efforts.</a:t>
            </a:r>
          </a:p>
          <a:p>
            <a:pPr marL="0" indent="0">
              <a:buNone/>
            </a:pPr>
            <a:endParaRPr lang="en-US" dirty="0"/>
          </a:p>
          <a:p>
            <a:pPr marL="0" indent="0">
              <a:buNone/>
            </a:pPr>
            <a:r>
              <a:rPr lang="en-US" dirty="0"/>
              <a:t>2. Time Constraints: Balancing academics and club activities.</a:t>
            </a:r>
          </a:p>
          <a:p>
            <a:pPr marL="0" indent="0">
              <a:buNone/>
            </a:pPr>
            <a:r>
              <a:rPr lang="en-US" dirty="0"/>
              <a:t>    - Mitigation: Schedule club meetings strategically, prioritize tasks, and set different times to meet for club sessions.</a:t>
            </a:r>
          </a:p>
        </p:txBody>
      </p:sp>
    </p:spTree>
    <p:extLst>
      <p:ext uri="{BB962C8B-B14F-4D97-AF65-F5344CB8AC3E}">
        <p14:creationId xmlns:p14="http://schemas.microsoft.com/office/powerpoint/2010/main" val="12333629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8F3ECD972E8E41B9495D5AEDAE7986" ma:contentTypeVersion="16" ma:contentTypeDescription="Create a new document." ma:contentTypeScope="" ma:versionID="d103da91a01d0d4d36f0a8fa93a5bda2">
  <xsd:schema xmlns:xsd="http://www.w3.org/2001/XMLSchema" xmlns:xs="http://www.w3.org/2001/XMLSchema" xmlns:p="http://schemas.microsoft.com/office/2006/metadata/properties" xmlns:ns2="0d0128bf-0240-4a00-b00a-ea9f2cdab004" xmlns:ns3="5c72703c-1067-4fa7-89cc-ef245258de7b" targetNamespace="http://schemas.microsoft.com/office/2006/metadata/properties" ma:root="true" ma:fieldsID="951381d568948a2b3bc63ab6b0cc8801" ns2:_="" ns3:_="">
    <xsd:import namespace="0d0128bf-0240-4a00-b00a-ea9f2cdab004"/>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128bf-0240-4a00-b00a-ea9f2cdab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c72703c-1067-4fa7-89cc-ef245258de7b" xsi:nil="true"/>
    <lcf76f155ced4ddcb4097134ff3c332f xmlns="0d0128bf-0240-4a00-b00a-ea9f2cdab004">
      <Terms xmlns="http://schemas.microsoft.com/office/infopath/2007/PartnerControls"/>
    </lcf76f155ced4ddcb4097134ff3c332f>
    <SharedWithUsers xmlns="5c72703c-1067-4fa7-89cc-ef245258de7b">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C9084D-04DB-4DCF-82E5-21C65358A792}"/>
</file>

<file path=customXml/itemProps2.xml><?xml version="1.0" encoding="utf-8"?>
<ds:datastoreItem xmlns:ds="http://schemas.openxmlformats.org/officeDocument/2006/customXml" ds:itemID="{50FD40B2-FDEC-46A9-BD34-756DD1F90933}">
  <ds:schemaRefs>
    <ds:schemaRef ds:uri="http://schemas.microsoft.com/office/2006/metadata/properties"/>
    <ds:schemaRef ds:uri="http://schemas.microsoft.com/office/infopath/2007/PartnerControls"/>
    <ds:schemaRef ds:uri="386b4bcc-3771-4cf3-910e-10b4da597aff"/>
    <ds:schemaRef ds:uri="5c72703c-1067-4fa7-89cc-ef245258de7b"/>
  </ds:schemaRefs>
</ds:datastoreItem>
</file>

<file path=customXml/itemProps3.xml><?xml version="1.0" encoding="utf-8"?>
<ds:datastoreItem xmlns:ds="http://schemas.openxmlformats.org/officeDocument/2006/customXml" ds:itemID="{33AACD3A-081F-48D3-B365-EDD5064F15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8425</TotalTime>
  <Words>1542</Words>
  <Application>Microsoft Office PowerPoint</Application>
  <PresentationFormat>Widescreen</PresentationFormat>
  <Paragraphs>128</Paragraphs>
  <Slides>12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Algerian</vt:lpstr>
      <vt:lpstr>Aptos</vt:lpstr>
      <vt:lpstr>Arial</vt:lpstr>
      <vt:lpstr>Calibri</vt:lpstr>
      <vt:lpstr>Calibri Light</vt:lpstr>
      <vt:lpstr>Tahoma</vt:lpstr>
      <vt:lpstr>Office Theme</vt:lpstr>
      <vt:lpstr>Voice and Choice Summit 2026-Organisational Development Category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Rights Club Documentary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Debi Lee</dc:creator>
  <cp:lastModifiedBy>Thenjiwe Ngcobo - Women's Voice and Leadership SA</cp:lastModifiedBy>
  <cp:revision>83</cp:revision>
  <dcterms:created xsi:type="dcterms:W3CDTF">2025-10-09T06:55:09Z</dcterms:created>
  <dcterms:modified xsi:type="dcterms:W3CDTF">2026-03-09T13:42:24Z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0x010100438F3ECD972E8E41B9495D5AEDAE7986</vt:lpwstr>
  </property>
  <property fmtid="{D5CDD505-2E9C-101B-9397-08002B2CF9AE}" pid="3" name="MediaServiceImageTags">
    <vt:lpwstr/>
  </property>
  <property fmtid="{D5CDD505-2E9C-101B-9397-08002B2CF9AE}" pid="4" name="Order">
    <vt:lpwstr>9634600.00000000</vt:lpwstr>
  </property>
  <property fmtid="{D5CDD505-2E9C-101B-9397-08002B2CF9AE}" pid="5" name="Processed">
    <vt:lpwstr>false</vt:lpwstr>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y fmtid="{D5CDD505-2E9C-101B-9397-08002B2CF9AE}" pid="14" name="Putonline">
    <vt:lpwstr>false</vt:lpwstr>
  </property>
</Properties>
</file>