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handoutMasterIdLst>
    <p:handoutMasterId r:id="rId21"/>
  </p:handoutMasterIdLst>
  <p:sldIdLst>
    <p:sldId id="256" r:id="rId5"/>
    <p:sldId id="290" r:id="rId6"/>
    <p:sldId id="322" r:id="rId7"/>
    <p:sldId id="304" r:id="rId8"/>
    <p:sldId id="305" r:id="rId9"/>
    <p:sldId id="323" r:id="rId10"/>
    <p:sldId id="307" r:id="rId11"/>
    <p:sldId id="308" r:id="rId12"/>
    <p:sldId id="309" r:id="rId13"/>
    <p:sldId id="310" r:id="rId14"/>
    <p:sldId id="316" r:id="rId15"/>
    <p:sldId id="311" r:id="rId16"/>
    <p:sldId id="312" r:id="rId17"/>
    <p:sldId id="313" r:id="rId18"/>
    <p:sldId id="314" r:id="rId19"/>
    <p:sldId id="31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B0507C-5B5C-43D0-8015-0D3E4DAE3F2F}">
          <p14:sldIdLst>
            <p14:sldId id="256"/>
          </p14:sldIdLst>
        </p14:section>
        <p14:section name="Untitled Section" id="{66E829F9-35F3-44D8-9701-70BD2FF0FC89}">
          <p14:sldIdLst>
            <p14:sldId id="290"/>
            <p14:sldId id="322"/>
            <p14:sldId id="304"/>
            <p14:sldId id="305"/>
            <p14:sldId id="323"/>
            <p14:sldId id="307"/>
            <p14:sldId id="308"/>
            <p14:sldId id="309"/>
            <p14:sldId id="310"/>
            <p14:sldId id="316"/>
            <p14:sldId id="311"/>
            <p14:sldId id="312"/>
            <p14:sldId id="313"/>
            <p14:sldId id="314"/>
            <p14:sldId id="315"/>
          </p14:sldIdLst>
        </p14:section>
      </p14:sectionLst>
    </p:ex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45" autoAdjust="0"/>
  </p:normalViewPr>
  <p:slideViewPr>
    <p:cSldViewPr showGuides="1">
      <p:cViewPr varScale="1">
        <p:scale>
          <a:sx n="70" d="100"/>
          <a:sy n="70" d="100"/>
        </p:scale>
        <p:origin x="1386" y="48"/>
      </p:cViewPr>
      <p:guideLst>
        <p:guide orient="horz" pos="215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2025/02/21</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4485F-ED24-47DB-AFF9-387090B6200D}"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4485F-ED24-47DB-AFF9-387090B6200D}"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4485F-ED24-47DB-AFF9-387090B6200D}"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US" smtClean="0"/>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2516668" y="2124553"/>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4133941"/>
            <a:ext cx="5916246" cy="1785104"/>
          </a:xfrm>
          <a:prstGeom prst="rect">
            <a:avLst/>
          </a:prstGeom>
          <a:noFill/>
        </p:spPr>
        <p:txBody>
          <a:bodyPr wrap="square" rtlCol="0">
            <a:spAutoFit/>
          </a:bodyPr>
          <a:lstStyle/>
          <a:p>
            <a:pPr algn="ctr"/>
            <a:r>
              <a:rPr lang="en-US" sz="2800" b="1" dirty="0" err="1">
                <a:solidFill>
                  <a:srgbClr val="FF0000"/>
                </a:solidFill>
              </a:rPr>
              <a:t>iNtsika</a:t>
            </a:r>
            <a:r>
              <a:rPr lang="en-US" sz="2800" b="1" dirty="0">
                <a:solidFill>
                  <a:srgbClr val="FF0000"/>
                </a:solidFill>
              </a:rPr>
              <a:t> ye Themba- Activators of Change</a:t>
            </a:r>
            <a:endParaRPr lang="en-US" sz="2800" b="1" dirty="0"/>
          </a:p>
          <a:p>
            <a:pPr algn="ctr"/>
            <a:r>
              <a:rPr lang="en-US" dirty="0">
                <a:solidFill>
                  <a:srgbClr val="FF0000"/>
                </a:solidFill>
              </a:rPr>
              <a:t>(</a:t>
            </a:r>
            <a:r>
              <a:rPr lang="en-ZA" altLang="en-US" dirty="0">
                <a:solidFill>
                  <a:srgbClr val="FF0000"/>
                </a:solidFill>
              </a:rPr>
              <a:t>South Africa</a:t>
            </a:r>
            <a:r>
              <a:rPr lang="en-US" dirty="0">
                <a:solidFill>
                  <a:srgbClr val="FF0000"/>
                </a:solidFill>
              </a:rPr>
              <a:t>, </a:t>
            </a:r>
            <a:r>
              <a:rPr lang="en-ZA" altLang="en-US" dirty="0">
                <a:solidFill>
                  <a:srgbClr val="FF0000"/>
                </a:solidFill>
              </a:rPr>
              <a:t>Cape Town</a:t>
            </a:r>
            <a:r>
              <a:rPr lang="en-US" dirty="0">
                <a:solidFill>
                  <a:srgbClr val="FF0000"/>
                </a:solidFill>
              </a:rPr>
              <a:t>, </a:t>
            </a:r>
            <a:r>
              <a:rPr lang="en-ZA" altLang="en-US" dirty="0">
                <a:solidFill>
                  <a:srgbClr val="FF0000"/>
                </a:solidFill>
              </a:rPr>
              <a:t>5-6 March 2025 </a:t>
            </a:r>
            <a:endParaRPr lang="en-US" altLang="en-US" dirty="0">
              <a:solidFill>
                <a:srgbClr val="FF0000"/>
              </a:solidFill>
            </a:endParaRPr>
          </a:p>
          <a:p>
            <a:pPr algn="ctr"/>
            <a:r>
              <a:rPr lang="en-ZA" altLang="en-US" dirty="0">
                <a:solidFill>
                  <a:srgbClr val="FF0000"/>
                </a:solidFill>
              </a:rPr>
              <a:t>Lauren King</a:t>
            </a:r>
            <a:endParaRPr lang="en-US" dirty="0">
              <a:solidFill>
                <a:srgbClr val="FF0000"/>
              </a:solidFill>
            </a:endParaRPr>
          </a:p>
          <a:p>
            <a:pPr algn="ctr"/>
            <a:endParaRPr lang="en-ZA" i="1" dirty="0">
              <a:solidFill>
                <a:srgbClr val="FF0000"/>
              </a:solidFill>
            </a:endParaRPr>
          </a:p>
        </p:txBody>
      </p:sp>
      <p:sp>
        <p:nvSpPr>
          <p:cNvPr id="10" name="TextBox 9"/>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nvGrpSpPr>
          <p:cNvPr id="13" name="Group 12"/>
          <p:cNvGrpSpPr/>
          <p:nvPr/>
        </p:nvGrpSpPr>
        <p:grpSpPr>
          <a:xfrm>
            <a:off x="7459473" y="535343"/>
            <a:ext cx="1379727" cy="879583"/>
            <a:chOff x="2396808" y="5365982"/>
            <a:chExt cx="1379727" cy="879583"/>
          </a:xfrm>
        </p:grpSpPr>
        <p:sp>
          <p:nvSpPr>
            <p:cNvPr id="7" name="Rectangle 6"/>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2551781" y="5474056"/>
              <a:ext cx="1224754" cy="368300"/>
            </a:xfrm>
            <a:prstGeom prst="rect">
              <a:avLst/>
            </a:prstGeom>
            <a:noFill/>
          </p:spPr>
          <p:txBody>
            <a:bodyPr wrap="square" rtlCol="0">
              <a:spAutoFit/>
            </a:bodyPr>
            <a:lstStyle/>
            <a:p>
              <a:endParaRPr lang="en-ZA" dirty="0">
                <a:solidFill>
                  <a:srgbClr val="FF0000"/>
                </a:solidFill>
              </a:endParaRPr>
            </a:p>
          </p:txBody>
        </p:sp>
      </p:gr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a:fillRect/>
          </a:stretch>
        </p:blipFill>
        <p:spPr>
          <a:xfrm>
            <a:off x="2998697" y="299993"/>
            <a:ext cx="1877160" cy="15288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2103" y="1310344"/>
            <a:ext cx="1937953" cy="907269"/>
          </a:xfrm>
          <a:prstGeom prst="rect">
            <a:avLst/>
          </a:prstGeom>
        </p:spPr>
      </p:pic>
      <p:pic>
        <p:nvPicPr>
          <p:cNvPr id="3" name="Picture 2" descr="C:/Users/Admin/Downloads/JDA black text.pngJDA black text"/>
          <p:cNvPicPr>
            <a:picLocks noChangeAspect="1"/>
          </p:cNvPicPr>
          <p:nvPr/>
        </p:nvPicPr>
        <p:blipFill>
          <a:blip r:embed="rId8"/>
          <a:srcRect t="5715" b="5715"/>
          <a:stretch>
            <a:fillRect/>
          </a:stretch>
        </p:blipFill>
        <p:spPr>
          <a:xfrm>
            <a:off x="7080869" y="383761"/>
            <a:ext cx="1937953" cy="1620334"/>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RESULTS</a:t>
            </a:r>
          </a:p>
        </p:txBody>
      </p:sp>
      <p:sp>
        <p:nvSpPr>
          <p:cNvPr id="42" name="Content Placeholder 2"/>
          <p:cNvSpPr txBox="1"/>
          <p:nvPr/>
        </p:nvSpPr>
        <p:spPr>
          <a:xfrm>
            <a:off x="457200" y="1258570"/>
            <a:ext cx="4038600" cy="509079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altLang="en-GB" sz="2000" dirty="0"/>
              <a:t>Public Participation: More boys and young men are advocating for gender justice.</a:t>
            </a:r>
          </a:p>
          <a:p>
            <a:pPr>
              <a:buFont typeface="Calibri" panose="020F0502020204030204" pitchFamily="34" charset="0"/>
              <a:buChar char="•"/>
            </a:pPr>
            <a:r>
              <a:rPr lang="en-US" altLang="en-GB" sz="2000" dirty="0"/>
              <a:t>Capacity Building: Hundreds of boys trained as peer leaders.</a:t>
            </a:r>
          </a:p>
          <a:p>
            <a:pPr>
              <a:buFont typeface="Calibri" panose="020F0502020204030204" pitchFamily="34" charset="0"/>
              <a:buChar char="•"/>
            </a:pPr>
            <a:r>
              <a:rPr lang="en-US" altLang="en-GB" sz="2000" dirty="0"/>
              <a:t>Changes in Gender Attitudes: Participants demonstrate increased empathy and accountability.</a:t>
            </a:r>
          </a:p>
          <a:p>
            <a:pPr>
              <a:buFont typeface="Calibri" panose="020F0502020204030204" pitchFamily="34" charset="0"/>
              <a:buChar char="•"/>
            </a:pPr>
            <a:r>
              <a:rPr lang="en-US" altLang="en-GB" sz="2000" dirty="0"/>
              <a:t>Media Coverage: The program has been featured on platforms like Good Hope FM and Cape Town TV.</a:t>
            </a:r>
          </a:p>
        </p:txBody>
      </p:sp>
      <p:sp>
        <p:nvSpPr>
          <p:cNvPr id="43" name="Content Placeholder 4"/>
          <p:cNvSpPr txBox="1"/>
          <p:nvPr/>
        </p:nvSpPr>
        <p:spPr>
          <a:xfrm>
            <a:off x="4648200" y="1258570"/>
            <a:ext cx="4038600" cy="5033010"/>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550" dirty="0">
              <a:solidFill>
                <a:srgbClr val="FF0000"/>
              </a:solidFill>
            </a:endParaRPr>
          </a:p>
        </p:txBody>
      </p:sp>
      <p:pic>
        <p:nvPicPr>
          <p:cNvPr id="2" name="Picture 1" descr="WhatsApp Image 2025-02-20 at 19.04.21"/>
          <p:cNvPicPr>
            <a:picLocks noChangeAspect="1"/>
          </p:cNvPicPr>
          <p:nvPr/>
        </p:nvPicPr>
        <p:blipFill>
          <a:blip r:embed="rId2"/>
          <a:stretch>
            <a:fillRect/>
          </a:stretch>
        </p:blipFill>
        <p:spPr>
          <a:xfrm>
            <a:off x="4953000" y="1752600"/>
            <a:ext cx="3715528" cy="4252595"/>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Evidence</a:t>
            </a:r>
          </a:p>
        </p:txBody>
      </p:sp>
      <p:sp>
        <p:nvSpPr>
          <p:cNvPr id="42" name="Content Placeholder 2"/>
          <p:cNvSpPr txBox="1"/>
          <p:nvPr/>
        </p:nvSpPr>
        <p:spPr>
          <a:xfrm>
            <a:off x="457200" y="1258312"/>
            <a:ext cx="4038600" cy="5159761"/>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lgn="just"/>
            <a:r>
              <a:rPr lang="en-US" altLang="en-GB" sz="2400" dirty="0"/>
              <a:t>Justice Desk Africa has documented the impact of the iNtsika yeThemba program through various means of verification, including testimonials, reports, media coverage, and program data.</a:t>
            </a:r>
          </a:p>
        </p:txBody>
      </p:sp>
      <p:sp>
        <p:nvSpPr>
          <p:cNvPr id="43" name="Content Placeholder 4"/>
          <p:cNvSpPr txBox="1"/>
          <p:nvPr/>
        </p:nvSpPr>
        <p:spPr>
          <a:xfrm>
            <a:off x="4648200" y="1258312"/>
            <a:ext cx="4038600" cy="5140063"/>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dirty="0">
                <a:solidFill>
                  <a:srgbClr val="FF0000"/>
                </a:solidFill>
              </a:rPr>
              <a:t>Include evidence here – photos/clippings</a:t>
            </a:r>
          </a:p>
          <a:p>
            <a:pPr marL="0" indent="0">
              <a:buFont typeface="Arial" panose="020B0604020202020204" pitchFamily="34" charset="0"/>
              <a:buNone/>
            </a:pPr>
            <a:r>
              <a:rPr lang="en-US" altLang="en-GB" sz="2550" dirty="0">
                <a:solidFill>
                  <a:srgbClr val="FF0000"/>
                </a:solidFill>
              </a:rPr>
              <a:t>https://www.youtube.com/watch?v=ei-6m2jRgEk</a:t>
            </a:r>
          </a:p>
          <a:p>
            <a:pPr marL="0" indent="0">
              <a:buFont typeface="Arial" panose="020B0604020202020204" pitchFamily="34" charset="0"/>
              <a:buNone/>
            </a:pPr>
            <a:endParaRPr lang="en-US" sz="2550" dirty="0">
              <a:solidFill>
                <a:srgbClr val="FF0000"/>
              </a:solidFill>
            </a:endParaRPr>
          </a:p>
          <a:p>
            <a:pPr marL="0" indent="0">
              <a:buFont typeface="Arial" panose="020B0604020202020204" pitchFamily="34" charset="0"/>
              <a:buNone/>
            </a:pPr>
            <a:endParaRPr lang="en-US" sz="2550" dirty="0">
              <a:solidFill>
                <a:srgbClr val="FF0000"/>
              </a:solidFill>
            </a:endParaRPr>
          </a:p>
          <a:p>
            <a:pPr marL="0" indent="0">
              <a:buFont typeface="Arial" panose="020B0604020202020204" pitchFamily="34" charset="0"/>
              <a:buNone/>
            </a:pPr>
            <a:endParaRPr lang="en-US" sz="2550" dirty="0">
              <a:solidFill>
                <a:srgbClr val="FF0000"/>
              </a:solidFill>
            </a:endParaRPr>
          </a:p>
          <a:p>
            <a:pPr marL="0" indent="0">
              <a:buFont typeface="Arial" panose="020B0604020202020204" pitchFamily="34" charset="0"/>
              <a:buNone/>
            </a:pPr>
            <a:endParaRPr lang="en-US" sz="2550" dirty="0">
              <a:solidFill>
                <a:srgbClr val="FF0000"/>
              </a:solidFill>
            </a:endParaRPr>
          </a:p>
        </p:txBody>
      </p:sp>
      <p:pic>
        <p:nvPicPr>
          <p:cNvPr id="2" name="Picture 1" descr="WhatsApp Image 2025-02-21 at 15.17.46"/>
          <p:cNvPicPr>
            <a:picLocks noChangeAspect="1"/>
          </p:cNvPicPr>
          <p:nvPr/>
        </p:nvPicPr>
        <p:blipFill>
          <a:blip r:embed="rId2"/>
          <a:stretch>
            <a:fillRect/>
          </a:stretch>
        </p:blipFill>
        <p:spPr>
          <a:xfrm>
            <a:off x="4808855" y="2924810"/>
            <a:ext cx="3539490" cy="3276600"/>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GB" sz="2400" u="sng" dirty="0"/>
              <a:t>Challenges faced:</a:t>
            </a:r>
          </a:p>
          <a:p>
            <a:pPr>
              <a:buFont typeface="Calibri" panose="020F0502020204030204" pitchFamily="34" charset="0"/>
              <a:buChar char="•"/>
            </a:pPr>
            <a:r>
              <a:rPr lang="en-US" altLang="en-GB" sz="2400" dirty="0"/>
              <a:t>Cultural resistance to discussions on gender equality.</a:t>
            </a:r>
          </a:p>
          <a:p>
            <a:pPr>
              <a:buFont typeface="Calibri" panose="020F0502020204030204" pitchFamily="34" charset="0"/>
              <a:buChar char="•"/>
            </a:pPr>
            <a:r>
              <a:rPr lang="en-US" altLang="en-GB" sz="2400" dirty="0"/>
              <a:t>Limited funding to expand the program.</a:t>
            </a:r>
          </a:p>
          <a:p>
            <a:pPr>
              <a:buFont typeface="Calibri" panose="020F0502020204030204" pitchFamily="34" charset="0"/>
              <a:buChar char="•"/>
            </a:pPr>
            <a:r>
              <a:rPr lang="en-US" altLang="en-GB" sz="2400" dirty="0"/>
              <a:t>Psychological trauma among boys due to past experiences.</a:t>
            </a:r>
          </a:p>
          <a:p>
            <a:pPr>
              <a:buFont typeface="Calibri" panose="020F0502020204030204" pitchFamily="34" charset="0"/>
              <a:buChar char="•"/>
            </a:pPr>
            <a:endParaRPr lang="en-US" altLang="en-GB" sz="2400" dirty="0"/>
          </a:p>
          <a:p>
            <a:pPr marL="0" indent="0">
              <a:buNone/>
            </a:pPr>
            <a:r>
              <a:rPr lang="en-US" altLang="en-GB" sz="2400" u="sng" dirty="0"/>
              <a:t>How challenges were overcome:</a:t>
            </a:r>
          </a:p>
          <a:p>
            <a:pPr>
              <a:buFont typeface="Calibri" panose="020F0502020204030204" pitchFamily="34" charset="0"/>
              <a:buChar char="•"/>
            </a:pPr>
            <a:r>
              <a:rPr lang="en-US" altLang="en-GB" sz="2400" dirty="0"/>
              <a:t>Engaging community leaders to foster acceptance.</a:t>
            </a:r>
          </a:p>
          <a:p>
            <a:pPr>
              <a:buFont typeface="Calibri" panose="020F0502020204030204" pitchFamily="34" charset="0"/>
              <a:buChar char="•"/>
            </a:pPr>
            <a:r>
              <a:rPr lang="en-US" altLang="en-GB" sz="2400" dirty="0"/>
              <a:t>Seeking external funding and partnerships.</a:t>
            </a:r>
          </a:p>
          <a:p>
            <a:pPr>
              <a:buFont typeface="Calibri" panose="020F0502020204030204" pitchFamily="34" charset="0"/>
              <a:buChar char="•"/>
            </a:pPr>
            <a:r>
              <a:rPr lang="en-US" altLang="en-GB" sz="2400" dirty="0"/>
              <a:t>Providing professional counseling support.</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What lessons have been learned? </a:t>
            </a:r>
          </a:p>
          <a:p>
            <a:pPr>
              <a:buFont typeface="Calibri" panose="020F0502020204030204" pitchFamily="34" charset="0"/>
              <a:buChar char="•"/>
            </a:pPr>
            <a:endParaRPr lang="en-US" dirty="0"/>
          </a:p>
          <a:p>
            <a:pPr>
              <a:buFont typeface="Calibri" panose="020F0502020204030204" pitchFamily="34" charset="0"/>
              <a:buChar char="•"/>
            </a:pPr>
            <a:r>
              <a:rPr lang="en-US" altLang="en-GB" dirty="0"/>
              <a:t>Change takes time, and community buy-in is crucial.</a:t>
            </a:r>
          </a:p>
          <a:p>
            <a:pPr>
              <a:buFont typeface="Calibri" panose="020F0502020204030204" pitchFamily="34" charset="0"/>
              <a:buChar char="•"/>
            </a:pPr>
            <a:r>
              <a:rPr lang="en-US" altLang="en-GB" dirty="0"/>
              <a:t>Mentorship plays a key role in sustainable impact.</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How will the lessons learned be applied</a:t>
            </a:r>
            <a:r>
              <a:rPr lang="en-US" sz="2000" dirty="0"/>
              <a:t>? </a:t>
            </a:r>
          </a:p>
          <a:p>
            <a:pPr>
              <a:buFont typeface="Calibri" panose="020F0502020204030204" pitchFamily="34" charset="0"/>
              <a:buChar char="•"/>
            </a:pPr>
            <a:r>
              <a:rPr lang="en-US" altLang="en-GB" sz="2000" dirty="0"/>
              <a:t>Strengthen partnerships with traditional leaders, parents, and educators to foster broader community acceptance of gender justice initiatives.</a:t>
            </a:r>
          </a:p>
          <a:p>
            <a:pPr>
              <a:buFont typeface="Calibri" panose="020F0502020204030204" pitchFamily="34" charset="0"/>
              <a:buChar char="•"/>
            </a:pPr>
            <a:r>
              <a:rPr lang="en-US" altLang="en-GB" sz="2000" dirty="0"/>
              <a:t>Conduct more community awareness sessions to address cultural resistance and misconceptions about gender equality.</a:t>
            </a:r>
          </a:p>
          <a:p>
            <a:pPr>
              <a:buFont typeface="Calibri" panose="020F0502020204030204" pitchFamily="34" charset="0"/>
              <a:buChar char="•"/>
            </a:pPr>
            <a:r>
              <a:rPr lang="en-US" altLang="en-GB" sz="2000" dirty="0"/>
              <a:t>Train more male mentors and role models to guide boys through personal and social challenges.</a:t>
            </a:r>
          </a:p>
          <a:p>
            <a:pPr>
              <a:buFont typeface="Calibri" panose="020F0502020204030204" pitchFamily="34" charset="0"/>
              <a:buChar char="•"/>
            </a:pPr>
            <a:r>
              <a:rPr lang="en-US" altLang="en-GB" sz="2000" dirty="0"/>
              <a:t>Integrate trauma-informed practices into workshops to create a safe space for open discussions.</a:t>
            </a:r>
          </a:p>
          <a:p>
            <a:pPr>
              <a:buFont typeface="Calibri" panose="020F0502020204030204" pitchFamily="34" charset="0"/>
              <a:buChar char="•"/>
            </a:pPr>
            <a:r>
              <a:rPr lang="en-US" altLang="en-GB" sz="2000" dirty="0"/>
              <a:t>Advocate for the integration of gender justice education into school curricula, ensuring long-term impact.</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GB" dirty="0"/>
              <a:t>The program can be sustained and expanded by:</a:t>
            </a:r>
          </a:p>
          <a:p>
            <a:pPr>
              <a:buFont typeface="Calibri" panose="020F0502020204030204" pitchFamily="34" charset="0"/>
              <a:buChar char="•"/>
            </a:pPr>
            <a:r>
              <a:rPr lang="en-US" altLang="en-GB" dirty="0"/>
              <a:t>Training more mentors to reach larger groups of boys.</a:t>
            </a:r>
          </a:p>
          <a:p>
            <a:pPr>
              <a:buFont typeface="Calibri" panose="020F0502020204030204" pitchFamily="34" charset="0"/>
              <a:buChar char="•"/>
            </a:pPr>
            <a:r>
              <a:rPr lang="en-US" altLang="en-GB" dirty="0"/>
              <a:t>Integrating the program into school systems for long-term impact.</a:t>
            </a:r>
          </a:p>
          <a:p>
            <a:pPr>
              <a:buFont typeface="Calibri" panose="020F0502020204030204" pitchFamily="34" charset="0"/>
              <a:buChar char="•"/>
            </a:pPr>
            <a:r>
              <a:rPr lang="en-US" altLang="en-GB" dirty="0"/>
              <a:t>Partnering with more organizations to increase reach and resources.</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SUSTAINABILITY AND REPLICATION</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NEXT STEPS</a:t>
            </a:r>
          </a:p>
        </p:txBody>
      </p:sp>
      <p:sp>
        <p:nvSpPr>
          <p:cNvPr id="42" name="Content Placeholder 2"/>
          <p:cNvSpPr txBox="1"/>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Key priorities going forward</a:t>
            </a:r>
          </a:p>
          <a:p>
            <a:pPr>
              <a:buFont typeface="Calibri" panose="020F0502020204030204" pitchFamily="34" charset="0"/>
              <a:buChar char="•"/>
            </a:pPr>
            <a:r>
              <a:rPr lang="en-US" altLang="en-GB" sz="2400" dirty="0"/>
              <a:t>Expand the program to more regions, including Zimbabwe and Zambia.</a:t>
            </a:r>
          </a:p>
          <a:p>
            <a:pPr>
              <a:buFont typeface="Calibri" panose="020F0502020204030204" pitchFamily="34" charset="0"/>
              <a:buChar char="•"/>
            </a:pPr>
            <a:r>
              <a:rPr lang="en-US" altLang="en-GB" sz="2400" dirty="0"/>
              <a:t>Strengthen advocacy efforts to influence national policies on GBV education.</a:t>
            </a:r>
          </a:p>
          <a:p>
            <a:pPr>
              <a:buFont typeface="Calibri" panose="020F0502020204030204" pitchFamily="34" charset="0"/>
              <a:buChar char="•"/>
            </a:pPr>
            <a:r>
              <a:rPr lang="en-US" altLang="en-GB" sz="2400" dirty="0"/>
              <a:t>Develop digital learning tools to enhance accessibility.</a:t>
            </a:r>
            <a:r>
              <a:rPr lang="en-US" sz="2400" dirty="0"/>
              <a:t> </a:t>
            </a:r>
          </a:p>
        </p:txBody>
      </p:sp>
      <p:sp>
        <p:nvSpPr>
          <p:cNvPr id="43"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FF0000"/>
              </a:solidFill>
            </a:endParaRPr>
          </a:p>
        </p:txBody>
      </p:sp>
      <p:pic>
        <p:nvPicPr>
          <p:cNvPr id="2" name="Picture 1" descr="WhatsApp Image 2025-02-20 at 19.15.44"/>
          <p:cNvPicPr>
            <a:picLocks noChangeAspect="1"/>
          </p:cNvPicPr>
          <p:nvPr/>
        </p:nvPicPr>
        <p:blipFill>
          <a:blip r:embed="rId2"/>
          <a:stretch>
            <a:fillRect/>
          </a:stretch>
        </p:blipFill>
        <p:spPr>
          <a:xfrm>
            <a:off x="4756785" y="2362200"/>
            <a:ext cx="3654425" cy="3625850"/>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274" y="2"/>
            <a:ext cx="9158548" cy="6857997"/>
            <a:chOff x="-7274" y="2"/>
            <a:chExt cx="9158548" cy="6857997"/>
          </a:xfrm>
        </p:grpSpPr>
        <p:sp>
          <p:nvSpPr>
            <p:cNvPr id="33" name="Rectangle 14"/>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SYNOPSIS</a:t>
            </a:r>
          </a:p>
        </p:txBody>
      </p:sp>
      <p:sp>
        <p:nvSpPr>
          <p:cNvPr id="42" name="Content Placeholder 2"/>
          <p:cNvSpPr txBox="1"/>
          <p:nvPr/>
        </p:nvSpPr>
        <p:spPr>
          <a:xfrm>
            <a:off x="457200" y="1258570"/>
            <a:ext cx="8178800" cy="484632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ZA" b="1" dirty="0"/>
              <a:t>Describe the change that has occurred.</a:t>
            </a:r>
            <a:endParaRPr lang="en-ZA" dirty="0"/>
          </a:p>
          <a:p>
            <a:pPr marL="0" indent="0">
              <a:buNone/>
            </a:pPr>
            <a:r>
              <a:rPr lang="en-US" altLang="en-GB" sz="2000" dirty="0"/>
              <a:t>The iNtsika yeThemba program of Justice Desk Africa is transforming the lives of boys and young men in communities </a:t>
            </a:r>
            <a:r>
              <a:rPr lang="en-ZA" altLang="en-US" sz="2000" dirty="0"/>
              <a:t>in part of Cape flats </a:t>
            </a:r>
            <a:r>
              <a:rPr lang="en-US" altLang="en-GB" sz="2000" dirty="0"/>
              <a:t> by equipping them with the tools to become ethical leaders and allies in the fight against gender-based violence (GBV). Established to challenge harmful masculinities and provide mentorship, this program has helped shape a new generation of young men committed to justice and equality.</a:t>
            </a:r>
          </a:p>
          <a:p>
            <a:endParaRPr lang="en-US" altLang="en-GB" sz="2000" dirty="0"/>
          </a:p>
          <a:p>
            <a:pPr marL="0" indent="0">
              <a:buNone/>
            </a:pPr>
            <a:r>
              <a:rPr lang="en-US" altLang="en-GB" sz="2000" dirty="0"/>
              <a:t>Since its launch, the program has reached hundreds of boys, particularly in high-risk communities like Nyanga, where violence and crime rates are among the highest in South Africa. Through mentorship, counseling, and empowerment sessions, iNtsika yeThemba has enabled boys to redefine masculinity in a positive and non-violent way.</a:t>
            </a:r>
          </a:p>
          <a:p>
            <a:pPr marL="2743200" lvl="6" indent="0">
              <a:buFont typeface="Arial" panose="020B0604020202020204" pitchFamily="34" charset="0"/>
              <a:buNone/>
            </a:pPr>
            <a:endParaRPr lang="en-US" sz="1200" dirty="0"/>
          </a:p>
        </p:txBody>
      </p:sp>
      <p:sp>
        <p:nvSpPr>
          <p:cNvPr id="43" name="Content Placeholder 4"/>
          <p:cNvSpPr txBox="1"/>
          <p:nvPr/>
        </p:nvSpPr>
        <p:spPr>
          <a:xfrm>
            <a:off x="8610600" y="1258570"/>
            <a:ext cx="76200" cy="4846320"/>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rgbClr val="FF0000"/>
              </a:solidFil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908050"/>
          </a:xfrm>
        </p:spPr>
        <p:txBody>
          <a:bodyPr/>
          <a:lstStyle/>
          <a:p>
            <a:r>
              <a:rPr lang="en-ZA" altLang="en-GB" dirty="0"/>
              <a:t>Photos </a:t>
            </a:r>
          </a:p>
        </p:txBody>
      </p:sp>
      <p:pic>
        <p:nvPicPr>
          <p:cNvPr id="5" name="Content Placeholder 4" descr="C:/Users/Admin/Downloads/WhatsApp Image 2024-09-14 at 20.33.26.jpegWhatsApp Image 2024-09-14 at 20.33.26"/>
          <p:cNvPicPr>
            <a:picLocks noGrp="1" noChangeAspect="1"/>
          </p:cNvPicPr>
          <p:nvPr>
            <p:ph sz="half" idx="1"/>
          </p:nvPr>
        </p:nvPicPr>
        <p:blipFill>
          <a:blip r:embed="rId2"/>
          <a:srcRect l="8123" r="8123"/>
          <a:stretch>
            <a:fillRect/>
          </a:stretch>
        </p:blipFill>
        <p:spPr>
          <a:xfrm>
            <a:off x="457200" y="1773555"/>
            <a:ext cx="4474210" cy="4006215"/>
          </a:xfrm>
          <a:prstGeom prst="rect">
            <a:avLst/>
          </a:prstGeom>
        </p:spPr>
      </p:pic>
      <p:pic>
        <p:nvPicPr>
          <p:cNvPr id="6" name="Content Placeholder 5" descr="434198804_981182806837562_2084616644540864337_n"/>
          <p:cNvPicPr>
            <a:picLocks noGrp="1" noChangeAspect="1"/>
          </p:cNvPicPr>
          <p:nvPr>
            <p:ph sz="half" idx="2"/>
          </p:nvPr>
        </p:nvPicPr>
        <p:blipFill>
          <a:blip r:embed="rId3"/>
          <a:stretch>
            <a:fillRect/>
          </a:stretch>
        </p:blipFill>
        <p:spPr>
          <a:xfrm>
            <a:off x="4932045" y="1773555"/>
            <a:ext cx="3754755" cy="40062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OBJECTIVES</a:t>
            </a:r>
          </a:p>
        </p:txBody>
      </p:sp>
      <p:sp>
        <p:nvSpPr>
          <p:cNvPr id="42" name="Content Placeholder 2"/>
          <p:cNvSpPr txBox="1"/>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altLang="en-GB" sz="2000" dirty="0"/>
              <a:t>Challenge harmful gender norms and toxic masculinity.</a:t>
            </a:r>
          </a:p>
          <a:p>
            <a:pPr>
              <a:buFont typeface="Calibri" panose="020F0502020204030204" pitchFamily="34" charset="0"/>
              <a:buChar char="•"/>
            </a:pPr>
            <a:r>
              <a:rPr lang="en-US" altLang="en-GB" sz="2000" dirty="0"/>
              <a:t>Equip boys with leadership skills to advocate for gender justice.</a:t>
            </a:r>
          </a:p>
          <a:p>
            <a:pPr>
              <a:buFont typeface="Calibri" panose="020F0502020204030204" pitchFamily="34" charset="0"/>
              <a:buChar char="•"/>
            </a:pPr>
            <a:r>
              <a:rPr lang="en-US" altLang="en-GB" sz="2000" dirty="0"/>
              <a:t>Provide mentorship and safe spaces for boys to discuss emotions, conflict resolution, and personal growth.</a:t>
            </a:r>
          </a:p>
          <a:p>
            <a:pPr>
              <a:buFont typeface="Calibri" panose="020F0502020204030204" pitchFamily="34" charset="0"/>
              <a:buChar char="•"/>
            </a:pPr>
            <a:r>
              <a:rPr lang="en-US" altLang="en-GB" sz="2000" dirty="0"/>
              <a:t>Reduce violence and GBV by fostering accountability among young men.</a:t>
            </a:r>
          </a:p>
          <a:p>
            <a:pPr marL="2743200" lvl="6" indent="0">
              <a:buFont typeface="Arial" panose="020B0604020202020204" pitchFamily="34" charset="0"/>
              <a:buNone/>
            </a:pPr>
            <a:endParaRPr lang="en-US" sz="1200" dirty="0"/>
          </a:p>
        </p:txBody>
      </p:sp>
      <p:sp>
        <p:nvSpPr>
          <p:cNvPr id="43"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dirty="0">
              <a:solidFill>
                <a:srgbClr val="FF0000"/>
              </a:solidFill>
            </a:endParaRPr>
          </a:p>
          <a:p>
            <a:pPr marL="0" indent="0">
              <a:buFont typeface="Arial" panose="020B0604020202020204" pitchFamily="34" charset="0"/>
              <a:buNone/>
            </a:pPr>
            <a:endParaRPr lang="en-GB" dirty="0">
              <a:solidFill>
                <a:srgbClr val="FF0000"/>
              </a:solidFill>
            </a:endParaRPr>
          </a:p>
        </p:txBody>
      </p:sp>
      <p:pic>
        <p:nvPicPr>
          <p:cNvPr id="2" name="Picture 1" descr="C:/Users/Admin/Downloads/WhatsApp Image 2024-09-14 at 20.33.13 (1).jpegWhatsApp Image 2024-09-14 at 20.33.13 (1)"/>
          <p:cNvPicPr>
            <a:picLocks noChangeAspect="1"/>
          </p:cNvPicPr>
          <p:nvPr/>
        </p:nvPicPr>
        <p:blipFill>
          <a:blip r:embed="rId2"/>
          <a:srcRect l="14471" r="14471"/>
          <a:stretch>
            <a:fillRect/>
          </a:stretch>
        </p:blipFill>
        <p:spPr>
          <a:xfrm>
            <a:off x="5055869" y="1471774"/>
            <a:ext cx="3513491" cy="3707922"/>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ACTIVITIES</a:t>
            </a:r>
          </a:p>
        </p:txBody>
      </p:sp>
      <p:sp>
        <p:nvSpPr>
          <p:cNvPr id="42" name="Content Placeholder 2"/>
          <p:cNvSpPr txBox="1"/>
          <p:nvPr/>
        </p:nvSpPr>
        <p:spPr>
          <a:xfrm>
            <a:off x="457200" y="1258570"/>
            <a:ext cx="8229600" cy="507238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ZA" b="1" dirty="0"/>
              <a:t>What evidence or means of verification do you have for this change?</a:t>
            </a:r>
            <a:endParaRPr lang="en-ZA" dirty="0"/>
          </a:p>
          <a:p>
            <a:r>
              <a:rPr lang="en-US" altLang="en-GB" dirty="0"/>
              <a:t>Workshops and Mentorship: Monthly empowerment sessions that focus on leadership, gender justice, and emotional intelligence.</a:t>
            </a:r>
          </a:p>
          <a:p>
            <a:r>
              <a:rPr lang="en-US" altLang="en-GB" dirty="0"/>
              <a:t>Counseling and Support: Boys receive one-on-one and group counseling to navigate personal and societal challenges.</a:t>
            </a:r>
          </a:p>
          <a:p>
            <a:r>
              <a:rPr lang="en-US" altLang="en-GB" dirty="0"/>
              <a:t>Community Engagement: Participants take part in outreach programs, educating peers and communities on gender equality.</a:t>
            </a:r>
          </a:p>
        </p:txBody>
      </p:sp>
      <p:sp>
        <p:nvSpPr>
          <p:cNvPr id="43" name="Content Placeholder 4"/>
          <p:cNvSpPr txBox="1"/>
          <p:nvPr/>
        </p:nvSpPr>
        <p:spPr>
          <a:xfrm flipH="1">
            <a:off x="8637270" y="1258570"/>
            <a:ext cx="76200" cy="4846320"/>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rgbClr val="FF0000"/>
              </a:solidFil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GB"/>
              <a:t>Photos </a:t>
            </a:r>
          </a:p>
        </p:txBody>
      </p:sp>
      <p:pic>
        <p:nvPicPr>
          <p:cNvPr id="5" name="Content Placeholder 4" descr="420552116_18334774750115628_6876488374389331268_n"/>
          <p:cNvPicPr>
            <a:picLocks noGrp="1" noChangeAspect="1"/>
          </p:cNvPicPr>
          <p:nvPr>
            <p:ph sz="half" idx="1"/>
          </p:nvPr>
        </p:nvPicPr>
        <p:blipFill>
          <a:blip r:embed="rId2"/>
          <a:stretch>
            <a:fillRect/>
          </a:stretch>
        </p:blipFill>
        <p:spPr>
          <a:xfrm>
            <a:off x="228600" y="1524000"/>
            <a:ext cx="4399915" cy="4533900"/>
          </a:xfrm>
          <a:prstGeom prst="rect">
            <a:avLst/>
          </a:prstGeom>
        </p:spPr>
      </p:pic>
      <p:pic>
        <p:nvPicPr>
          <p:cNvPr id="6" name="Content Placeholder 5" descr="WhatsApp Image 2025-02-20 at 18.52.13"/>
          <p:cNvPicPr>
            <a:picLocks noGrp="1" noChangeAspect="1"/>
          </p:cNvPicPr>
          <p:nvPr>
            <p:ph sz="half" idx="2"/>
          </p:nvPr>
        </p:nvPicPr>
        <p:blipFill>
          <a:blip r:embed="rId3"/>
          <a:stretch>
            <a:fillRect/>
          </a:stretch>
        </p:blipFill>
        <p:spPr>
          <a:xfrm>
            <a:off x="4598670" y="1524000"/>
            <a:ext cx="3878580" cy="4602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Contribution to change</a:t>
            </a:r>
          </a:p>
        </p:txBody>
      </p:sp>
      <p:sp>
        <p:nvSpPr>
          <p:cNvPr id="3" name="Rectangle 2"/>
          <p:cNvSpPr/>
          <p:nvPr/>
        </p:nvSpPr>
        <p:spPr>
          <a:xfrm>
            <a:off x="685800" y="1447800"/>
            <a:ext cx="7467600" cy="4461510"/>
          </a:xfrm>
          <a:prstGeom prst="rect">
            <a:avLst/>
          </a:prstGeom>
        </p:spPr>
        <p:txBody>
          <a:bodyPr wrap="square">
            <a:spAutoFit/>
          </a:bodyPr>
          <a:lstStyle/>
          <a:p>
            <a:r>
              <a:rPr lang="en-US" sz="2800" b="1" dirty="0"/>
              <a:t>What contribution did your </a:t>
            </a:r>
            <a:r>
              <a:rPr lang="en-US" sz="2800" b="1" dirty="0" err="1"/>
              <a:t>organisation</a:t>
            </a:r>
            <a:r>
              <a:rPr lang="en-US" sz="2800" b="1" dirty="0"/>
              <a:t> make to this change?</a:t>
            </a:r>
          </a:p>
          <a:p>
            <a:endParaRPr lang="en-US" sz="2800" b="1" dirty="0"/>
          </a:p>
          <a:p>
            <a:r>
              <a:rPr lang="en-US" altLang="en-GB" sz="2000" dirty="0"/>
              <a:t>Justice Desk Africa has played a vital role in transforming attitudes towards masculinity by:</a:t>
            </a:r>
          </a:p>
          <a:p>
            <a:pPr marL="342900" indent="-342900">
              <a:buFont typeface="Arial" panose="020B0604020202020204" pitchFamily="34" charset="0"/>
              <a:buChar char="•"/>
            </a:pPr>
            <a:r>
              <a:rPr lang="en-US" altLang="en-GB" sz="2000" dirty="0"/>
              <a:t>Advocating for policy change in schools and communities to create safer environments.</a:t>
            </a:r>
          </a:p>
          <a:p>
            <a:pPr marL="342900" indent="-342900">
              <a:buFont typeface="Arial" panose="020B0604020202020204" pitchFamily="34" charset="0"/>
              <a:buChar char="•"/>
            </a:pPr>
            <a:r>
              <a:rPr lang="en-US" altLang="en-GB" sz="2000" dirty="0"/>
              <a:t>Training mentors and facilitators who guide the boys throughout the program.</a:t>
            </a:r>
          </a:p>
          <a:p>
            <a:pPr marL="342900" indent="-342900">
              <a:buFont typeface="Arial" panose="020B0604020202020204" pitchFamily="34" charset="0"/>
              <a:buChar char="•"/>
            </a:pPr>
            <a:r>
              <a:rPr lang="en-US" altLang="en-GB" sz="2000" dirty="0"/>
              <a:t>Engaging in media campaigns to spread awareness and inspire other communities to take action.</a:t>
            </a:r>
          </a:p>
          <a:p>
            <a:pPr marL="342900" indent="-342900">
              <a:buFont typeface="Arial" panose="020B0604020202020204" pitchFamily="34" charset="0"/>
              <a:buChar char="•"/>
            </a:pPr>
            <a:r>
              <a:rPr lang="en-US" altLang="en-GB" sz="2000" dirty="0"/>
              <a:t>Partnering with schools to integrate gender justice education into curriculum</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Population Group this change most closely related to</a:t>
            </a:r>
          </a:p>
        </p:txBody>
      </p:sp>
      <p:graphicFrame>
        <p:nvGraphicFramePr>
          <p:cNvPr id="6" name="Table 5"/>
          <p:cNvGraphicFramePr>
            <a:graphicFrameLocks noGrp="1"/>
          </p:cNvGraphicFramePr>
          <p:nvPr/>
        </p:nvGraphicFramePr>
        <p:xfrm>
          <a:off x="609600" y="1828800"/>
          <a:ext cx="8229600" cy="4309509"/>
        </p:xfrm>
        <a:graphic>
          <a:graphicData uri="http://schemas.openxmlformats.org/drawingml/2006/table">
            <a:tbl>
              <a:tblPr firstRow="1" firstCol="1" bandRow="1"/>
              <a:tblGrid>
                <a:gridCol w="2903855">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55420">
                  <a:extLst>
                    <a:ext uri="{9D8B030D-6E8A-4147-A177-3AD203B41FA5}">
                      <a16:colId xmlns:a16="http://schemas.microsoft.com/office/drawing/2014/main" val="20002"/>
                    </a:ext>
                  </a:extLst>
                </a:gridCol>
                <a:gridCol w="1149985">
                  <a:extLst>
                    <a:ext uri="{9D8B030D-6E8A-4147-A177-3AD203B41FA5}">
                      <a16:colId xmlns:a16="http://schemas.microsoft.com/office/drawing/2014/main" val="20003"/>
                    </a:ext>
                  </a:extLst>
                </a:gridCol>
                <a:gridCol w="1259840">
                  <a:extLst>
                    <a:ext uri="{9D8B030D-6E8A-4147-A177-3AD203B41FA5}">
                      <a16:colId xmlns:a16="http://schemas.microsoft.com/office/drawing/2014/main" val="20004"/>
                    </a:ext>
                  </a:extLst>
                </a:gridCol>
              </a:tblGrid>
              <a:tr h="811266">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Category</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Women</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Men</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Total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panose="020B0604030504040204"/>
                          <a:ea typeface="Calibri" panose="020F0502020204030204"/>
                          <a:cs typeface="Times New Roman" panose="02020603050405020304"/>
                        </a:rPr>
                        <a:t>  %    </a:t>
                      </a:r>
                    </a:p>
                    <a:p>
                      <a:pPr marR="226695" algn="ctr">
                        <a:lnSpc>
                          <a:spcPct val="100000"/>
                        </a:lnSpc>
                        <a:spcAft>
                          <a:spcPts val="0"/>
                        </a:spcAft>
                      </a:pPr>
                      <a:r>
                        <a:rPr lang="en-ZA" sz="1800" b="1" dirty="0">
                          <a:effectLst/>
                          <a:latin typeface="Tahoma" panose="020B0604030504040204"/>
                          <a:ea typeface="Calibri" panose="020F0502020204030204"/>
                          <a:cs typeface="Times New Roman" panose="02020603050405020304"/>
                        </a:rPr>
                        <a:t> Women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65820">
                <a:tc>
                  <a:txBody>
                    <a:bodyPr/>
                    <a:lstStyle/>
                    <a:p>
                      <a:pPr marR="226695" algn="just">
                        <a:lnSpc>
                          <a:spcPct val="115000"/>
                        </a:lnSpc>
                        <a:spcAft>
                          <a:spcPts val="0"/>
                        </a:spcAft>
                      </a:pPr>
                      <a:r>
                        <a:rPr lang="en-ZA" sz="1800" dirty="0">
                          <a:effectLst/>
                          <a:latin typeface="Tahoma" panose="020B0604030504040204"/>
                          <a:ea typeface="Calibri" panose="020F0502020204030204"/>
                          <a:cs typeface="Times New Roman" panose="02020603050405020304"/>
                        </a:rPr>
                        <a:t>Direct beneficiaries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32552 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15411 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GB" sz="1400" b="1" dirty="0">
                          <a:effectLst/>
                          <a:latin typeface="Tahoma" panose="020B0604030504040204"/>
                          <a:ea typeface="Calibri" panose="020F0502020204030204"/>
                          <a:cs typeface="Times New Roman" panose="02020603050405020304"/>
                        </a:rPr>
                        <a:t>47933</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GB" sz="1400" b="1" dirty="0">
                          <a:effectLst/>
                          <a:latin typeface="Tahoma" panose="020B0604030504040204"/>
                          <a:ea typeface="Calibri" panose="020F0502020204030204"/>
                          <a:cs typeface="Times New Roman" panose="02020603050405020304"/>
                        </a:rPr>
                        <a:t>67.91%</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94453">
                <a:tc>
                  <a:txBody>
                    <a:bodyPr/>
                    <a:lstStyle/>
                    <a:p>
                      <a:pPr marR="226695" algn="l">
                        <a:lnSpc>
                          <a:spcPct val="115000"/>
                        </a:lnSpc>
                        <a:spcAft>
                          <a:spcPts val="0"/>
                        </a:spcAft>
                      </a:pPr>
                      <a:r>
                        <a:rPr lang="en-ZA" sz="1800" dirty="0">
                          <a:effectLst/>
                          <a:latin typeface="Tahoma" panose="020B0604030504040204"/>
                          <a:ea typeface="Calibri" panose="020F0502020204030204"/>
                          <a:cs typeface="Times New Roman" panose="02020603050405020304"/>
                        </a:rPr>
                        <a:t>Indirect beneficiaries (e.g. through other networks)</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50856</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107421 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charset="0"/>
                          <a:ea typeface="Calibri" panose="020F0502020204030204"/>
                          <a:cs typeface="Tahoma" panose="020B0604030504040204" charset="0"/>
                        </a:rPr>
                        <a:t> </a:t>
                      </a:r>
                      <a:r>
                        <a:rPr lang="en-US" altLang="en-GB" sz="1400" b="1" dirty="0">
                          <a:effectLst/>
                          <a:latin typeface="Tahoma" panose="020B0604030504040204" charset="0"/>
                          <a:ea typeface="Calibri" panose="020F0502020204030204"/>
                          <a:cs typeface="Tahoma" panose="020B0604030504040204" charset="0"/>
                        </a:rPr>
                        <a:t>158277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GB" sz="1400" b="1" dirty="0">
                          <a:effectLst/>
                          <a:latin typeface="Tahoma" panose="020B0604030504040204"/>
                          <a:ea typeface="Calibri" panose="020F0502020204030204"/>
                          <a:cs typeface="Times New Roman" panose="02020603050405020304"/>
                        </a:rPr>
                        <a:t>32.13%</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98023">
                <a:tc>
                  <a:txBody>
                    <a:bodyPr/>
                    <a:lstStyle/>
                    <a:p>
                      <a:pPr marR="226695" algn="l">
                        <a:lnSpc>
                          <a:spcPct val="115000"/>
                        </a:lnSpc>
                        <a:spcAft>
                          <a:spcPts val="0"/>
                        </a:spcAft>
                      </a:pPr>
                      <a:r>
                        <a:rPr lang="en-ZA" sz="1800" dirty="0">
                          <a:effectLst/>
                          <a:latin typeface="Tahoma" panose="020B0604030504040204"/>
                          <a:ea typeface="Calibri" panose="020F0502020204030204"/>
                          <a:cs typeface="Times New Roman" panose="02020603050405020304"/>
                        </a:rPr>
                        <a:t>Online beneficiaries (e.g. website access, mailing lists, scholarly articles)</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charset="0"/>
                          <a:ea typeface="Calibri" panose="020F0502020204030204"/>
                          <a:cs typeface="Tahoma" panose="020B0604030504040204" charset="0"/>
                        </a:rPr>
                        <a:t>  </a:t>
                      </a:r>
                      <a:r>
                        <a:rPr lang="en-US" altLang="en-GB" sz="1400" b="1" dirty="0">
                          <a:effectLst/>
                          <a:latin typeface="Tahoma" panose="020B0604030504040204" charset="0"/>
                          <a:ea typeface="Calibri" panose="020F0502020204030204"/>
                          <a:cs typeface="Tahoma" panose="020B0604030504040204" charset="0"/>
                        </a:rPr>
                        <a:t>27417.25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charset="0"/>
                          <a:ea typeface="Calibri" panose="020F0502020204030204"/>
                          <a:cs typeface="Tahoma" panose="020B0604030504040204" charset="0"/>
                        </a:rPr>
                        <a:t> </a:t>
                      </a:r>
                      <a:r>
                        <a:rPr lang="en-US" altLang="en-GB" sz="1400" b="1" dirty="0">
                          <a:effectLst/>
                          <a:latin typeface="Tahoma" panose="020B0604030504040204" charset="0"/>
                          <a:ea typeface="Calibri" panose="020F0502020204030204"/>
                          <a:cs typeface="Tahoma" panose="020B0604030504040204" charset="0"/>
                        </a:rPr>
                        <a:t>50917.75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78335 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65%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97638">
                <a:tc>
                  <a:txBody>
                    <a:bodyPr/>
                    <a:lstStyle/>
                    <a:p>
                      <a:pPr marR="226695" algn="just">
                        <a:lnSpc>
                          <a:spcPct val="115000"/>
                        </a:lnSpc>
                        <a:spcAft>
                          <a:spcPts val="0"/>
                        </a:spcAft>
                      </a:pPr>
                      <a:r>
                        <a:rPr lang="en-ZA" sz="1800" b="1" dirty="0">
                          <a:effectLst/>
                          <a:latin typeface="Tahoma" panose="020B0604030504040204"/>
                          <a:ea typeface="Calibri" panose="020F0502020204030204"/>
                          <a:cs typeface="Times New Roman" panose="02020603050405020304"/>
                        </a:rPr>
                        <a:t>Total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GB" sz="1400" b="1" dirty="0">
                          <a:effectLst/>
                          <a:latin typeface="Tahoma" panose="020B0604030504040204" charset="0"/>
                          <a:ea typeface="Calibri" panose="020F0502020204030204"/>
                          <a:cs typeface="Tahoma" panose="020B0604030504040204" charset="0"/>
                        </a:rPr>
                        <a:t>110795.25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charset="0"/>
                          <a:ea typeface="Calibri" panose="020F0502020204030204"/>
                          <a:cs typeface="Tahoma" panose="020B0604030504040204" charset="0"/>
                        </a:rPr>
                        <a:t> </a:t>
                      </a:r>
                      <a:r>
                        <a:rPr lang="en-US" altLang="en-GB" sz="1400" b="1" dirty="0">
                          <a:effectLst/>
                          <a:latin typeface="Tahoma" panose="020B0604030504040204" charset="0"/>
                          <a:ea typeface="Calibri" panose="020F0502020204030204"/>
                          <a:cs typeface="Tahoma" panose="020B0604030504040204" charset="0"/>
                        </a:rPr>
                        <a:t>173749.75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charset="0"/>
                          <a:ea typeface="Calibri" panose="020F0502020204030204"/>
                          <a:cs typeface="Tahoma" panose="020B0604030504040204" charset="0"/>
                        </a:rPr>
                        <a:t> </a:t>
                      </a:r>
                      <a:r>
                        <a:rPr lang="en-US" altLang="en-GB" sz="1400" b="1" dirty="0">
                          <a:effectLst/>
                          <a:latin typeface="Tahoma" panose="020B0604030504040204" charset="0"/>
                          <a:ea typeface="Calibri" panose="020F0502020204030204"/>
                          <a:cs typeface="Tahoma" panose="020B0604030504040204" charset="0"/>
                        </a:rPr>
                        <a:t>284545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GB" sz="1400" b="1" dirty="0">
                          <a:effectLst/>
                          <a:latin typeface="Tahoma" panose="020B0604030504040204"/>
                          <a:ea typeface="Calibri" panose="020F0502020204030204"/>
                          <a:cs typeface="Times New Roman" panose="02020603050405020304"/>
                        </a:rPr>
                        <a:t>38.94%</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ZA" b="1" dirty="0"/>
              <a:t>What</a:t>
            </a:r>
            <a:r>
              <a:rPr lang="en-ZA" dirty="0"/>
              <a:t> </a:t>
            </a:r>
            <a:r>
              <a:rPr lang="en-ZA" b="1" dirty="0"/>
              <a:t>is the significance of the change?</a:t>
            </a:r>
            <a:endParaRPr lang="en-ZA" dirty="0"/>
          </a:p>
          <a:p>
            <a:r>
              <a:rPr lang="en-US" altLang="en-GB" sz="2400" dirty="0"/>
              <a:t>The program primarily focuses on boys aged 13–18 in high-risk areas. By empowering them to become ethical leaders, the program significantly reduces GBV cases and promotes safer communities. </a:t>
            </a:r>
          </a:p>
          <a:p>
            <a:r>
              <a:rPr lang="en-US" altLang="en-GB" sz="2400" dirty="0"/>
              <a:t>The change signifies:</a:t>
            </a:r>
          </a:p>
          <a:p>
            <a:r>
              <a:rPr lang="en-US" altLang="en-GB" sz="2400" dirty="0"/>
              <a:t>A shift in gender attitudes among young men.</a:t>
            </a:r>
          </a:p>
          <a:p>
            <a:r>
              <a:rPr lang="en-US" altLang="en-GB" sz="2400" dirty="0"/>
              <a:t>Stronger community engagement in fighting GBV.</a:t>
            </a:r>
          </a:p>
          <a:p>
            <a:r>
              <a:rPr lang="en-US" altLang="en-GB" sz="2400" dirty="0"/>
              <a:t>A sustainable model for addressing harmful masculinities</a:t>
            </a:r>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Significance of change</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5" ma:contentTypeDescription="Create a new document." ma:contentTypeScope="" ma:versionID="892008b2d70fadf65b367d0b8858436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4931b7b93536f5255e76108feda0cb87"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CFBAD-1BCB-4A36-B924-4CAA0C1165AD}"/>
</file>

<file path=customXml/itemProps2.xml><?xml version="1.0" encoding="utf-8"?>
<ds:datastoreItem xmlns:ds="http://schemas.openxmlformats.org/officeDocument/2006/customXml" ds:itemID="{872EB84B-407E-436A-AA0E-69A0C3BD71AB}">
  <ds:schemaRefs/>
</ds:datastoreItem>
</file>

<file path=customXml/itemProps3.xml><?xml version="1.0" encoding="utf-8"?>
<ds:datastoreItem xmlns:ds="http://schemas.openxmlformats.org/officeDocument/2006/customXml" ds:itemID="{A8316272-B14B-4FAE-AC70-6D3A4C63D4D0}">
  <ds:schemaRefs/>
</ds:datastoreItem>
</file>

<file path=docProps/app.xml><?xml version="1.0" encoding="utf-8"?>
<Properties xmlns="http://schemas.openxmlformats.org/officeDocument/2006/extended-properties" xmlns:vt="http://schemas.openxmlformats.org/officeDocument/2006/docPropsVTypes">
  <TotalTime>8</TotalTime>
  <Words>990</Words>
  <Application>Microsoft Office PowerPoint</Application>
  <PresentationFormat>On-screen Show (4:3)</PresentationFormat>
  <Paragraphs>122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Tahoma</vt:lpstr>
      <vt:lpstr>Office Theme</vt:lpstr>
      <vt:lpstr>PowerPoint Presentation</vt:lpstr>
      <vt:lpstr>SYNOPSIS</vt:lpstr>
      <vt:lpstr>Photos </vt:lpstr>
      <vt:lpstr>OBJECTIVES</vt:lpstr>
      <vt:lpstr>ACTIVITIES</vt:lpstr>
      <vt:lpstr>Photos </vt:lpstr>
      <vt:lpstr>Contribution to change</vt:lpstr>
      <vt:lpstr>Population Group this change most closely related to</vt:lpstr>
      <vt:lpstr>Significance of change</vt:lpstr>
      <vt:lpstr>RESULTS</vt:lpstr>
      <vt:lpstr>Evidence</vt:lpstr>
      <vt:lpstr>CHALLENGES AND LESSONS LEARNT</vt:lpstr>
      <vt:lpstr>CHALLENGES AND LESSONS LEARNT</vt:lpstr>
      <vt:lpstr>CHALLENGES AND LESSONS LEARNT</vt:lpstr>
      <vt:lpstr>SUSTAINABILITY AND REPLICATION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Lauren King</cp:lastModifiedBy>
  <cp:revision>107</cp:revision>
  <dcterms:created xsi:type="dcterms:W3CDTF">2014-03-06T12:27:00Z</dcterms:created>
  <dcterms:modified xsi:type="dcterms:W3CDTF">2025-02-21T13:34:58Z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ICV">
    <vt:lpwstr>0C814A727CB147BBB5794D4736BD8B5B_13</vt:lpwstr>
  </property>
  <property fmtid="{D5CDD505-2E9C-101B-9397-08002B2CF9AE}" pid="5" name="KSOProductBuildVer">
    <vt:lpwstr>2057-12.2.0.19805</vt:lpwstr>
  </property>
</Properties>
</file>