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17"/>
  </p:handoutMasterIdLst>
  <p:sldIdLst>
    <p:sldId id="332" r:id="rId5"/>
    <p:sldId id="335" r:id="rId6"/>
    <p:sldId id="290" r:id="rId7"/>
    <p:sldId id="304" r:id="rId8"/>
    <p:sldId id="325" r:id="rId9"/>
    <p:sldId id="305" r:id="rId10"/>
    <p:sldId id="333" r:id="rId11"/>
    <p:sldId id="321" r:id="rId12"/>
    <p:sldId id="324" r:id="rId13"/>
    <p:sldId id="306" r:id="rId14"/>
    <p:sldId id="320" r:id="rId15"/>
    <p:sldId id="33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56A3"/>
    <a:srgbClr val="B6A2D3"/>
    <a:srgbClr val="B7A3D3"/>
    <a:srgbClr val="BAA8D5"/>
    <a:srgbClr val="E9E3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3945" autoAdjust="0"/>
  </p:normalViewPr>
  <p:slideViewPr>
    <p:cSldViewPr>
      <p:cViewPr varScale="1">
        <p:scale>
          <a:sx n="71" d="100"/>
          <a:sy n="71" d="100"/>
        </p:scale>
        <p:origin x="135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E75ABB-6DDB-4E13-B48C-52C512BE779E}" type="datetimeFigureOut">
              <a:rPr lang="en-ZA" smtClean="0"/>
              <a:t>2025/02/21</a:t>
            </a:fld>
            <a:endParaRPr lang="en-Z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289766-E76C-439E-89D8-DB7B96D12AA7}" type="slidenum">
              <a:rPr lang="en-ZA" smtClean="0"/>
              <a:t>‹#›</a:t>
            </a:fld>
            <a:endParaRPr lang="en-ZA"/>
          </a:p>
        </p:txBody>
      </p:sp>
    </p:spTree>
    <p:extLst>
      <p:ext uri="{BB962C8B-B14F-4D97-AF65-F5344CB8AC3E}">
        <p14:creationId xmlns:p14="http://schemas.microsoft.com/office/powerpoint/2010/main" val="167453319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ZW"/>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7074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68016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ZW"/>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409124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280989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ZW"/>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4485F-ED24-47DB-AFF9-387090B6200D}" type="datetimeFigureOut">
              <a:rPr lang="en-ZW" smtClean="0"/>
              <a:t>21/2/2025</a:t>
            </a:fld>
            <a:endParaRPr lang="en-ZW"/>
          </a:p>
        </p:txBody>
      </p:sp>
      <p:sp>
        <p:nvSpPr>
          <p:cNvPr id="5" name="Footer Placeholder 4"/>
          <p:cNvSpPr>
            <a:spLocks noGrp="1"/>
          </p:cNvSpPr>
          <p:nvPr>
            <p:ph type="ftr" sz="quarter" idx="11"/>
          </p:nvPr>
        </p:nvSpPr>
        <p:spPr/>
        <p:txBody>
          <a:bodyPr/>
          <a:lstStyle/>
          <a:p>
            <a:endParaRPr lang="en-ZW"/>
          </a:p>
        </p:txBody>
      </p:sp>
      <p:sp>
        <p:nvSpPr>
          <p:cNvPr id="6" name="Slide Number Placeholder 5"/>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92876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Date Placeholder 4"/>
          <p:cNvSpPr>
            <a:spLocks noGrp="1"/>
          </p:cNvSpPr>
          <p:nvPr>
            <p:ph type="dt" sz="half" idx="10"/>
          </p:nvPr>
        </p:nvSpPr>
        <p:spPr/>
        <p:txBody>
          <a:bodyPr/>
          <a:lstStyle/>
          <a:p>
            <a:fld id="{BDB4485F-ED24-47DB-AFF9-387090B6200D}" type="datetimeFigureOut">
              <a:rPr lang="en-ZW" smtClean="0"/>
              <a:t>21/2/2025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84428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W"/>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7" name="Date Placeholder 6"/>
          <p:cNvSpPr>
            <a:spLocks noGrp="1"/>
          </p:cNvSpPr>
          <p:nvPr>
            <p:ph type="dt" sz="half" idx="10"/>
          </p:nvPr>
        </p:nvSpPr>
        <p:spPr/>
        <p:txBody>
          <a:bodyPr/>
          <a:lstStyle/>
          <a:p>
            <a:fld id="{BDB4485F-ED24-47DB-AFF9-387090B6200D}" type="datetimeFigureOut">
              <a:rPr lang="en-ZW" smtClean="0"/>
              <a:t>21/2/2025</a:t>
            </a:fld>
            <a:endParaRPr lang="en-ZW"/>
          </a:p>
        </p:txBody>
      </p:sp>
      <p:sp>
        <p:nvSpPr>
          <p:cNvPr id="8" name="Footer Placeholder 7"/>
          <p:cNvSpPr>
            <a:spLocks noGrp="1"/>
          </p:cNvSpPr>
          <p:nvPr>
            <p:ph type="ftr" sz="quarter" idx="11"/>
          </p:nvPr>
        </p:nvSpPr>
        <p:spPr/>
        <p:txBody>
          <a:bodyPr/>
          <a:lstStyle/>
          <a:p>
            <a:endParaRPr lang="en-ZW"/>
          </a:p>
        </p:txBody>
      </p:sp>
      <p:sp>
        <p:nvSpPr>
          <p:cNvPr id="9" name="Slide Number Placeholder 8"/>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3566615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W"/>
          </a:p>
        </p:txBody>
      </p:sp>
      <p:sp>
        <p:nvSpPr>
          <p:cNvPr id="3" name="Date Placeholder 2"/>
          <p:cNvSpPr>
            <a:spLocks noGrp="1"/>
          </p:cNvSpPr>
          <p:nvPr>
            <p:ph type="dt" sz="half" idx="10"/>
          </p:nvPr>
        </p:nvSpPr>
        <p:spPr/>
        <p:txBody>
          <a:bodyPr/>
          <a:lstStyle/>
          <a:p>
            <a:fld id="{BDB4485F-ED24-47DB-AFF9-387090B6200D}" type="datetimeFigureOut">
              <a:rPr lang="en-ZW" smtClean="0"/>
              <a:t>21/2/2025</a:t>
            </a:fld>
            <a:endParaRPr lang="en-ZW"/>
          </a:p>
        </p:txBody>
      </p:sp>
      <p:sp>
        <p:nvSpPr>
          <p:cNvPr id="4" name="Footer Placeholder 3"/>
          <p:cNvSpPr>
            <a:spLocks noGrp="1"/>
          </p:cNvSpPr>
          <p:nvPr>
            <p:ph type="ftr" sz="quarter" idx="11"/>
          </p:nvPr>
        </p:nvSpPr>
        <p:spPr/>
        <p:txBody>
          <a:bodyPr/>
          <a:lstStyle/>
          <a:p>
            <a:endParaRPr lang="en-ZW"/>
          </a:p>
        </p:txBody>
      </p:sp>
      <p:sp>
        <p:nvSpPr>
          <p:cNvPr id="5" name="Slide Number Placeholder 4"/>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182845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4485F-ED24-47DB-AFF9-387090B6200D}" type="datetimeFigureOut">
              <a:rPr lang="en-ZW" smtClean="0"/>
              <a:t>21/2/2025</a:t>
            </a:fld>
            <a:endParaRPr lang="en-ZW"/>
          </a:p>
        </p:txBody>
      </p:sp>
      <p:sp>
        <p:nvSpPr>
          <p:cNvPr id="3" name="Footer Placeholder 2"/>
          <p:cNvSpPr>
            <a:spLocks noGrp="1"/>
          </p:cNvSpPr>
          <p:nvPr>
            <p:ph type="ftr" sz="quarter" idx="11"/>
          </p:nvPr>
        </p:nvSpPr>
        <p:spPr/>
        <p:txBody>
          <a:bodyPr/>
          <a:lstStyle/>
          <a:p>
            <a:endParaRPr lang="en-ZW"/>
          </a:p>
        </p:txBody>
      </p:sp>
      <p:sp>
        <p:nvSpPr>
          <p:cNvPr id="4" name="Slide Number Placeholder 3"/>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53297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ZW"/>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21/2/2025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12073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ZW"/>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W"/>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4485F-ED24-47DB-AFF9-387090B6200D}" type="datetimeFigureOut">
              <a:rPr lang="en-ZW" smtClean="0"/>
              <a:t>21/2/2025</a:t>
            </a:fld>
            <a:endParaRPr lang="en-ZW"/>
          </a:p>
        </p:txBody>
      </p:sp>
      <p:sp>
        <p:nvSpPr>
          <p:cNvPr id="6" name="Footer Placeholder 5"/>
          <p:cNvSpPr>
            <a:spLocks noGrp="1"/>
          </p:cNvSpPr>
          <p:nvPr>
            <p:ph type="ftr" sz="quarter" idx="11"/>
          </p:nvPr>
        </p:nvSpPr>
        <p:spPr/>
        <p:txBody>
          <a:bodyPr/>
          <a:lstStyle/>
          <a:p>
            <a:endParaRPr lang="en-ZW"/>
          </a:p>
        </p:txBody>
      </p:sp>
      <p:sp>
        <p:nvSpPr>
          <p:cNvPr id="7" name="Slide Number Placeholder 6"/>
          <p:cNvSpPr>
            <a:spLocks noGrp="1"/>
          </p:cNvSpPr>
          <p:nvPr>
            <p:ph type="sldNum" sz="quarter" idx="12"/>
          </p:nvPr>
        </p:nvSpPr>
        <p:spPr/>
        <p:txBody>
          <a:bodyPr/>
          <a:lstStyle/>
          <a:p>
            <a:fld id="{6A8A6CC1-C62E-4793-9BAB-70F633D6ED53}" type="slidenum">
              <a:rPr lang="en-ZW" smtClean="0"/>
              <a:t>‹#›</a:t>
            </a:fld>
            <a:endParaRPr lang="en-ZW"/>
          </a:p>
        </p:txBody>
      </p:sp>
    </p:spTree>
    <p:extLst>
      <p:ext uri="{BB962C8B-B14F-4D97-AF65-F5344CB8AC3E}">
        <p14:creationId xmlns:p14="http://schemas.microsoft.com/office/powerpoint/2010/main" val="2051226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ZW"/>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W"/>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4485F-ED24-47DB-AFF9-387090B6200D}" type="datetimeFigureOut">
              <a:rPr lang="en-ZW" smtClean="0"/>
              <a:t>21/2/2025</a:t>
            </a:fld>
            <a:endParaRPr lang="en-ZW"/>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A6CC1-C62E-4793-9BAB-70F633D6ED53}" type="slidenum">
              <a:rPr lang="en-ZW" smtClean="0"/>
              <a:t>‹#›</a:t>
            </a:fld>
            <a:endParaRPr lang="en-ZW"/>
          </a:p>
        </p:txBody>
      </p:sp>
    </p:spTree>
    <p:extLst>
      <p:ext uri="{BB962C8B-B14F-4D97-AF65-F5344CB8AC3E}">
        <p14:creationId xmlns:p14="http://schemas.microsoft.com/office/powerpoint/2010/main" val="31464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550D9F-51CE-6C9C-76EB-06266568F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1" y="-28467"/>
            <a:ext cx="2651877" cy="6858000"/>
          </a:xfrm>
          <a:prstGeom prst="rect">
            <a:avLst/>
          </a:prstGeom>
        </p:spPr>
      </p:pic>
      <p:sp>
        <p:nvSpPr>
          <p:cNvPr id="16" name="Rectangle 14">
            <a:extLst>
              <a:ext uri="{FF2B5EF4-FFF2-40B4-BE49-F238E27FC236}">
                <a16:creationId xmlns:a16="http://schemas.microsoft.com/office/drawing/2014/main" id="{9A22D600-B52E-E04B-A9E7-57874D1B3DE2}"/>
              </a:ext>
            </a:extLst>
          </p:cNvPr>
          <p:cNvSpPr/>
          <p:nvPr/>
        </p:nvSpPr>
        <p:spPr>
          <a:xfrm rot="5400000">
            <a:off x="4351839" y="2051291"/>
            <a:ext cx="454869"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ectangle 14">
            <a:extLst>
              <a:ext uri="{FF2B5EF4-FFF2-40B4-BE49-F238E27FC236}">
                <a16:creationId xmlns:a16="http://schemas.microsoft.com/office/drawing/2014/main" id="{65239ED8-D9BC-9B07-2C66-1B0CADDD60CA}"/>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2516668" y="2124553"/>
            <a:ext cx="4125209" cy="1985159"/>
          </a:xfrm>
          <a:prstGeom prst="rect">
            <a:avLst/>
          </a:prstGeom>
          <a:noFill/>
        </p:spPr>
        <p:txBody>
          <a:bodyPr wrap="square" rtlCol="0">
            <a:spAutoFit/>
          </a:bodyPr>
          <a:lstStyle/>
          <a:p>
            <a:pPr algn="ctr"/>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LEARNING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  AND SHARING </a:t>
            </a:r>
          </a:p>
          <a:p>
            <a:r>
              <a:rPr lang="en-US" sz="4100" i="1" dirty="0">
                <a:ln>
                  <a:solidFill>
                    <a:srgbClr val="7B56A3"/>
                  </a:solidFill>
                </a:ln>
                <a:solidFill>
                  <a:srgbClr val="7B56A3"/>
                </a:solidFill>
                <a:effectLst>
                  <a:outerShdw blurRad="50800" dist="38100" dir="2700000" algn="tl" rotWithShape="0">
                    <a:schemeClr val="bg1">
                      <a:lumMod val="75000"/>
                    </a:schemeClr>
                  </a:outerShdw>
                </a:effectLst>
                <a:latin typeface="Century Gothic" panose="020B0502020202020204" pitchFamily="34" charset="0"/>
              </a:rPr>
              <a:t>SUMMIT 2025</a:t>
            </a:r>
            <a:endParaRPr lang="en-ZA" sz="4100" i="1" dirty="0">
              <a:ln>
                <a:solidFill>
                  <a:srgbClr val="7B56A3"/>
                </a:solidFill>
              </a:ln>
              <a:solidFill>
                <a:srgbClr val="FF0000"/>
              </a:solidFill>
              <a:effectLst>
                <a:outerShdw blurRad="50800" dist="38100" dir="2700000" algn="tl" rotWithShape="0">
                  <a:schemeClr val="bg1">
                    <a:lumMod val="75000"/>
                  </a:schemeClr>
                </a:outerShdw>
              </a:effectLst>
              <a:latin typeface="Century Gothic" panose="020B0502020202020204" pitchFamily="34" charset="0"/>
            </a:endParaRPr>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bwMode="auto">
          <a:xfrm>
            <a:off x="702484" y="1193928"/>
            <a:ext cx="1777379" cy="1692692"/>
          </a:xfrm>
          <a:prstGeom prst="rect">
            <a:avLst/>
          </a:prstGeom>
          <a:noFill/>
          <a:ln>
            <a:noFill/>
          </a:ln>
        </p:spPr>
      </p:pic>
      <p:pic>
        <p:nvPicPr>
          <p:cNvPr id="12" name="Picture 11"/>
          <p:cNvPicPr/>
          <p:nvPr/>
        </p:nvPicPr>
        <p:blipFill>
          <a:blip r:embed="rId4" cstate="print">
            <a:extLst>
              <a:ext uri="{28A0092B-C50C-407E-A947-70E740481C1C}">
                <a14:useLocalDpi xmlns:a14="http://schemas.microsoft.com/office/drawing/2010/main" val="0"/>
              </a:ext>
            </a:extLst>
          </a:blip>
          <a:srcRect/>
          <a:stretch/>
        </p:blipFill>
        <p:spPr bwMode="auto">
          <a:xfrm>
            <a:off x="5044635" y="630534"/>
            <a:ext cx="1896004" cy="664866"/>
          </a:xfrm>
          <a:prstGeom prst="rect">
            <a:avLst/>
          </a:prstGeom>
          <a:noFill/>
          <a:ln>
            <a:noFill/>
          </a:ln>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558330" y="486596"/>
            <a:ext cx="2356040" cy="5586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B0E86D-BEBA-8DD5-5C76-03069FD92515}"/>
              </a:ext>
            </a:extLst>
          </p:cNvPr>
          <p:cNvSpPr txBox="1"/>
          <p:nvPr/>
        </p:nvSpPr>
        <p:spPr>
          <a:xfrm>
            <a:off x="1108698" y="4133941"/>
            <a:ext cx="6941148" cy="1908215"/>
          </a:xfrm>
          <a:prstGeom prst="rect">
            <a:avLst/>
          </a:prstGeom>
          <a:noFill/>
        </p:spPr>
        <p:txBody>
          <a:bodyPr wrap="square" rtlCol="0">
            <a:spAutoFit/>
          </a:bodyPr>
          <a:lstStyle/>
          <a:p>
            <a:pPr algn="ctr"/>
            <a:r>
              <a:rPr lang="en-ZW" sz="2800" b="1" dirty="0">
                <a:solidFill>
                  <a:srgbClr val="FF0000"/>
                </a:solidFill>
              </a:rPr>
              <a:t>Institutional Development Template </a:t>
            </a:r>
            <a:endParaRPr lang="en-ZW" sz="2800" b="1" dirty="0"/>
          </a:p>
          <a:p>
            <a:pPr algn="ctr"/>
            <a:r>
              <a:rPr lang="en-ZW" dirty="0">
                <a:solidFill>
                  <a:srgbClr val="FF0000"/>
                </a:solidFill>
              </a:rPr>
              <a:t>(South Africa, KZN Pietermaritzburg, 4-7 March 2025 and Busisiwe Gabela)</a:t>
            </a:r>
          </a:p>
          <a:p>
            <a:pPr algn="ctr"/>
            <a:endParaRPr lang="en-ZW" dirty="0">
              <a:solidFill>
                <a:srgbClr val="FF0000"/>
              </a:solidFill>
            </a:endParaRPr>
          </a:p>
          <a:p>
            <a:pPr algn="ctr"/>
            <a:r>
              <a:rPr lang="en-ZA" i="1" dirty="0">
                <a:solidFill>
                  <a:srgbClr val="FF0000"/>
                </a:solidFill>
              </a:rPr>
              <a:t>Please use your own photos to make your presentation unique. </a:t>
            </a:r>
          </a:p>
          <a:p>
            <a:pPr algn="ctr"/>
            <a:r>
              <a:rPr lang="en-ZA" i="1" dirty="0">
                <a:solidFill>
                  <a:srgbClr val="FF0000"/>
                </a:solidFill>
              </a:rPr>
              <a:t>Quotes and any other visuals make your presentation more engaging!</a:t>
            </a:r>
          </a:p>
        </p:txBody>
      </p:sp>
      <p:sp>
        <p:nvSpPr>
          <p:cNvPr id="10" name="TextBox 9">
            <a:extLst>
              <a:ext uri="{FF2B5EF4-FFF2-40B4-BE49-F238E27FC236}">
                <a16:creationId xmlns:a16="http://schemas.microsoft.com/office/drawing/2014/main" id="{403E2E81-9601-1970-B83A-F4245917F760}"/>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nvGrpSpPr>
          <p:cNvPr id="13" name="Group 12">
            <a:extLst>
              <a:ext uri="{FF2B5EF4-FFF2-40B4-BE49-F238E27FC236}">
                <a16:creationId xmlns:a16="http://schemas.microsoft.com/office/drawing/2014/main" id="{8BE3233A-B36A-4BCE-AE72-1A0AFB5C12CD}"/>
              </a:ext>
            </a:extLst>
          </p:cNvPr>
          <p:cNvGrpSpPr/>
          <p:nvPr/>
        </p:nvGrpSpPr>
        <p:grpSpPr>
          <a:xfrm>
            <a:off x="7459473" y="535343"/>
            <a:ext cx="1379727" cy="879583"/>
            <a:chOff x="2396808" y="5365982"/>
            <a:chExt cx="1379727" cy="879583"/>
          </a:xfrm>
        </p:grpSpPr>
        <p:sp>
          <p:nvSpPr>
            <p:cNvPr id="7" name="Rectangle 6">
              <a:extLst>
                <a:ext uri="{FF2B5EF4-FFF2-40B4-BE49-F238E27FC236}">
                  <a16:creationId xmlns:a16="http://schemas.microsoft.com/office/drawing/2014/main" id="{EA90D5C1-431C-BC63-374A-7F3B3EDFD82F}"/>
                </a:ext>
              </a:extLst>
            </p:cNvPr>
            <p:cNvSpPr/>
            <p:nvPr/>
          </p:nvSpPr>
          <p:spPr>
            <a:xfrm>
              <a:off x="2396808" y="5365982"/>
              <a:ext cx="1295400" cy="87958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98F50C7E-9B5F-13BE-52D1-3B48CB8C8B38}"/>
                </a:ext>
              </a:extLst>
            </p:cNvPr>
            <p:cNvSpPr txBox="1"/>
            <p:nvPr/>
          </p:nvSpPr>
          <p:spPr>
            <a:xfrm>
              <a:off x="2551781" y="5474056"/>
              <a:ext cx="1224754" cy="369332"/>
            </a:xfrm>
            <a:prstGeom prst="rect">
              <a:avLst/>
            </a:prstGeom>
            <a:noFill/>
          </p:spPr>
          <p:txBody>
            <a:bodyPr wrap="square" rtlCol="0">
              <a:spAutoFit/>
            </a:bodyPr>
            <a:lstStyle/>
            <a:p>
              <a:endParaRPr lang="en-ZA" dirty="0">
                <a:solidFill>
                  <a:srgbClr val="FF0000"/>
                </a:solidFill>
              </a:endParaRPr>
            </a:p>
          </p:txBody>
        </p:sp>
      </p:grpSp>
      <p:pic>
        <p:nvPicPr>
          <p:cNvPr id="14" name="Picture 13">
            <a:extLst>
              <a:ext uri="{FF2B5EF4-FFF2-40B4-BE49-F238E27FC236}">
                <a16:creationId xmlns:a16="http://schemas.microsoft.com/office/drawing/2014/main" id="{FB2B55A6-2FFB-9EE3-F2C3-0C062E3E55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b="-2141"/>
          <a:stretch/>
        </p:blipFill>
        <p:spPr>
          <a:xfrm>
            <a:off x="2998697" y="299993"/>
            <a:ext cx="1877160" cy="1528807"/>
          </a:xfrm>
          <a:prstGeom prst="rect">
            <a:avLst/>
          </a:prstGeom>
        </p:spPr>
      </p:pic>
      <p:pic>
        <p:nvPicPr>
          <p:cNvPr id="15" name="Picture 14">
            <a:extLst>
              <a:ext uri="{FF2B5EF4-FFF2-40B4-BE49-F238E27FC236}">
                <a16:creationId xmlns:a16="http://schemas.microsoft.com/office/drawing/2014/main" id="{4B60F413-7316-BB9C-963E-10784A14F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1520" y="1289748"/>
            <a:ext cx="1937953" cy="907269"/>
          </a:xfrm>
          <a:prstGeom prst="rect">
            <a:avLst/>
          </a:prstGeom>
        </p:spPr>
      </p:pic>
      <p:pic>
        <p:nvPicPr>
          <p:cNvPr id="3" name="Picture 2" descr="Logo Transparent">
            <a:extLst>
              <a:ext uri="{FF2B5EF4-FFF2-40B4-BE49-F238E27FC236}">
                <a16:creationId xmlns:a16="http://schemas.microsoft.com/office/drawing/2014/main" id="{4A89E6EA-EF78-8201-98BB-FA07357A818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8922" y="587372"/>
            <a:ext cx="1425552" cy="907269"/>
          </a:xfrm>
          <a:prstGeom prst="rect">
            <a:avLst/>
          </a:prstGeom>
          <a:noFill/>
          <a:ln>
            <a:noFill/>
          </a:ln>
        </p:spPr>
      </p:pic>
    </p:spTree>
    <p:extLst>
      <p:ext uri="{BB962C8B-B14F-4D97-AF65-F5344CB8AC3E}">
        <p14:creationId xmlns:p14="http://schemas.microsoft.com/office/powerpoint/2010/main" val="2161264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Connections and Visibility</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49926" y="1005924"/>
            <a:ext cx="8229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a:t>Please explain if the organization effectively communicates its work to donors and participants?</a:t>
            </a:r>
          </a:p>
          <a:p>
            <a:r>
              <a:rPr lang="en-GB" sz="1400" dirty="0"/>
              <a:t>The organization will actively communicate with both internal and external stakeholders, including partners and donors. </a:t>
            </a:r>
          </a:p>
          <a:p>
            <a:endParaRPr lang="en-GB" sz="1400" dirty="0"/>
          </a:p>
          <a:p>
            <a:r>
              <a:rPr lang="en-GB" sz="1400" dirty="0"/>
              <a:t>We are focused on expanding our network, particularly with organizations involved in child protection, to enhance our visibility.</a:t>
            </a:r>
          </a:p>
          <a:p>
            <a:pPr marL="0" indent="0">
              <a:buNone/>
            </a:pPr>
            <a:r>
              <a:rPr lang="en-GB" sz="1400" dirty="0"/>
              <a:t> </a:t>
            </a:r>
          </a:p>
          <a:p>
            <a:r>
              <a:rPr lang="en-GB" sz="1400" dirty="0"/>
              <a:t>To reach a wider audience, we are prioritizing social media and our website. Ideally, we would like to have a dedicated social media employee to ensure consistent engagement. Additionally, we are strengthening relationships with our partners, donors, and stakeholders to foster collaboration and continuous learning.</a:t>
            </a:r>
          </a:p>
          <a:p>
            <a:endParaRPr lang="en-US" sz="2000" dirty="0"/>
          </a:p>
        </p:txBody>
      </p:sp>
    </p:spTree>
    <p:extLst>
      <p:ext uri="{BB962C8B-B14F-4D97-AF65-F5344CB8AC3E}">
        <p14:creationId xmlns:p14="http://schemas.microsoft.com/office/powerpoint/2010/main" val="17903755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GOVERNANCE</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Current situation- Baseline</a:t>
            </a:r>
          </a:p>
          <a:p>
            <a:r>
              <a:rPr lang="en-GB" sz="1400" dirty="0"/>
              <a:t>Incema has a Board of Directors, which is selected during the Annual General Meeting in the presence of stakeholders and partners.</a:t>
            </a:r>
          </a:p>
          <a:p>
            <a:endParaRPr lang="en-GB" sz="1400" dirty="0"/>
          </a:p>
          <a:p>
            <a:r>
              <a:rPr lang="en-GB" sz="1400" dirty="0"/>
              <a:t>The selection process is conducted democratically, allowing stakeholders and partners to vote for the nominated candidates.</a:t>
            </a:r>
            <a:endParaRPr lang="en-US" sz="1400" b="1" dirty="0"/>
          </a:p>
          <a:p>
            <a:pPr marL="0" indent="0">
              <a:buNone/>
            </a:pPr>
            <a:endParaRPr lang="en-US" b="1" dirty="0"/>
          </a:p>
          <a:p>
            <a:endParaRPr lang="en-US" sz="1800"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GB" sz="1400" b="1" dirty="0"/>
          </a:p>
          <a:p>
            <a:endParaRPr lang="en-GB" sz="1400" b="1" dirty="0"/>
          </a:p>
          <a:p>
            <a:endParaRPr lang="en-GB" sz="1400" b="1" dirty="0"/>
          </a:p>
          <a:p>
            <a:r>
              <a:rPr lang="en-GB" sz="1400" b="1" dirty="0"/>
              <a:t>We plan to review our strategies for board selection and explore new approaches to establishing a successful Board of Directors.</a:t>
            </a:r>
          </a:p>
          <a:p>
            <a:pPr marL="0" indent="0">
              <a:buNone/>
            </a:pPr>
            <a:r>
              <a:rPr lang="en-GB" sz="1400" b="1" dirty="0"/>
              <a:t> </a:t>
            </a:r>
          </a:p>
          <a:p>
            <a:r>
              <a:rPr lang="en-GB" sz="1400" b="1" dirty="0"/>
              <a:t>Additionally, we aim to secure funding to provide travel allowances for board members attending meetings."</a:t>
            </a:r>
            <a:endParaRPr lang="en-GB" sz="1400" dirty="0"/>
          </a:p>
        </p:txBody>
      </p:sp>
    </p:spTree>
    <p:extLst>
      <p:ext uri="{BB962C8B-B14F-4D97-AF65-F5344CB8AC3E}">
        <p14:creationId xmlns:p14="http://schemas.microsoft.com/office/powerpoint/2010/main" val="135453331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PROGRAMME OF ACTION</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1400" dirty="0"/>
              <a:t>Our organization faced challenges due to limited staff, which restricted our ability to expand.</a:t>
            </a:r>
          </a:p>
          <a:p>
            <a:endParaRPr lang="en-GB" sz="1400" dirty="0"/>
          </a:p>
          <a:p>
            <a:r>
              <a:rPr lang="en-GB" sz="1400" dirty="0"/>
              <a:t>Limited funds affected our visibility, making networking opportunities difficult. As a result, we were unable to implement many programs.</a:t>
            </a:r>
          </a:p>
          <a:p>
            <a:endParaRPr lang="en-GB" sz="1400" dirty="0"/>
          </a:p>
          <a:p>
            <a:r>
              <a:rPr lang="en-GB" sz="1400" dirty="0"/>
              <a:t>Additionally, our engagement in networking was minimal since we did not invest much in social media.</a:t>
            </a:r>
            <a:endParaRPr lang="en-US" sz="1400"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1400" dirty="0"/>
              <a:t>Further registrations to enhance our reach.</a:t>
            </a:r>
          </a:p>
          <a:p>
            <a:pPr marL="0" indent="0">
              <a:buNone/>
            </a:pPr>
            <a:endParaRPr lang="en-GB" sz="1400" dirty="0"/>
          </a:p>
          <a:p>
            <a:r>
              <a:rPr lang="en-GB" sz="1400" dirty="0"/>
              <a:t>Establishing sub-offices in magistrate courts to expand our services.</a:t>
            </a:r>
          </a:p>
          <a:p>
            <a:pPr marL="0" indent="0">
              <a:buNone/>
            </a:pPr>
            <a:endParaRPr lang="en-GB" sz="1400" dirty="0"/>
          </a:p>
          <a:p>
            <a:r>
              <a:rPr lang="en-GB" sz="1400" dirty="0"/>
              <a:t>Placing social workers in select schools to provide essential support.</a:t>
            </a:r>
          </a:p>
          <a:p>
            <a:endParaRPr lang="en-GB" sz="1400" dirty="0"/>
          </a:p>
          <a:p>
            <a:r>
              <a:rPr lang="en-GB" sz="1400" dirty="0"/>
              <a:t>Extending our services to schools for individuals with intellectual disabilities.</a:t>
            </a:r>
          </a:p>
          <a:p>
            <a:pPr marL="0" indent="0">
              <a:buNone/>
            </a:pPr>
            <a:endParaRPr lang="en-GB" sz="1400" dirty="0"/>
          </a:p>
          <a:p>
            <a:r>
              <a:rPr lang="en-GB" sz="1400" dirty="0"/>
              <a:t>Implementing proper documentation and reporting systems to improve accountability and efficiency."</a:t>
            </a:r>
            <a:endParaRPr lang="en-US" sz="1400" dirty="0"/>
          </a:p>
        </p:txBody>
      </p:sp>
    </p:spTree>
    <p:extLst>
      <p:ext uri="{BB962C8B-B14F-4D97-AF65-F5344CB8AC3E}">
        <p14:creationId xmlns:p14="http://schemas.microsoft.com/office/powerpoint/2010/main" val="8271097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A3790-E731-2B1F-BE92-316FA22ED994}"/>
            </a:ext>
          </a:extLst>
        </p:cNvPr>
        <p:cNvGrpSpPr/>
        <p:nvPr/>
      </p:nvGrpSpPr>
      <p:grpSpPr>
        <a:xfrm>
          <a:off x="0" y="0"/>
          <a:ext cx="0" cy="0"/>
          <a:chOff x="0" y="0"/>
          <a:chExt cx="0" cy="0"/>
        </a:xfrm>
      </p:grpSpPr>
      <p:grpSp>
        <p:nvGrpSpPr>
          <p:cNvPr id="32" name="Group 31">
            <a:extLst>
              <a:ext uri="{FF2B5EF4-FFF2-40B4-BE49-F238E27FC236}">
                <a16:creationId xmlns:a16="http://schemas.microsoft.com/office/drawing/2014/main" id="{0BBF5DDE-EBAB-4DCE-82CC-E34106910D9B}"/>
              </a:ext>
            </a:extLst>
          </p:cNvPr>
          <p:cNvGrpSpPr/>
          <p:nvPr/>
        </p:nvGrpSpPr>
        <p:grpSpPr>
          <a:xfrm>
            <a:off x="-7274" y="2"/>
            <a:ext cx="9158548" cy="6857997"/>
            <a:chOff x="-7274" y="2"/>
            <a:chExt cx="9158548" cy="6857997"/>
          </a:xfrm>
        </p:grpSpPr>
        <p:sp>
          <p:nvSpPr>
            <p:cNvPr id="33" name="Rectangle 14">
              <a:extLst>
                <a:ext uri="{FF2B5EF4-FFF2-40B4-BE49-F238E27FC236}">
                  <a16:creationId xmlns:a16="http://schemas.microsoft.com/office/drawing/2014/main" id="{8A2235DE-2B3D-93CD-4CFF-6A62272CE218}"/>
                </a:ext>
              </a:extLst>
            </p:cNvPr>
            <p:cNvSpPr/>
            <p:nvPr/>
          </p:nvSpPr>
          <p:spPr>
            <a:xfrm rot="5400000">
              <a:off x="4344566" y="2051291"/>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E4C06EB7-47A7-11B2-A864-9456AD003E51}"/>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778831A2-BB5D-6B12-D251-26EF637BC899}"/>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a:extLst>
              <a:ext uri="{FF2B5EF4-FFF2-40B4-BE49-F238E27FC236}">
                <a16:creationId xmlns:a16="http://schemas.microsoft.com/office/drawing/2014/main" id="{C8357D7A-EC74-8458-215A-EF80E8051B4E}"/>
              </a:ext>
            </a:extLst>
          </p:cNvPr>
          <p:cNvSpPr>
            <a:spLocks noGrp="1"/>
          </p:cNvSpPr>
          <p:nvPr>
            <p:ph type="title"/>
          </p:nvPr>
        </p:nvSpPr>
        <p:spPr>
          <a:xfrm>
            <a:off x="0" y="331245"/>
            <a:ext cx="9144000" cy="845136"/>
          </a:xfrm>
        </p:spPr>
        <p:txBody>
          <a:bodyPr>
            <a:normAutofit/>
          </a:bodyPr>
          <a:lstStyle/>
          <a:p>
            <a:r>
              <a:rPr lang="en-US" sz="3900" dirty="0">
                <a:ln>
                  <a:solidFill>
                    <a:srgbClr val="7B56A3"/>
                  </a:solidFill>
                </a:ln>
                <a:solidFill>
                  <a:srgbClr val="7B56A3"/>
                </a:solidFill>
                <a:latin typeface="Century Gothic" panose="020B0502020202020204" pitchFamily="34" charset="0"/>
              </a:rPr>
              <a:t>Introduction</a:t>
            </a:r>
          </a:p>
        </p:txBody>
      </p:sp>
      <p:sp>
        <p:nvSpPr>
          <p:cNvPr id="42" name="Content Placeholder 2">
            <a:extLst>
              <a:ext uri="{FF2B5EF4-FFF2-40B4-BE49-F238E27FC236}">
                <a16:creationId xmlns:a16="http://schemas.microsoft.com/office/drawing/2014/main" id="{88B53278-7A52-8E5C-D98C-1A706DB0781C}"/>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t> </a:t>
            </a:r>
          </a:p>
          <a:p>
            <a:pPr marL="0" indent="0">
              <a:buNone/>
            </a:pPr>
            <a:r>
              <a:rPr lang="en-US" sz="1400" b="1" dirty="0"/>
              <a:t>SERVICE: PSYCHO-SOCIAL AND SUPPORT SERVICES</a:t>
            </a:r>
          </a:p>
          <a:p>
            <a:pPr marL="0" indent="0">
              <a:buNone/>
            </a:pPr>
            <a:endParaRPr lang="en-US" sz="1400" dirty="0"/>
          </a:p>
          <a:p>
            <a:pPr marL="0" indent="0">
              <a:buNone/>
            </a:pPr>
            <a:r>
              <a:rPr lang="en-US" sz="1400" dirty="0"/>
              <a:t>                                 Project Aim: </a:t>
            </a:r>
          </a:p>
          <a:p>
            <a:pPr marL="0" indent="0">
              <a:buNone/>
            </a:pPr>
            <a:r>
              <a:rPr lang="en-US" sz="1400" dirty="0"/>
              <a:t>This project aims to break the cycle of Gender-Based Violence (GBV) through targeted support for Sexually Reactive Children (SRCs), their caregivers, families, communities and Gender based violence survivors, while building community resilience in KwaZulu-Natal and beyond.</a:t>
            </a:r>
          </a:p>
        </p:txBody>
      </p:sp>
      <p:sp>
        <p:nvSpPr>
          <p:cNvPr id="43" name="Content Placeholder 4">
            <a:extLst>
              <a:ext uri="{FF2B5EF4-FFF2-40B4-BE49-F238E27FC236}">
                <a16:creationId xmlns:a16="http://schemas.microsoft.com/office/drawing/2014/main" id="{076DAE3E-3CC2-6546-8859-73A84D004C9D}"/>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dirty="0">
              <a:solidFill>
                <a:srgbClr val="FF0000"/>
              </a:solidFill>
            </a:endParaRPr>
          </a:p>
        </p:txBody>
      </p:sp>
      <p:pic>
        <p:nvPicPr>
          <p:cNvPr id="3" name="Content Placeholder 6">
            <a:extLst>
              <a:ext uri="{FF2B5EF4-FFF2-40B4-BE49-F238E27FC236}">
                <a16:creationId xmlns:a16="http://schemas.microsoft.com/office/drawing/2014/main" id="{DF7E86D8-3978-E255-F088-32437DB3BBFB}"/>
              </a:ext>
            </a:extLst>
          </p:cNvPr>
          <p:cNvPicPr>
            <a:picLocks noGrp="1" noChangeAspect="1"/>
          </p:cNvPicPr>
          <p:nvPr>
            <p:ph idx="1"/>
          </p:nvPr>
        </p:nvPicPr>
        <p:blipFill>
          <a:blip r:embed="rId2"/>
          <a:stretch>
            <a:fillRect/>
          </a:stretch>
        </p:blipFill>
        <p:spPr>
          <a:xfrm>
            <a:off x="4803799" y="1305203"/>
            <a:ext cx="3502002" cy="4625405"/>
          </a:xfrm>
        </p:spPr>
      </p:pic>
    </p:spTree>
    <p:extLst>
      <p:ext uri="{BB962C8B-B14F-4D97-AF65-F5344CB8AC3E}">
        <p14:creationId xmlns:p14="http://schemas.microsoft.com/office/powerpoint/2010/main" val="52664291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7274" y="2"/>
            <a:ext cx="9158548" cy="6857997"/>
            <a:chOff x="-7274" y="2"/>
            <a:chExt cx="9158548" cy="6857997"/>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44566" y="2051291"/>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US" sz="3900" dirty="0">
                <a:ln>
                  <a:solidFill>
                    <a:srgbClr val="7B56A3"/>
                  </a:solidFill>
                </a:ln>
                <a:solidFill>
                  <a:srgbClr val="7B56A3"/>
                </a:solidFill>
                <a:latin typeface="Century Gothic" panose="020B0502020202020204" pitchFamily="34" charset="0"/>
              </a:rPr>
              <a:t>Brief background of the organisation</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400" dirty="0"/>
              <a:t>Incema is a Non-Profit Organisation that provides psycho social and support services to children who are sexually acting out/  with inappropriate sexual behaviours. Our program includes service for their parents and caregivers.</a:t>
            </a:r>
          </a:p>
          <a:p>
            <a:pPr marL="0" indent="0">
              <a:buNone/>
            </a:pPr>
            <a:endParaRPr lang="en-US" sz="1400" dirty="0"/>
          </a:p>
          <a:p>
            <a:r>
              <a:rPr lang="en-US" sz="1400" dirty="0"/>
              <a:t>The program aims to break the cycle of sexual violence likely to be committed by previously violated children</a:t>
            </a:r>
          </a:p>
          <a:p>
            <a:endParaRPr lang="en-US" sz="1400" dirty="0"/>
          </a:p>
          <a:p>
            <a:r>
              <a:rPr lang="en-US" sz="1400" dirty="0"/>
              <a:t>Incema psycho social services were also extended to persons experiencing Domestic Violence and other GBV related matters.</a:t>
            </a:r>
          </a:p>
          <a:p>
            <a:endParaRPr lang="en-US" sz="1400" dirty="0"/>
          </a:p>
          <a:p>
            <a:r>
              <a:rPr lang="en-US" sz="1400" dirty="0"/>
              <a:t>Our comprehensive service is inclusive of prevention, support and Behavioural change activities for communities and schools where Sexually Reactive Children resides or go to school</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ZA" dirty="0">
              <a:solidFill>
                <a:srgbClr val="FF0000"/>
              </a:solidFill>
            </a:endParaRPr>
          </a:p>
        </p:txBody>
      </p:sp>
      <p:pic>
        <p:nvPicPr>
          <p:cNvPr id="2" name="SRC Services video">
            <a:hlinkClick r:id="" action="ppaction://media"/>
            <a:extLst>
              <a:ext uri="{FF2B5EF4-FFF2-40B4-BE49-F238E27FC236}">
                <a16:creationId xmlns:a16="http://schemas.microsoft.com/office/drawing/2014/main" id="{ACFED5F9-D06E-6CF4-90BD-B35030C15C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24400" y="1290915"/>
            <a:ext cx="3886200" cy="3814485"/>
          </a:xfrm>
          <a:prstGeom prst="rect">
            <a:avLst/>
          </a:prstGeom>
        </p:spPr>
      </p:pic>
    </p:spTree>
    <p:extLst>
      <p:ext uri="{BB962C8B-B14F-4D97-AF65-F5344CB8AC3E}">
        <p14:creationId xmlns:p14="http://schemas.microsoft.com/office/powerpoint/2010/main" val="3695454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Institution before RWVL</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2"/>
            <a:ext cx="4038600" cy="5066288"/>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CURRENT SITUATION- BASELINE</a:t>
            </a:r>
          </a:p>
          <a:p>
            <a:pPr marL="0" indent="0">
              <a:buNone/>
            </a:pPr>
            <a:r>
              <a:rPr lang="en-US" sz="1600" b="1" dirty="0"/>
              <a:t>Incema had fortunately benefitted from the WVL 1, Voice and Choice and now RWVL</a:t>
            </a:r>
          </a:p>
          <a:p>
            <a:pPr marL="0" indent="0">
              <a:buNone/>
            </a:pPr>
            <a:r>
              <a:rPr lang="en-US" sz="1600" dirty="0"/>
              <a:t>Before WVL1:</a:t>
            </a:r>
          </a:p>
          <a:p>
            <a:r>
              <a:rPr lang="en-US" sz="1600" dirty="0"/>
              <a:t> </a:t>
            </a:r>
            <a:r>
              <a:rPr lang="en-US" sz="1400" dirty="0"/>
              <a:t>Incema was registered as an NPO with DSD since June 2014.</a:t>
            </a:r>
          </a:p>
          <a:p>
            <a:r>
              <a:rPr lang="en-US" sz="1400" dirty="0"/>
              <a:t>The organisation had NPO certificate, SARS Tax number</a:t>
            </a:r>
          </a:p>
          <a:p>
            <a:r>
              <a:rPr lang="en-US" sz="1400" dirty="0"/>
              <a:t>Functional Bank account</a:t>
            </a:r>
          </a:p>
          <a:p>
            <a:r>
              <a:rPr lang="en-US" sz="1400" dirty="0"/>
              <a:t>No formal policies but guiding documents such as: Staff code of conduct</a:t>
            </a:r>
          </a:p>
          <a:p>
            <a:pPr marL="0" indent="0">
              <a:buNone/>
            </a:pPr>
            <a:r>
              <a:rPr lang="en-US" sz="1400" dirty="0"/>
              <a:t>       : Monitoring and Evaluation</a:t>
            </a:r>
          </a:p>
          <a:p>
            <a:pPr marL="0" indent="0">
              <a:buNone/>
            </a:pPr>
            <a:r>
              <a:rPr lang="en-US" sz="1400" dirty="0"/>
              <a:t>       :Finance and procurement</a:t>
            </a:r>
          </a:p>
          <a:p>
            <a:pPr marL="0" indent="0">
              <a:buNone/>
            </a:pPr>
            <a:r>
              <a:rPr lang="en-US" sz="1400" dirty="0"/>
              <a:t>       :Manuals guiding project implementation</a:t>
            </a:r>
          </a:p>
          <a:p>
            <a:r>
              <a:rPr lang="en-US" sz="1400" dirty="0"/>
              <a:t>Incema had no finance supporting documents such as</a:t>
            </a:r>
          </a:p>
          <a:p>
            <a:pPr marL="0" indent="0">
              <a:buNone/>
            </a:pPr>
            <a:r>
              <a:rPr lang="en-US" sz="1400" dirty="0"/>
              <a:t>: Reimbursement claim forms</a:t>
            </a:r>
          </a:p>
          <a:p>
            <a:pPr marL="0" indent="0">
              <a:buNone/>
            </a:pPr>
            <a:r>
              <a:rPr lang="en-US" sz="1400" dirty="0"/>
              <a:t>:Requisition forms and Petty cash voucher</a:t>
            </a:r>
          </a:p>
          <a:p>
            <a:endParaRPr lang="en-US" sz="1600"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2"/>
            <a:ext cx="4038600" cy="5066287"/>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AFTER WVL1 AND DURING VCSA</a:t>
            </a:r>
          </a:p>
          <a:p>
            <a:pPr marL="0" indent="0">
              <a:buNone/>
            </a:pPr>
            <a:r>
              <a:rPr lang="en-US" sz="1400" dirty="0"/>
              <a:t>Registered for Section 18 A</a:t>
            </a:r>
          </a:p>
          <a:p>
            <a:pPr marL="0" indent="0">
              <a:buNone/>
            </a:pPr>
            <a:r>
              <a:rPr lang="en-US" sz="1400" dirty="0"/>
              <a:t>Registered for VAT</a:t>
            </a:r>
          </a:p>
          <a:p>
            <a:pPr marL="0" indent="0">
              <a:buNone/>
            </a:pPr>
            <a:r>
              <a:rPr lang="en-US" sz="1400" dirty="0"/>
              <a:t>Developed Policies such as :</a:t>
            </a:r>
          </a:p>
          <a:p>
            <a:pPr marL="0" indent="0">
              <a:buNone/>
            </a:pPr>
            <a:r>
              <a:rPr lang="en-US" sz="1400" dirty="0"/>
              <a:t>HR Policy</a:t>
            </a:r>
          </a:p>
          <a:p>
            <a:pPr marL="0" indent="0">
              <a:buNone/>
            </a:pPr>
            <a:r>
              <a:rPr lang="en-US" sz="1400" dirty="0"/>
              <a:t>Finance policy</a:t>
            </a:r>
          </a:p>
          <a:p>
            <a:pPr marL="0" indent="0">
              <a:buNone/>
            </a:pPr>
            <a:r>
              <a:rPr lang="en-US" sz="1400" dirty="0"/>
              <a:t>Procurement policy</a:t>
            </a:r>
          </a:p>
          <a:p>
            <a:pPr marL="0" indent="0">
              <a:buNone/>
            </a:pPr>
            <a:r>
              <a:rPr lang="en-US" sz="1400" dirty="0"/>
              <a:t>Subsistence and Travel Policy</a:t>
            </a:r>
          </a:p>
          <a:p>
            <a:pPr marL="0" indent="0">
              <a:buNone/>
            </a:pPr>
            <a:r>
              <a:rPr lang="en-US" sz="1400" dirty="0"/>
              <a:t>Safeguarding policy</a:t>
            </a:r>
          </a:p>
          <a:p>
            <a:pPr marL="0" indent="0">
              <a:buNone/>
            </a:pPr>
            <a:r>
              <a:rPr lang="en-US" sz="1400" dirty="0"/>
              <a:t>Anti Corruption policy</a:t>
            </a:r>
          </a:p>
          <a:p>
            <a:pPr marL="0" indent="0">
              <a:buNone/>
            </a:pPr>
            <a:r>
              <a:rPr lang="en-US" sz="1400" dirty="0"/>
              <a:t>Health and Safety policy</a:t>
            </a:r>
          </a:p>
          <a:p>
            <a:pPr marL="0" indent="0">
              <a:buNone/>
            </a:pPr>
            <a:r>
              <a:rPr lang="en-US" sz="1400" dirty="0"/>
              <a:t>Staff development policy</a:t>
            </a:r>
          </a:p>
          <a:p>
            <a:pPr marL="0" indent="0">
              <a:buNone/>
            </a:pPr>
            <a:r>
              <a:rPr lang="en-US" sz="1400" dirty="0"/>
              <a:t>Sexual Harassment policy</a:t>
            </a:r>
          </a:p>
          <a:p>
            <a:pPr marL="0" indent="0">
              <a:buNone/>
            </a:pPr>
            <a:endParaRPr lang="en-US" sz="1800" b="1" dirty="0"/>
          </a:p>
          <a:p>
            <a:pPr marL="0" indent="0">
              <a:buNone/>
            </a:pPr>
            <a:endParaRPr lang="en-US" sz="1400" b="1" dirty="0">
              <a:solidFill>
                <a:srgbClr val="FF0000"/>
              </a:solidFill>
            </a:endParaRPr>
          </a:p>
        </p:txBody>
      </p:sp>
    </p:spTree>
    <p:extLst>
      <p:ext uri="{BB962C8B-B14F-4D97-AF65-F5344CB8AC3E}">
        <p14:creationId xmlns:p14="http://schemas.microsoft.com/office/powerpoint/2010/main" val="404082400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To achieve with RWVL</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Current situation- Baseline: Linked to policies</a:t>
            </a:r>
          </a:p>
          <a:p>
            <a:pPr marL="0" indent="0">
              <a:buNone/>
            </a:pPr>
            <a:endParaRPr lang="en-US" sz="1800" dirty="0"/>
          </a:p>
          <a:p>
            <a:r>
              <a:rPr lang="en-US" sz="1400" dirty="0"/>
              <a:t>We now have all the relevant policies: We hope to be able to implement our daily activities in line with the policies.</a:t>
            </a:r>
          </a:p>
          <a:p>
            <a:pPr marL="0" indent="0">
              <a:buNone/>
            </a:pPr>
            <a:endParaRPr lang="en-US" sz="1400" dirty="0"/>
          </a:p>
          <a:p>
            <a:r>
              <a:rPr lang="en-US" sz="1400" dirty="0"/>
              <a:t>Occupational health and safety: In line with this: We hope to focus on staff wellbeing to improve our productivity and minimize staff burnout.</a:t>
            </a:r>
          </a:p>
          <a:p>
            <a:pPr marL="0" indent="0">
              <a:buNone/>
            </a:pPr>
            <a:endParaRPr lang="en-US" sz="1400" dirty="0"/>
          </a:p>
          <a:p>
            <a:r>
              <a:rPr lang="en-US" sz="1400" dirty="0"/>
              <a:t>To be able to claim VAT from SARS, follow all protocols to enable the organisation to claim.</a:t>
            </a:r>
          </a:p>
          <a:p>
            <a:pPr marL="0" indent="0">
              <a:buNone/>
            </a:pPr>
            <a:endParaRPr lang="en-US" sz="1400" dirty="0"/>
          </a:p>
          <a:p>
            <a:r>
              <a:rPr lang="en-US" sz="1400" dirty="0"/>
              <a:t>Staff development: To work and collaborate with partners grantees to access more knowledge, capacitate our team and improve their skills.</a:t>
            </a:r>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Programs: Collaborate with partner </a:t>
            </a:r>
            <a:r>
              <a:rPr lang="en-US" sz="1600" b="1" dirty="0" err="1"/>
              <a:t>organisations</a:t>
            </a:r>
            <a:r>
              <a:rPr lang="en-US" sz="1600" b="1" dirty="0"/>
              <a:t> to provide comprehensive service to our clients and expand our reach.</a:t>
            </a:r>
          </a:p>
        </p:txBody>
      </p:sp>
      <p:pic>
        <p:nvPicPr>
          <p:cNvPr id="2" name="Content Placeholder 4">
            <a:extLst>
              <a:ext uri="{FF2B5EF4-FFF2-40B4-BE49-F238E27FC236}">
                <a16:creationId xmlns:a16="http://schemas.microsoft.com/office/drawing/2014/main" id="{81433601-AB5C-8B76-7D4E-BACD153F947E}"/>
              </a:ext>
            </a:extLst>
          </p:cNvPr>
          <p:cNvPicPr>
            <a:picLocks noGrp="1" noChangeAspect="1"/>
          </p:cNvPicPr>
          <p:nvPr>
            <p:ph idx="1"/>
          </p:nvPr>
        </p:nvPicPr>
        <p:blipFill>
          <a:blip r:embed="rId2"/>
          <a:stretch>
            <a:fillRect/>
          </a:stretch>
        </p:blipFill>
        <p:spPr>
          <a:xfrm>
            <a:off x="4405053" y="2348002"/>
            <a:ext cx="4738947" cy="3747998"/>
          </a:xfrm>
        </p:spPr>
      </p:pic>
    </p:spTree>
    <p:extLst>
      <p:ext uri="{BB962C8B-B14F-4D97-AF65-F5344CB8AC3E}">
        <p14:creationId xmlns:p14="http://schemas.microsoft.com/office/powerpoint/2010/main" val="46155812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People and Leadership</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3"/>
            <a:ext cx="4038600" cy="5158280"/>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Current situation- Baseline</a:t>
            </a:r>
          </a:p>
          <a:p>
            <a:r>
              <a:rPr lang="en-US" sz="1400" dirty="0"/>
              <a:t>Incema understand its vision and is operating in line with its mission and core values.</a:t>
            </a:r>
          </a:p>
          <a:p>
            <a:r>
              <a:rPr lang="en-US" sz="1400" dirty="0"/>
              <a:t>Our co function is on child protection and GBV is the main contributing factor.</a:t>
            </a:r>
          </a:p>
          <a:p>
            <a:r>
              <a:rPr lang="en-US" sz="1400" dirty="0"/>
              <a:t>Our service is in compliance with SA Constitution, Children’s Act, Child Justice Act and all other relevant legislations.</a:t>
            </a:r>
          </a:p>
          <a:p>
            <a:r>
              <a:rPr lang="en-US" sz="1400" dirty="0"/>
              <a:t>We employ qualified officials who are registered with relevant bodies ( Councils)</a:t>
            </a:r>
          </a:p>
          <a:p>
            <a:r>
              <a:rPr lang="en-US" sz="1400" dirty="0"/>
              <a:t>Our employees are vetted on child protection through form 29</a:t>
            </a:r>
          </a:p>
          <a:p>
            <a:r>
              <a:rPr lang="en-US" sz="1400" dirty="0"/>
              <a:t>Our employees get SAPS clearance before joining the organisation</a:t>
            </a:r>
          </a:p>
          <a:p>
            <a:r>
              <a:rPr lang="en-US" sz="1400" dirty="0"/>
              <a:t>Our board members also get vetted and sign declaration forms before joining the organisation.</a:t>
            </a:r>
          </a:p>
          <a:p>
            <a:r>
              <a:rPr lang="en-US" sz="1400" dirty="0"/>
              <a:t>Our team seek consent from parents or caregivers prior to providing service to a minor</a:t>
            </a:r>
          </a:p>
          <a:p>
            <a:pPr marL="0" indent="0">
              <a:buNone/>
            </a:pPr>
            <a:endParaRPr lang="en-ZA" sz="2000" i="1" dirty="0"/>
          </a:p>
          <a:p>
            <a:pPr marL="0" indent="0">
              <a:buNone/>
            </a:pPr>
            <a:endParaRPr lang="en-ZA" sz="2000" i="1" dirty="0"/>
          </a:p>
          <a:p>
            <a:endParaRPr lang="en-US" sz="2000"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2"/>
            <a:ext cx="4038600" cy="5140063"/>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Clients reached through psycho social services by October 2024</a:t>
            </a:r>
          </a:p>
          <a:p>
            <a:pPr marL="0" indent="0">
              <a:buNone/>
            </a:pPr>
            <a:endParaRPr lang="en-US" sz="1400" dirty="0"/>
          </a:p>
          <a:p>
            <a:pPr marL="0" indent="0">
              <a:buNone/>
            </a:pPr>
            <a:r>
              <a:rPr lang="en-US" sz="1400" dirty="0"/>
              <a:t>Stats: WVL1 </a:t>
            </a:r>
          </a:p>
          <a:p>
            <a:pPr marL="0" indent="0">
              <a:buNone/>
            </a:pPr>
            <a:r>
              <a:rPr lang="en-US" sz="1400" dirty="0"/>
              <a:t>182 SRC’s</a:t>
            </a:r>
          </a:p>
          <a:p>
            <a:pPr marL="0" indent="0">
              <a:buNone/>
            </a:pPr>
            <a:r>
              <a:rPr lang="en-US" sz="1400" dirty="0"/>
              <a:t> 821 DV clients </a:t>
            </a:r>
          </a:p>
          <a:p>
            <a:pPr marL="0" indent="0">
              <a:buNone/>
            </a:pPr>
            <a:r>
              <a:rPr lang="en-US" sz="1400" dirty="0"/>
              <a:t> 375 GBV court support</a:t>
            </a:r>
          </a:p>
          <a:p>
            <a:pPr marL="0" indent="0">
              <a:buNone/>
            </a:pPr>
            <a:endParaRPr lang="en-US" sz="1400" dirty="0"/>
          </a:p>
          <a:p>
            <a:r>
              <a:rPr lang="en-US" sz="1400" dirty="0"/>
              <a:t>Staff: We had 4 staff members before WVL. Staff increased to 9 in 2020, 24 in 2022 and had given 14 in-service trainees whom we have given work experience</a:t>
            </a:r>
          </a:p>
          <a:p>
            <a:r>
              <a:rPr lang="en-US" sz="1400" dirty="0"/>
              <a:t>Partnered with UKZN and had an intern psychologist on site</a:t>
            </a:r>
          </a:p>
          <a:p>
            <a:pPr marL="0" indent="0">
              <a:buNone/>
            </a:pPr>
            <a:endParaRPr lang="en-US" sz="1400" dirty="0"/>
          </a:p>
          <a:p>
            <a:r>
              <a:rPr lang="en-US" sz="1400" dirty="0"/>
              <a:t>Board of Directors: We have qualified six (6)board of directors skilled in multidisciplinary services</a:t>
            </a:r>
          </a:p>
          <a:p>
            <a:pPr marL="0" indent="0">
              <a:buNone/>
            </a:pPr>
            <a:endParaRPr lang="en-US" b="1" dirty="0">
              <a:solidFill>
                <a:srgbClr val="FF0000"/>
              </a:solidFill>
            </a:endParaRPr>
          </a:p>
        </p:txBody>
      </p:sp>
    </p:spTree>
    <p:extLst>
      <p:ext uri="{BB962C8B-B14F-4D97-AF65-F5344CB8AC3E}">
        <p14:creationId xmlns:p14="http://schemas.microsoft.com/office/powerpoint/2010/main" val="365115479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1524"/>
            <a:ext cx="9144000" cy="1116555"/>
          </a:xfrm>
        </p:spPr>
        <p:txBody>
          <a:bodyPr>
            <a:normAutofit fontScale="90000"/>
          </a:bodyPr>
          <a:lstStyle/>
          <a:p>
            <a:pPr algn="l"/>
            <a:r>
              <a:rPr lang="en-ZW" dirty="0">
                <a:ln>
                  <a:solidFill>
                    <a:srgbClr val="7B56A3"/>
                  </a:solidFill>
                </a:ln>
                <a:solidFill>
                  <a:srgbClr val="7B56A3"/>
                </a:solidFill>
                <a:latin typeface="Century Gothic" panose="020B0502020202020204" pitchFamily="34" charset="0"/>
              </a:rPr>
              <a:t>Structures, Systems, and Processes</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2"/>
            <a:ext cx="4114800" cy="4990087"/>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Current situation- Baseline</a:t>
            </a:r>
          </a:p>
          <a:p>
            <a:r>
              <a:rPr lang="en-US" sz="1400" dirty="0"/>
              <a:t>Policies are in place</a:t>
            </a:r>
          </a:p>
          <a:p>
            <a:r>
              <a:rPr lang="en-US" sz="1400" dirty="0"/>
              <a:t>We have work equipment</a:t>
            </a:r>
          </a:p>
          <a:p>
            <a:r>
              <a:rPr lang="en-US" sz="1400" dirty="0"/>
              <a:t>Human resources: we have 10 staff members</a:t>
            </a:r>
          </a:p>
          <a:p>
            <a:r>
              <a:rPr lang="en-US" sz="1400" dirty="0"/>
              <a:t>Developed a digital work space through Monday.com</a:t>
            </a:r>
          </a:p>
          <a:p>
            <a:r>
              <a:rPr lang="en-US" sz="1400" dirty="0"/>
              <a:t>Safe office space</a:t>
            </a:r>
          </a:p>
          <a:p>
            <a:r>
              <a:rPr lang="en-US" sz="1400" dirty="0"/>
              <a:t>Office space at the magistrate court</a:t>
            </a:r>
          </a:p>
          <a:p>
            <a:r>
              <a:rPr lang="en-US" sz="1400" dirty="0"/>
              <a:t>Office space at Berg street primary school</a:t>
            </a:r>
          </a:p>
          <a:p>
            <a:r>
              <a:rPr lang="en-US" sz="1400" dirty="0"/>
              <a:t>We get audited annually</a:t>
            </a:r>
          </a:p>
          <a:p>
            <a:r>
              <a:rPr lang="en-US" sz="1400" dirty="0"/>
              <a:t>We have functional website and social media pages</a:t>
            </a:r>
          </a:p>
          <a:p>
            <a:pPr marL="0" indent="0">
              <a:buNone/>
            </a:pPr>
            <a:endParaRPr lang="en-US" sz="1800" i="1"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114800" cy="4990086"/>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We intend to Upgrade our website and use it as main marketing space</a:t>
            </a:r>
          </a:p>
          <a:p>
            <a:pPr marL="0" indent="0">
              <a:buNone/>
            </a:pPr>
            <a:endParaRPr lang="en-US" sz="1400" dirty="0"/>
          </a:p>
          <a:p>
            <a:pPr marL="0" indent="0">
              <a:buNone/>
            </a:pPr>
            <a:r>
              <a:rPr lang="en-US" sz="1400" dirty="0"/>
              <a:t>Staff wellness program to use as income generating program</a:t>
            </a:r>
          </a:p>
          <a:p>
            <a:pPr marL="0" indent="0">
              <a:buNone/>
            </a:pPr>
            <a:endParaRPr lang="en-US" sz="1400" dirty="0"/>
          </a:p>
          <a:p>
            <a:pPr marL="0" indent="0">
              <a:buNone/>
            </a:pPr>
            <a:r>
              <a:rPr lang="en-US" sz="1400" dirty="0"/>
              <a:t>Child care private practice to generate income for sustainability purpose</a:t>
            </a:r>
          </a:p>
          <a:p>
            <a:pPr marL="0" indent="0">
              <a:buNone/>
            </a:pPr>
            <a:endParaRPr lang="en-US" sz="1400" dirty="0"/>
          </a:p>
          <a:p>
            <a:pPr marL="0" indent="0">
              <a:buNone/>
            </a:pPr>
            <a:r>
              <a:rPr lang="en-US" sz="1400" dirty="0"/>
              <a:t>To get our own office space</a:t>
            </a:r>
          </a:p>
          <a:p>
            <a:pPr marL="0" indent="0">
              <a:buNone/>
            </a:pPr>
            <a:endParaRPr lang="en-US" sz="1400" dirty="0"/>
          </a:p>
          <a:p>
            <a:pPr marL="0" indent="0">
              <a:buNone/>
            </a:pPr>
            <a:r>
              <a:rPr lang="en-US" sz="1400" dirty="0"/>
              <a:t>Before WVL we had only received funding from National Lotteries Commission of R 154295,00. After WVL we then received funding from NDA an amount R300 000 ,00 Solidarity an amount of R250 000,00 GBVF1 an amount of R500 000,00 HCRF an amount of R1,700000,00 and Community Chest an amount of R30000,00. In 2022 alone we managed more than R2 000 0000.00</a:t>
            </a:r>
          </a:p>
          <a:p>
            <a:pPr marL="0" indent="0">
              <a:buNone/>
            </a:pPr>
            <a:endParaRPr lang="en-US" b="1" dirty="0">
              <a:solidFill>
                <a:srgbClr val="FF0000"/>
              </a:solidFill>
            </a:endParaRPr>
          </a:p>
        </p:txBody>
      </p:sp>
    </p:spTree>
    <p:extLst>
      <p:ext uri="{BB962C8B-B14F-4D97-AF65-F5344CB8AC3E}">
        <p14:creationId xmlns:p14="http://schemas.microsoft.com/office/powerpoint/2010/main" val="145868764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a:bodyPr>
          <a:lstStyle/>
          <a:p>
            <a:r>
              <a:rPr lang="en-ZW" dirty="0">
                <a:ln>
                  <a:solidFill>
                    <a:srgbClr val="7B56A3"/>
                  </a:solidFill>
                </a:ln>
                <a:solidFill>
                  <a:srgbClr val="7B56A3"/>
                </a:solidFill>
                <a:latin typeface="Century Gothic" panose="020B0502020202020204" pitchFamily="34" charset="0"/>
              </a:rPr>
              <a:t>Resilience, Care, and Security</a:t>
            </a: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326048"/>
            <a:ext cx="4038600" cy="4846152"/>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We did not have a health and safety policy.</a:t>
            </a:r>
          </a:p>
          <a:p>
            <a:pPr marL="0" indent="0">
              <a:buNone/>
            </a:pPr>
            <a:endParaRPr lang="en-GB" sz="1400" b="1" dirty="0"/>
          </a:p>
          <a:p>
            <a:r>
              <a:rPr lang="en-GB" sz="1400" b="1" dirty="0"/>
              <a:t>There was no designated position for employee wellness.</a:t>
            </a:r>
          </a:p>
          <a:p>
            <a:endParaRPr lang="en-GB" sz="1400" b="1" dirty="0"/>
          </a:p>
          <a:p>
            <a:r>
              <a:rPr lang="en-GB" sz="1400" b="1" dirty="0"/>
              <a:t>We were unaware of the role of an Occupational Health and Safety Officer in the workplace.</a:t>
            </a:r>
          </a:p>
          <a:p>
            <a:endParaRPr lang="en-GB" sz="1400" b="1" dirty="0"/>
          </a:p>
          <a:p>
            <a:r>
              <a:rPr lang="en-GB" sz="1400" b="1" dirty="0"/>
              <a:t>While we had a first aid kit available for employees, we lacked a designated health and safety officer.</a:t>
            </a:r>
            <a:endParaRPr lang="en-US" sz="1400"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846152"/>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sz="1400" b="1" dirty="0"/>
              <a:t>Received a training on occupational health and safety.</a:t>
            </a:r>
          </a:p>
          <a:p>
            <a:endParaRPr lang="en-GB" sz="1400" b="1" dirty="0"/>
          </a:p>
          <a:p>
            <a:r>
              <a:rPr lang="en-GB" sz="1400" b="1" dirty="0"/>
              <a:t>Appointment  of a Health and Safety Officer.</a:t>
            </a:r>
          </a:p>
          <a:p>
            <a:endParaRPr lang="en-GB" sz="1400" b="1" dirty="0"/>
          </a:p>
          <a:p>
            <a:r>
              <a:rPr lang="en-GB" sz="1400" b="1" dirty="0"/>
              <a:t>Ensuring that exit points are easily accessible in case of emergencies.</a:t>
            </a:r>
          </a:p>
          <a:p>
            <a:pPr marL="0" indent="0">
              <a:buNone/>
            </a:pPr>
            <a:endParaRPr lang="en-GB" sz="1400" b="1" dirty="0"/>
          </a:p>
          <a:p>
            <a:r>
              <a:rPr lang="en-GB" sz="1400" b="1" dirty="0"/>
              <a:t>Displaying essential emergency contact information, including ambulance, fire department, and police details.</a:t>
            </a:r>
          </a:p>
          <a:p>
            <a:endParaRPr lang="en-GB" sz="1400" b="1" dirty="0"/>
          </a:p>
          <a:p>
            <a:r>
              <a:rPr lang="en-GB" sz="1400" b="1" dirty="0"/>
              <a:t>Assigning a responsible person to manage first aid kits and fire extinguishers."</a:t>
            </a:r>
            <a:endParaRPr lang="en-US" sz="1400" b="1" dirty="0"/>
          </a:p>
        </p:txBody>
      </p:sp>
    </p:spTree>
    <p:extLst>
      <p:ext uri="{BB962C8B-B14F-4D97-AF65-F5344CB8AC3E}">
        <p14:creationId xmlns:p14="http://schemas.microsoft.com/office/powerpoint/2010/main" val="329201574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D8661110-5901-16D3-1C0A-7CF975076867}"/>
              </a:ext>
            </a:extLst>
          </p:cNvPr>
          <p:cNvGrpSpPr/>
          <p:nvPr/>
        </p:nvGrpSpPr>
        <p:grpSpPr>
          <a:xfrm>
            <a:off x="-14548" y="2"/>
            <a:ext cx="9158548" cy="6856205"/>
            <a:chOff x="-14548" y="2"/>
            <a:chExt cx="9158548" cy="6856205"/>
          </a:xfrm>
        </p:grpSpPr>
        <p:sp>
          <p:nvSpPr>
            <p:cNvPr id="33" name="Rectangle 14">
              <a:extLst>
                <a:ext uri="{FF2B5EF4-FFF2-40B4-BE49-F238E27FC236}">
                  <a16:creationId xmlns:a16="http://schemas.microsoft.com/office/drawing/2014/main" id="{5EC3DF14-2D2D-F906-34D4-85069E172AFA}"/>
                </a:ext>
              </a:extLst>
            </p:cNvPr>
            <p:cNvSpPr/>
            <p:nvPr/>
          </p:nvSpPr>
          <p:spPr>
            <a:xfrm rot="5400000">
              <a:off x="4337292" y="2048017"/>
              <a:ext cx="454868" cy="9158548"/>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Rectangle 14">
              <a:extLst>
                <a:ext uri="{FF2B5EF4-FFF2-40B4-BE49-F238E27FC236}">
                  <a16:creationId xmlns:a16="http://schemas.microsoft.com/office/drawing/2014/main" id="{67C480EF-3714-EF9C-7777-47C6F72F63F2}"/>
                </a:ext>
              </a:extLst>
            </p:cNvPr>
            <p:cNvSpPr/>
            <p:nvPr/>
          </p:nvSpPr>
          <p:spPr>
            <a:xfrm rot="5400000">
              <a:off x="4436238" y="-4436238"/>
              <a:ext cx="271521" cy="9144002"/>
            </a:xfrm>
            <a:custGeom>
              <a:avLst/>
              <a:gdLst>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 name="connsiteX0" fmla="*/ 0 w 6343876"/>
                <a:gd name="connsiteY0" fmla="*/ 0 h 622141"/>
                <a:gd name="connsiteX1" fmla="*/ 6037294 w 6343876"/>
                <a:gd name="connsiteY1" fmla="*/ 0 h 622141"/>
                <a:gd name="connsiteX2" fmla="*/ 6037294 w 6343876"/>
                <a:gd name="connsiteY2" fmla="*/ 622141 h 622141"/>
                <a:gd name="connsiteX3" fmla="*/ 0 w 6343876"/>
                <a:gd name="connsiteY3" fmla="*/ 622141 h 622141"/>
                <a:gd name="connsiteX4" fmla="*/ 0 w 6343876"/>
                <a:gd name="connsiteY4" fmla="*/ 0 h 622141"/>
                <a:gd name="connsiteX0" fmla="*/ 0 w 6530881"/>
                <a:gd name="connsiteY0" fmla="*/ 0 h 622141"/>
                <a:gd name="connsiteX1" fmla="*/ 6037294 w 6530881"/>
                <a:gd name="connsiteY1" fmla="*/ 0 h 622141"/>
                <a:gd name="connsiteX2" fmla="*/ 6037294 w 6530881"/>
                <a:gd name="connsiteY2" fmla="*/ 622141 h 622141"/>
                <a:gd name="connsiteX3" fmla="*/ 0 w 6530881"/>
                <a:gd name="connsiteY3" fmla="*/ 622141 h 622141"/>
                <a:gd name="connsiteX4" fmla="*/ 0 w 6530881"/>
                <a:gd name="connsiteY4" fmla="*/ 0 h 622141"/>
                <a:gd name="connsiteX0" fmla="*/ 0 w 6512560"/>
                <a:gd name="connsiteY0" fmla="*/ 0 h 622141"/>
                <a:gd name="connsiteX1" fmla="*/ 6037294 w 6512560"/>
                <a:gd name="connsiteY1" fmla="*/ 0 h 622141"/>
                <a:gd name="connsiteX2" fmla="*/ 6037294 w 6512560"/>
                <a:gd name="connsiteY2" fmla="*/ 622141 h 622141"/>
                <a:gd name="connsiteX3" fmla="*/ 0 w 6512560"/>
                <a:gd name="connsiteY3" fmla="*/ 622141 h 622141"/>
                <a:gd name="connsiteX4" fmla="*/ 0 w 6512560"/>
                <a:gd name="connsiteY4" fmla="*/ 0 h 622141"/>
                <a:gd name="connsiteX0" fmla="*/ 0 w 6312856"/>
                <a:gd name="connsiteY0" fmla="*/ 0 h 622141"/>
                <a:gd name="connsiteX1" fmla="*/ 6037294 w 6312856"/>
                <a:gd name="connsiteY1" fmla="*/ 0 h 622141"/>
                <a:gd name="connsiteX2" fmla="*/ 6037294 w 6312856"/>
                <a:gd name="connsiteY2" fmla="*/ 622141 h 622141"/>
                <a:gd name="connsiteX3" fmla="*/ 0 w 6312856"/>
                <a:gd name="connsiteY3" fmla="*/ 622141 h 622141"/>
                <a:gd name="connsiteX4" fmla="*/ 0 w 6312856"/>
                <a:gd name="connsiteY4" fmla="*/ 0 h 622141"/>
                <a:gd name="connsiteX0" fmla="*/ 0 w 6037294"/>
                <a:gd name="connsiteY0" fmla="*/ 0 h 622141"/>
                <a:gd name="connsiteX1" fmla="*/ 6037294 w 6037294"/>
                <a:gd name="connsiteY1" fmla="*/ 0 h 622141"/>
                <a:gd name="connsiteX2" fmla="*/ 6037294 w 6037294"/>
                <a:gd name="connsiteY2" fmla="*/ 622141 h 622141"/>
                <a:gd name="connsiteX3" fmla="*/ 0 w 6037294"/>
                <a:gd name="connsiteY3" fmla="*/ 622141 h 622141"/>
                <a:gd name="connsiteX4" fmla="*/ 0 w 6037294"/>
                <a:gd name="connsiteY4" fmla="*/ 0 h 622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7294" h="622141">
                  <a:moveTo>
                    <a:pt x="0" y="0"/>
                  </a:moveTo>
                  <a:lnTo>
                    <a:pt x="6037294" y="0"/>
                  </a:lnTo>
                  <a:cubicBezTo>
                    <a:pt x="6032701" y="399885"/>
                    <a:pt x="6025963" y="327031"/>
                    <a:pt x="6037294" y="622141"/>
                  </a:cubicBezTo>
                  <a:lnTo>
                    <a:pt x="0" y="622141"/>
                  </a:lnTo>
                  <a:lnTo>
                    <a:pt x="0" y="0"/>
                  </a:lnTo>
                  <a:close/>
                </a:path>
              </a:pathLst>
            </a:custGeom>
            <a:solidFill>
              <a:srgbClr val="7B5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6" name="TextBox 35">
              <a:extLst>
                <a:ext uri="{FF2B5EF4-FFF2-40B4-BE49-F238E27FC236}">
                  <a16:creationId xmlns:a16="http://schemas.microsoft.com/office/drawing/2014/main" id="{F5DE420C-234A-6E66-E393-8C28939E5743}"/>
                </a:ext>
              </a:extLst>
            </p:cNvPr>
            <p:cNvSpPr txBox="1"/>
            <p:nvPr/>
          </p:nvSpPr>
          <p:spPr>
            <a:xfrm>
              <a:off x="154106" y="6418074"/>
              <a:ext cx="8835787" cy="438133"/>
            </a:xfrm>
            <a:prstGeom prst="rect">
              <a:avLst/>
            </a:prstGeom>
            <a:noFill/>
          </p:spPr>
          <p:txBody>
            <a:bodyPr wrap="square">
              <a:spAutoFit/>
            </a:bodyPr>
            <a:lstStyle/>
            <a:p>
              <a:pPr algn="ctr">
                <a:lnSpc>
                  <a:spcPct val="107000"/>
                </a:lnSpc>
                <a:spcAft>
                  <a:spcPts val="0"/>
                </a:spcAft>
              </a:pPr>
              <a:r>
                <a:rPr lang="en-US" sz="2100" i="1" dirty="0">
                  <a:solidFill>
                    <a:schemeClr val="bg1"/>
                  </a:solidFill>
                  <a:latin typeface="Century Gothic" panose="020B0502020202020204" pitchFamily="34" charset="0"/>
                </a:rPr>
                <a:t>Women’s Voice and Leadership Learning and Sharing Summit 2025</a:t>
              </a:r>
              <a:endParaRPr lang="en-ZW" sz="2100" dirty="0">
                <a:solidFill>
                  <a:schemeClr val="bg1"/>
                </a:solidFill>
                <a:latin typeface="Century Gothic" panose="020B0502020202020204" pitchFamily="34" charset="0"/>
              </a:endParaRPr>
            </a:p>
          </p:txBody>
        </p:sp>
      </p:grpSp>
      <p:sp>
        <p:nvSpPr>
          <p:cNvPr id="4" name="Title 3"/>
          <p:cNvSpPr>
            <a:spLocks noGrp="1"/>
          </p:cNvSpPr>
          <p:nvPr>
            <p:ph type="title"/>
          </p:nvPr>
        </p:nvSpPr>
        <p:spPr>
          <a:xfrm>
            <a:off x="0" y="331245"/>
            <a:ext cx="9144000" cy="845136"/>
          </a:xfrm>
        </p:spPr>
        <p:txBody>
          <a:bodyPr>
            <a:normAutofit fontScale="90000"/>
          </a:bodyPr>
          <a:lstStyle/>
          <a:p>
            <a:r>
              <a:rPr lang="en-US" dirty="0">
                <a:ln>
                  <a:solidFill>
                    <a:srgbClr val="7B56A3"/>
                  </a:solidFill>
                </a:ln>
                <a:solidFill>
                  <a:srgbClr val="7B56A3"/>
                </a:solidFill>
                <a:latin typeface="Century Gothic" panose="020B0502020202020204" pitchFamily="34" charset="0"/>
              </a:rPr>
              <a:t>Finance and sustainability and social entrepreneurship</a:t>
            </a:r>
            <a:endParaRPr lang="en-ZW" dirty="0">
              <a:ln>
                <a:solidFill>
                  <a:srgbClr val="7B56A3"/>
                </a:solidFill>
              </a:ln>
              <a:solidFill>
                <a:srgbClr val="7B56A3"/>
              </a:solidFill>
              <a:latin typeface="Century Gothic" panose="020B0502020202020204" pitchFamily="34" charset="0"/>
            </a:endParaRPr>
          </a:p>
        </p:txBody>
      </p:sp>
      <p:sp>
        <p:nvSpPr>
          <p:cNvPr id="42" name="Content Placeholder 2">
            <a:extLst>
              <a:ext uri="{FF2B5EF4-FFF2-40B4-BE49-F238E27FC236}">
                <a16:creationId xmlns:a16="http://schemas.microsoft.com/office/drawing/2014/main" id="{3BF742EC-2206-3212-B4CE-6CADEC5D6E93}"/>
              </a:ext>
            </a:extLst>
          </p:cNvPr>
          <p:cNvSpPr txBox="1">
            <a:spLocks/>
          </p:cNvSpPr>
          <p:nvPr/>
        </p:nvSpPr>
        <p:spPr>
          <a:xfrm>
            <a:off x="457200" y="1258312"/>
            <a:ext cx="4038600" cy="4990087"/>
          </a:xfrm>
          <a:prstGeom prst="rect">
            <a:avLst/>
          </a:prstGeom>
          <a:noFill/>
          <a:ln>
            <a:solidFill>
              <a:srgbClr val="7B56A3"/>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Current situation- Baseline</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p>
          <a:p>
            <a:r>
              <a:rPr kumimoji="0" lang="en-GB" sz="1400" b="0" i="0" u="none" strike="noStrike" kern="1200" cap="none" spc="0" normalizeH="0" baseline="0" noProof="0" dirty="0">
                <a:ln>
                  <a:noFill/>
                </a:ln>
                <a:solidFill>
                  <a:prstClr val="black"/>
                </a:solidFill>
                <a:effectLst/>
                <a:uLnTx/>
                <a:uFillTx/>
                <a:latin typeface="Calibri"/>
                <a:ea typeface="+mn-ea"/>
                <a:cs typeface="+mn-cs"/>
              </a:rPr>
              <a:t>We lacked proper financial documentation.</a:t>
            </a:r>
          </a:p>
          <a:p>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r>
              <a:rPr kumimoji="0" lang="en-GB" sz="1400" b="0" i="0" u="none" strike="noStrike" kern="1200" cap="none" spc="0" normalizeH="0" baseline="0" noProof="0" dirty="0">
                <a:ln>
                  <a:noFill/>
                </a:ln>
                <a:solidFill>
                  <a:prstClr val="black"/>
                </a:solidFill>
                <a:effectLst/>
                <a:uLnTx/>
                <a:uFillTx/>
                <a:latin typeface="Calibri"/>
                <a:ea typeface="+mn-ea"/>
                <a:cs typeface="+mn-cs"/>
              </a:rPr>
              <a:t>There was no standardized financial reporting template.</a:t>
            </a:r>
          </a:p>
          <a:p>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r>
              <a:rPr kumimoji="0" lang="en-GB" sz="1400" b="0" i="0" u="none" strike="noStrike" kern="1200" cap="none" spc="0" normalizeH="0" baseline="0" noProof="0" dirty="0">
                <a:ln>
                  <a:noFill/>
                </a:ln>
                <a:solidFill>
                  <a:prstClr val="black"/>
                </a:solidFill>
                <a:effectLst/>
                <a:uLnTx/>
                <a:uFillTx/>
                <a:latin typeface="Calibri"/>
                <a:ea typeface="+mn-ea"/>
                <a:cs typeface="+mn-cs"/>
              </a:rPr>
              <a:t>We did not have a finance policy in place.</a:t>
            </a:r>
          </a:p>
          <a:p>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r>
              <a:rPr kumimoji="0" lang="en-GB" sz="1400" b="0" i="0" u="none" strike="noStrike" kern="1200" cap="none" spc="0" normalizeH="0" baseline="0" noProof="0" dirty="0">
                <a:ln>
                  <a:noFill/>
                </a:ln>
                <a:solidFill>
                  <a:prstClr val="black"/>
                </a:solidFill>
                <a:effectLst/>
                <a:uLnTx/>
                <a:uFillTx/>
                <a:latin typeface="Calibri"/>
                <a:ea typeface="+mn-ea"/>
                <a:cs typeface="+mn-cs"/>
              </a:rPr>
              <a:t>Fund management was minimal, as we had received funds from only one donor.</a:t>
            </a:r>
          </a:p>
          <a:p>
            <a:endParaRPr kumimoji="0" lang="en-GB" sz="1400" b="0" i="0" u="none" strike="noStrike" kern="1200" cap="none" spc="0" normalizeH="0" baseline="0" noProof="0" dirty="0">
              <a:ln>
                <a:noFill/>
              </a:ln>
              <a:solidFill>
                <a:prstClr val="black"/>
              </a:solidFill>
              <a:effectLst/>
              <a:uLnTx/>
              <a:uFillTx/>
              <a:latin typeface="Calibri"/>
              <a:ea typeface="+mn-ea"/>
              <a:cs typeface="+mn-cs"/>
            </a:endParaRPr>
          </a:p>
          <a:p>
            <a:r>
              <a:rPr kumimoji="0" lang="en-GB" sz="1400" b="0" i="0" u="none" strike="noStrike" kern="1200" cap="none" spc="0" normalizeH="0" baseline="0" noProof="0" dirty="0">
                <a:ln>
                  <a:noFill/>
                </a:ln>
                <a:solidFill>
                  <a:prstClr val="black"/>
                </a:solidFill>
                <a:effectLst/>
                <a:uLnTx/>
                <a:uFillTx/>
                <a:latin typeface="Calibri"/>
                <a:ea typeface="+mn-ea"/>
                <a:cs typeface="+mn-cs"/>
              </a:rPr>
              <a:t>While we engaged in fundraising, we did not maintain proper financial records or deposit funds into a bank.</a:t>
            </a:r>
          </a:p>
          <a:p>
            <a:endParaRPr lang="en-GB" sz="1400" dirty="0">
              <a:solidFill>
                <a:prstClr val="black"/>
              </a:solidFill>
              <a:latin typeface="Calibri"/>
            </a:endParaRPr>
          </a:p>
          <a:p>
            <a:r>
              <a:rPr kumimoji="0" lang="en-GB" sz="1400" b="0" i="0" u="none" strike="noStrike" kern="1200" cap="none" spc="0" normalizeH="0" baseline="0" noProof="0" dirty="0">
                <a:ln>
                  <a:noFill/>
                </a:ln>
                <a:solidFill>
                  <a:prstClr val="black"/>
                </a:solidFill>
                <a:effectLst/>
                <a:uLnTx/>
                <a:uFillTx/>
                <a:latin typeface="Calibri"/>
                <a:ea typeface="+mn-ea"/>
                <a:cs typeface="+mn-cs"/>
              </a:rPr>
              <a:t>We were unfamiliar with the concept of Value for Money."</a:t>
            </a:r>
            <a:endParaRPr lang="en-US" sz="1400" b="1" dirty="0"/>
          </a:p>
          <a:p>
            <a:pPr marL="0" indent="0">
              <a:buNone/>
            </a:pPr>
            <a:endParaRPr lang="en-US" b="1" dirty="0"/>
          </a:p>
          <a:p>
            <a:endParaRPr lang="en-US" sz="1800" dirty="0"/>
          </a:p>
          <a:p>
            <a:pPr marL="0" indent="0">
              <a:buNone/>
            </a:pPr>
            <a:endParaRPr lang="en-US" sz="1800" dirty="0"/>
          </a:p>
          <a:p>
            <a:pPr marL="0" indent="0">
              <a:buNone/>
            </a:pPr>
            <a:endParaRPr lang="en-US" sz="1800" dirty="0"/>
          </a:p>
          <a:p>
            <a:endParaRPr lang="en-US" dirty="0"/>
          </a:p>
        </p:txBody>
      </p:sp>
      <p:sp>
        <p:nvSpPr>
          <p:cNvPr id="43" name="Content Placeholder 4">
            <a:extLst>
              <a:ext uri="{FF2B5EF4-FFF2-40B4-BE49-F238E27FC236}">
                <a16:creationId xmlns:a16="http://schemas.microsoft.com/office/drawing/2014/main" id="{449580A2-9E5C-E6B7-6DA1-B6663C801AE7}"/>
              </a:ext>
            </a:extLst>
          </p:cNvPr>
          <p:cNvSpPr txBox="1">
            <a:spLocks/>
          </p:cNvSpPr>
          <p:nvPr/>
        </p:nvSpPr>
        <p:spPr>
          <a:xfrm>
            <a:off x="4648200" y="1258313"/>
            <a:ext cx="4038600" cy="4990086"/>
          </a:xfrm>
          <a:prstGeom prst="rect">
            <a:avLst/>
          </a:prstGeom>
          <a:noFill/>
          <a:ln>
            <a:solidFill>
              <a:srgbClr val="7B56A3"/>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Target at end line</a:t>
            </a: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Calibri"/>
                <a:ea typeface="+mn-ea"/>
                <a:cs typeface="+mn-cs"/>
              </a:rPr>
              <a:t>We started to have signed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Calibri"/>
                <a:ea typeface="+mn-ea"/>
                <a:cs typeface="+mn-cs"/>
              </a:rPr>
              <a:t>We learnt about finance systems, documents and </a:t>
            </a:r>
          </a:p>
          <a:p>
            <a:pPr marR="0" lvl="0" algn="l" defTabSz="914400" rtl="0" eaLnBrk="1" fontAlgn="auto" latinLnBrk="0" hangingPunct="1">
              <a:lnSpc>
                <a:spcPct val="100000"/>
              </a:lnSpc>
              <a:spcBef>
                <a:spcPts val="0"/>
              </a:spcBef>
              <a:spcAft>
                <a:spcPts val="0"/>
              </a:spcAft>
              <a:buClrTx/>
              <a:buSzTx/>
              <a:tabLst/>
              <a:defRPr/>
            </a:pPr>
            <a:endParaRPr kumimoji="0" lang="en-US" sz="140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Calibri"/>
                <a:ea typeface="+mn-ea"/>
                <a:cs typeface="+mn-cs"/>
              </a:rPr>
              <a:t>We received more funds from other funders simply because we were able to manage funds from WVL.</a:t>
            </a:r>
          </a:p>
          <a:p>
            <a:pPr marR="0" lvl="0" algn="l" defTabSz="914400" rtl="0" eaLnBrk="1" fontAlgn="auto" latinLnBrk="0" hangingPunct="1">
              <a:lnSpc>
                <a:spcPct val="100000"/>
              </a:lnSpc>
              <a:spcBef>
                <a:spcPts val="0"/>
              </a:spcBef>
              <a:spcAft>
                <a:spcPts val="0"/>
              </a:spcAft>
              <a:buClrTx/>
              <a:buSzTx/>
              <a:tabLst/>
              <a:defRPr/>
            </a:pPr>
            <a:endParaRPr kumimoji="0" lang="en-US" sz="140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Calibri"/>
                <a:ea typeface="+mn-ea"/>
                <a:cs typeface="+mn-cs"/>
              </a:rPr>
              <a:t>We wish to expand our services to intellectual disability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Calibri"/>
                <a:ea typeface="+mn-ea"/>
                <a:cs typeface="+mn-cs"/>
              </a:rPr>
              <a:t>We need to network more in order for us to get more funds and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i="0" u="none" strike="noStrike" kern="1200" cap="none" spc="0" normalizeH="0" baseline="0" noProof="0" dirty="0">
                <a:ln>
                  <a:noFill/>
                </a:ln>
                <a:effectLst/>
                <a:uLnTx/>
                <a:uFillTx/>
                <a:latin typeface="Calibri"/>
                <a:ea typeface="+mn-ea"/>
                <a:cs typeface="+mn-cs"/>
              </a:rPr>
              <a:t>Make sure that we keep our </a:t>
            </a:r>
            <a:r>
              <a:rPr kumimoji="0" lang="en-US" sz="1400" i="0" u="none" strike="noStrike" kern="1200" cap="none" spc="0" normalizeH="0" baseline="0" noProof="0" dirty="0" err="1">
                <a:ln>
                  <a:noFill/>
                </a:ln>
                <a:effectLst/>
                <a:uLnTx/>
                <a:uFillTx/>
                <a:latin typeface="Calibri"/>
                <a:ea typeface="+mn-ea"/>
                <a:cs typeface="+mn-cs"/>
              </a:rPr>
              <a:t>organisation</a:t>
            </a:r>
            <a:r>
              <a:rPr kumimoji="0" lang="en-US" sz="1400" i="0" u="none" strike="noStrike" kern="1200" cap="none" spc="0" normalizeH="0" baseline="0" noProof="0" dirty="0">
                <a:ln>
                  <a:noFill/>
                </a:ln>
                <a:effectLst/>
                <a:uLnTx/>
                <a:uFillTx/>
                <a:latin typeface="Calibri"/>
                <a:ea typeface="+mn-ea"/>
                <a:cs typeface="+mn-cs"/>
              </a:rPr>
              <a:t> in a good standing in terms management of funds.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Calibri"/>
                <a:ea typeface="+mn-ea"/>
                <a:cs typeface="+mn-cs"/>
              </a:rPr>
              <a:t>         Value for money</a:t>
            </a:r>
          </a:p>
        </p:txBody>
      </p:sp>
      <p:sp>
        <p:nvSpPr>
          <p:cNvPr id="2" name="Rectangle 1">
            <a:extLst>
              <a:ext uri="{FF2B5EF4-FFF2-40B4-BE49-F238E27FC236}">
                <a16:creationId xmlns:a16="http://schemas.microsoft.com/office/drawing/2014/main" id="{43D3FB36-915F-1156-6DE0-281D6BFFB005}"/>
              </a:ext>
            </a:extLst>
          </p:cNvPr>
          <p:cNvSpPr>
            <a:spLocks noChangeArrowheads="1"/>
          </p:cNvSpPr>
          <p:nvPr/>
        </p:nvSpPr>
        <p:spPr bwMode="auto">
          <a:xfrm>
            <a:off x="0" y="-184668"/>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97949530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c72703c-1067-4fa7-89cc-ef245258de7b" xsi:nil="true"/>
    <lcf76f155ced4ddcb4097134ff3c332f xmlns="0d0128bf-0240-4a00-b00a-ea9f2cdab00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8F3ECD972E8E41B9495D5AEDAE7986" ma:contentTypeVersion="15" ma:contentTypeDescription="Create a new document." ma:contentTypeScope="" ma:versionID="892008b2d70fadf65b367d0b88584362">
  <xsd:schema xmlns:xsd="http://www.w3.org/2001/XMLSchema" xmlns:xs="http://www.w3.org/2001/XMLSchema" xmlns:p="http://schemas.microsoft.com/office/2006/metadata/properties" xmlns:ns2="0d0128bf-0240-4a00-b00a-ea9f2cdab004" xmlns:ns3="5c72703c-1067-4fa7-89cc-ef245258de7b" targetNamespace="http://schemas.microsoft.com/office/2006/metadata/properties" ma:root="true" ma:fieldsID="4931b7b93536f5255e76108feda0cb87" ns2:_="" ns3:_="">
    <xsd:import namespace="0d0128bf-0240-4a00-b00a-ea9f2cdab004"/>
    <xsd:import namespace="5c72703c-1067-4fa7-89cc-ef245258de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128bf-0240-4a00-b00a-ea9f2cdab0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300de80-7531-40b2-a37f-f138d0f80c3d"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72703c-1067-4fa7-89cc-ef245258de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9bc4b65e-775a-4a0b-8a3f-ec286c64b49d}" ma:internalName="TaxCatchAll" ma:showField="CatchAllData" ma:web="5c72703c-1067-4fa7-89cc-ef245258de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316272-B14B-4FAE-AC70-6D3A4C63D4D0}">
  <ds:schemaRefs>
    <ds:schemaRef ds:uri="http://schemas.microsoft.com/sharepoint/v3/contenttype/forms"/>
  </ds:schemaRefs>
</ds:datastoreItem>
</file>

<file path=customXml/itemProps2.xml><?xml version="1.0" encoding="utf-8"?>
<ds:datastoreItem xmlns:ds="http://schemas.openxmlformats.org/officeDocument/2006/customXml" ds:itemID="{872EB84B-407E-436A-AA0E-69A0C3BD71AB}">
  <ds:schemaRefs>
    <ds:schemaRef ds:uri="http://schemas.microsoft.com/office/2006/metadata/properties"/>
    <ds:schemaRef ds:uri="http://www.w3.org/XML/1998/namespace"/>
    <ds:schemaRef ds:uri="http://purl.org/dc/terms/"/>
    <ds:schemaRef ds:uri="406893f5-2274-413a-be44-8f15a8803862"/>
    <ds:schemaRef ds:uri="http://purl.org/dc/dcmitype/"/>
    <ds:schemaRef ds:uri="http://purl.org/dc/elements/1.1/"/>
    <ds:schemaRef ds:uri="5c72703c-1067-4fa7-89cc-ef245258de7b"/>
    <ds:schemaRef ds:uri="http://schemas.microsoft.com/office/2006/documentManagement/typ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5E5A7176-F3E8-42DE-8625-984EAA37E82A}"/>
</file>

<file path=docProps/app.xml><?xml version="1.0" encoding="utf-8"?>
<Properties xmlns="http://schemas.openxmlformats.org/officeDocument/2006/extended-properties" xmlns:vt="http://schemas.openxmlformats.org/officeDocument/2006/docPropsVTypes">
  <TotalTime>4226</TotalTime>
  <Words>1520</Words>
  <Application>Microsoft Office PowerPoint</Application>
  <PresentationFormat>On-screen Show (4:3)</PresentationFormat>
  <Paragraphs>193</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Century Gothic</vt:lpstr>
      <vt:lpstr>Office Theme</vt:lpstr>
      <vt:lpstr>PowerPoint Presentation</vt:lpstr>
      <vt:lpstr>Introduction</vt:lpstr>
      <vt:lpstr>Brief background of the organisation</vt:lpstr>
      <vt:lpstr>Institution before RWVL</vt:lpstr>
      <vt:lpstr>To achieve with RWVL</vt:lpstr>
      <vt:lpstr>People and Leadership</vt:lpstr>
      <vt:lpstr>Structures, Systems, and Processes</vt:lpstr>
      <vt:lpstr>Resilience, Care, and Security</vt:lpstr>
      <vt:lpstr>Finance and sustainability and social entrepreneurship</vt:lpstr>
      <vt:lpstr>Connections and Visibility</vt:lpstr>
      <vt:lpstr>GOVERNANCE</vt:lpstr>
      <vt:lpstr>PROGRAMME OF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vhai</dc:creator>
  <cp:lastModifiedBy>Incema HP 1</cp:lastModifiedBy>
  <cp:revision>120</cp:revision>
  <dcterms:created xsi:type="dcterms:W3CDTF">2014-03-06T12:27:13Z</dcterms:created>
  <dcterms:modified xsi:type="dcterms:W3CDTF">2025-02-21T20:19:49Z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0x010100438F3ECD972E8E41B9495D5AEDAE7986</vt:lpwstr>
  </property>
  <property fmtid="{D5CDD505-2E9C-101B-9397-08002B2CF9AE}" pid="3" name="MediaServiceImageTags">
    <vt:lpwstr/>
  </property>
</Properties>
</file>