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4" r:id="rId5"/>
    <p:sldId id="262" r:id="rId6"/>
    <p:sldId id="277" r:id="rId7"/>
    <p:sldId id="269" r:id="rId8"/>
    <p:sldId id="280" r:id="rId9"/>
    <p:sldId id="267" r:id="rId10"/>
    <p:sldId id="282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CA7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CD401-36E2-4C06-BCD5-7D74D8642AD2}" v="19" dt="2025-02-20T23:19:12.547"/>
    <p1510:client id="{F049BACE-1446-6DDE-06A5-636206903CD2}" v="2" dt="2025-02-20T21:30:05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F026-B24C-4D4E-9C56-18C0EB41E292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054E6-FBF5-48D9-858B-C0C47A66C7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584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054E6-FBF5-48D9-858B-C0C47A66C77C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177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67F9-ADA6-F723-C507-A881518F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1AFD2-CD6A-90CA-763F-08F571D94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626A-E372-9AA0-C80E-3098E767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0D17-2455-887F-C547-FBAC474A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AEFD5-30B8-96B1-5EDC-EDC1FDBC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912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F7F4-6BA0-9C50-E8D7-7D151D57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F86CF-F760-07CD-9CBE-1E2563D9B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3531-E043-A5C3-68EE-48D9709A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BEF0-A7AA-F359-ADC9-400E3F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BEBF-AEAA-C04F-4FD2-61D29FCE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01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F76D9-D04B-2327-BE56-A418227DD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3AA97-36A9-A448-9DD5-EE8D3A03D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F4FD-7CEE-6092-4455-9D2C288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7E2B-9360-0B66-E0F7-AB64D29B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7962-0A7E-FDC3-F3EA-30E8281E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70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59D7-279E-D6A1-7325-C172FAB5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DF41-FD9D-8B69-2FF4-A2C0D16F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927D-1EB6-F728-8EE9-00B3A028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3F50-E5D5-5843-B610-5EE15D0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B05F-A577-2F3F-93E0-B1881081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83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BD1C-9630-95BB-3A0C-60979F6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E33EB-18F6-174C-15BD-7D6CB6DD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7073-E3CC-DE93-42F8-77AA2E7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D1BC-E50F-0128-0DF7-0CAB3667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23B5-F4F6-EAAD-2919-C127DC29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02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C3D7-0A19-2E56-69DB-87EAC66A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5B2-C9ED-1E57-AAE2-E68423C0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49C1-29F3-3FF7-76DB-27B2E987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6350-DE9C-7DD8-68FC-7A1CAD8A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AA1E-4341-961E-60E1-4AF7B43C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C248-89C0-54C1-5611-DF6BBFF1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483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79F-C7B4-82F3-C08E-E95355D1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8CF6-11A0-132F-D74A-1E6C9B4A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2E45-C9FE-F70C-2ACA-BD9C6824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07CE-2A75-21E4-703B-FA1A21483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6705-4505-631B-2FE9-EAE323FA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B3D55-8689-86FC-3365-26CC4446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B7531-1248-9A3F-F4C0-462B3DBC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F57E6-C778-A90A-55DB-A5A6CBC9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7ED-16CE-DE31-1AD1-63DA9A26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5B470-B860-8120-8619-7B669957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40A0-8316-7DC7-F416-1AF96445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06117-E034-6256-4AA5-52C1CC4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571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373D-B71A-6D60-0B0F-EEA999DA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377D9-4E7B-6D65-B4FB-0B7D53D4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2324-D73C-95FF-E2A8-BED1C8CA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70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DCBB-3FE0-2527-2329-B362836D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3DBA-8CEA-7240-F555-C1111DFD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5E49C-268F-A9A6-A13A-1B085F0B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599EE-26A8-4569-30F5-3B9799E0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D1028-E822-ADD6-A37E-8B3650D5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3A8C-A74A-A172-8D29-A6E62EA4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16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4AFC-2BCC-B09F-8642-112CCC1A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F4018-8D33-1C01-2958-C4A056A1E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75C33-BCCF-540B-34E5-5635F7954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9027-2F2F-5BE7-E8A1-82A1CE2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9DFE-296E-6B5F-07FD-1E089675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5F334-DF5A-CD6C-867A-1DA7536A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674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83048-AEE9-B647-4718-05C801D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78DAB-E8E9-63A1-D662-B3AF010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5B56-76BF-30AD-F037-3D743342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3517-C75F-990B-2599-060C3271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5F14-2A0F-134A-85CA-FFDF8C5F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23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" y="2425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5875840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5977134" y="-5979202"/>
            <a:ext cx="280485" cy="12227860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4697161" y="1432892"/>
            <a:ext cx="4125209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100" i="1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pPr algn="ctr"/>
            <a:r>
              <a:rPr lang="en-US" sz="4100" i="1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pPr algn="ctr"/>
            <a:r>
              <a:rPr lang="en-US" sz="4100" i="1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2025</a:t>
            </a:r>
            <a:endParaRPr lang="en-ZA" sz="4100" i="1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6592" y="400897"/>
            <a:ext cx="836085" cy="79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0067" y="442276"/>
            <a:ext cx="1746363" cy="59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5139" y="439706"/>
            <a:ext cx="2204329" cy="6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3289190" y="4216002"/>
            <a:ext cx="694114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ZW" sz="2800" b="1"/>
              <a:t>RWVL Joint Campaigns</a:t>
            </a:r>
            <a:r>
              <a:rPr lang="en-ZW" sz="28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ZW"/>
              <a:t>South Africa, Cape Town, March 2025</a:t>
            </a:r>
            <a:endParaRPr lang="en-ZW">
              <a:ea typeface="Calibri"/>
              <a:cs typeface="Calibri"/>
            </a:endParaRPr>
          </a:p>
          <a:p>
            <a:pPr algn="ctr"/>
            <a:endParaRPr lang="en-ZW" sz="2000" b="1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ZW" sz="2000" b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OurClimateAGENDER</a:t>
            </a:r>
          </a:p>
          <a:p>
            <a:pPr algn="ctr"/>
            <a:endParaRPr lang="en-ZW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ZW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ZA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678107" y="6418075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100" i="1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2025</a:t>
            </a:r>
            <a:endParaRPr lang="en-ZW" sz="21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3772932" y="437272"/>
            <a:ext cx="924480" cy="665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86" y="399671"/>
            <a:ext cx="1293874" cy="617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3D81B5-A079-3453-4AAC-1F6DBC98C4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4" t="12318" r="41604" b="10889"/>
          <a:stretch/>
        </p:blipFill>
        <p:spPr>
          <a:xfrm>
            <a:off x="9422473" y="397521"/>
            <a:ext cx="1264926" cy="6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4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0129A6F-B6C6-C1F9-CE8D-60D653B125B5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0F61DA-A9A9-1242-8C74-F3097BDE6D66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BBB5664-91F0-ACCF-0B08-460BFB73B06E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D89705E-C4C1-A0F6-2F18-6846A8330C7B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892B003D-152B-4496-EFCF-B26B5857ACF8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F4161AD2-9A60-F768-68F7-1C463846F358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D34367B-3B7E-8B60-006D-87F63C011D0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889E037A-C465-B144-84F9-870DD203B66C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CB8762-0E66-92DA-DDB0-58AA786EAC18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CBA6273-033B-3F96-98C8-FF796E29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355310"/>
            <a:ext cx="4837903" cy="44533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ZA" dirty="0">
                <a:solidFill>
                  <a:srgbClr val="6F2CA7"/>
                </a:solidFill>
                <a:ea typeface="+mn-lt"/>
                <a:cs typeface="+mn-lt"/>
              </a:rPr>
              <a:t>The project aims to address the </a:t>
            </a:r>
            <a:r>
              <a:rPr lang="en-ZA" b="1" i="1" dirty="0">
                <a:solidFill>
                  <a:srgbClr val="6F2CA7"/>
                </a:solidFill>
                <a:ea typeface="+mn-lt"/>
                <a:cs typeface="+mn-lt"/>
              </a:rPr>
              <a:t>lack of inclusivity</a:t>
            </a:r>
            <a:r>
              <a:rPr lang="en-ZA" i="1" dirty="0">
                <a:solidFill>
                  <a:srgbClr val="6F2CA7"/>
                </a:solidFill>
                <a:ea typeface="+mn-lt"/>
                <a:cs typeface="+mn-lt"/>
              </a:rPr>
              <a:t> and </a:t>
            </a:r>
            <a:r>
              <a:rPr lang="en-ZA" b="1" i="1" dirty="0">
                <a:solidFill>
                  <a:srgbClr val="6F2CA7"/>
                </a:solidFill>
                <a:ea typeface="+mn-lt"/>
                <a:cs typeface="+mn-lt"/>
              </a:rPr>
              <a:t>equity in climate policies</a:t>
            </a:r>
            <a:r>
              <a:rPr lang="en-ZA" dirty="0">
                <a:solidFill>
                  <a:srgbClr val="6F2CA7"/>
                </a:solidFill>
                <a:ea typeface="+mn-lt"/>
                <a:cs typeface="+mn-lt"/>
              </a:rPr>
              <a:t>, focusing on the disproportionate </a:t>
            </a:r>
            <a:r>
              <a:rPr lang="en-ZA" b="1" i="1" dirty="0">
                <a:solidFill>
                  <a:srgbClr val="6F2CA7"/>
                </a:solidFill>
                <a:ea typeface="+mn-lt"/>
                <a:cs typeface="+mn-lt"/>
              </a:rPr>
              <a:t>impact of climate change on women, marginalised genders and LGBTQIA+ individuals in South Africa</a:t>
            </a:r>
            <a:r>
              <a:rPr lang="en-ZA" i="1" dirty="0">
                <a:solidFill>
                  <a:srgbClr val="6F2CA7"/>
                </a:solidFill>
                <a:ea typeface="+mn-lt"/>
                <a:cs typeface="+mn-lt"/>
              </a:rPr>
              <a:t>.</a:t>
            </a:r>
            <a:r>
              <a:rPr lang="en-ZA" dirty="0">
                <a:solidFill>
                  <a:srgbClr val="6F2CA7"/>
                </a:solidFill>
                <a:ea typeface="+mn-lt"/>
                <a:cs typeface="+mn-lt"/>
              </a:rPr>
              <a:t> It seeks to integrate stronger gender perspectives across programmes, partnerships, and policy debates to ensure that marginalised voices are </a:t>
            </a:r>
            <a:r>
              <a:rPr lang="en-ZA" b="1" i="1" dirty="0">
                <a:solidFill>
                  <a:srgbClr val="6F2CA7"/>
                </a:solidFill>
                <a:ea typeface="+mn-lt"/>
                <a:cs typeface="+mn-lt"/>
              </a:rPr>
              <a:t>heard and valued in climate leadership and policy-making.</a:t>
            </a:r>
            <a:endParaRPr lang="en-US" b="1" i="1" dirty="0">
              <a:solidFill>
                <a:srgbClr val="6F2CA7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ZA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17981C-9415-5826-2DE2-7D8884DF0D40}"/>
              </a:ext>
            </a:extLst>
          </p:cNvPr>
          <p:cNvSpPr txBox="1"/>
          <p:nvPr/>
        </p:nvSpPr>
        <p:spPr>
          <a:xfrm>
            <a:off x="6327163" y="1549835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CFD07-E0EC-2588-1917-EC7CDA6EF058}"/>
              </a:ext>
            </a:extLst>
          </p:cNvPr>
          <p:cNvSpPr txBox="1"/>
          <p:nvPr/>
        </p:nvSpPr>
        <p:spPr>
          <a:xfrm>
            <a:off x="837667" y="403026"/>
            <a:ext cx="1025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pic>
        <p:nvPicPr>
          <p:cNvPr id="2" name="Picture 1" descr="A person holding a microphone&#10;&#10;AI-generated content may be incorrect.">
            <a:extLst>
              <a:ext uri="{FF2B5EF4-FFF2-40B4-BE49-F238E27FC236}">
                <a16:creationId xmlns:a16="http://schemas.microsoft.com/office/drawing/2014/main" id="{FCA798C5-8A38-69FC-8367-115B42B2DC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041" y="1047235"/>
            <a:ext cx="4568215" cy="48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0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6552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Initiatives and strategies</a:t>
            </a:r>
            <a:endParaRPr lang="en-ZA" sz="3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715688-33E8-B44E-C0D4-B5B098EB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043052"/>
            <a:ext cx="4837903" cy="481372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How will your initiative contribute to building stronger and more inclusive movements?</a:t>
            </a:r>
          </a:p>
          <a:p>
            <a:pPr marL="0" indent="0">
              <a:buNone/>
            </a:pP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Our initiative strengthens and diversifies movements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by partnering with community organizations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, raising awareness, supporting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marginalised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individuals</a:t>
            </a:r>
            <a:r>
              <a:rPr lang="en-US" b="1">
                <a:solidFill>
                  <a:srgbClr val="6F2CA7"/>
                </a:solidFill>
                <a:ea typeface="+mn-lt"/>
                <a:cs typeface="+mn-lt"/>
              </a:rPr>
              <a:t>,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advocating for inclusive policies, amplifying voices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, and continuously adapting based on feedback.</a:t>
            </a:r>
          </a:p>
          <a:p>
            <a:r>
              <a:rPr lang="en-US"/>
              <a:t>What strategies will you use to strengthen collaboration and solidarity?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We will build strong partnerships with trusted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organisations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,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ensure inclusive engagement, and facilitate shared learning.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Additionally, we will provide support and wellbeing resources, amplify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marginalised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voices, and continuously evaluate and adapt our strategies.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B05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E68A7-8F53-754B-6310-027CA9B5AEE9}"/>
              </a:ext>
            </a:extLst>
          </p:cNvPr>
          <p:cNvSpPr txBox="1"/>
          <p:nvPr/>
        </p:nvSpPr>
        <p:spPr>
          <a:xfrm>
            <a:off x="6320339" y="1703876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AF2E8-09EE-F392-C4B4-0159368CBBDD}"/>
              </a:ext>
            </a:extLst>
          </p:cNvPr>
          <p:cNvSpPr txBox="1"/>
          <p:nvPr/>
        </p:nvSpPr>
        <p:spPr>
          <a:xfrm>
            <a:off x="5930710" y="4861736"/>
            <a:ext cx="55199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Lisakhanya Mathiso an intersectional youth and climate justice activist participant from the YouLead 2019 programme.</a:t>
            </a:r>
            <a:endParaRPr lang="en-ZA" sz="1600"/>
          </a:p>
        </p:txBody>
      </p:sp>
      <p:pic>
        <p:nvPicPr>
          <p:cNvPr id="6" name="Picture 5" descr="A person standing in front of a white board&#10;&#10;AI-generated content may be incorrect.">
            <a:extLst>
              <a:ext uri="{FF2B5EF4-FFF2-40B4-BE49-F238E27FC236}">
                <a16:creationId xmlns:a16="http://schemas.microsoft.com/office/drawing/2014/main" id="{C05A938A-3F2B-C5A5-D73F-E2DB72FBF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222" y="1050295"/>
            <a:ext cx="5723599" cy="38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B3B48-6A89-6849-C0BB-CA859E950EF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8496-7BCE-1C40-B644-01C378150363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2AF4E0-C62E-209D-A5BB-746BB623D811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BDCB90F-0E78-7034-0478-FB9CDB7D011C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6047499-4A06-C605-9A1B-757CEB8B263D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BEDE14-018E-2DE5-BB93-E6E3F83380B6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D7F9D32-6CBF-9F2D-1C43-81F4BB65DA44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35B70CD1-5E8B-E2E4-D6E0-AA0A61B8A9C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Governance &amp; Resource Allocation</a:t>
            </a:r>
            <a:endParaRPr lang="en-ZA" sz="3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5969-44FB-9927-EB3B-D1EB6F09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400"/>
              <a:t>How will you ensure active participation and decision-making from all members?</a:t>
            </a:r>
          </a:p>
          <a:p>
            <a:pPr marL="0" indent="0">
              <a:buNone/>
            </a:pPr>
            <a:r>
              <a:rPr lang="en-US" sz="2900">
                <a:solidFill>
                  <a:srgbClr val="6F2CA7"/>
                </a:solidFill>
                <a:ea typeface="+mn-lt"/>
                <a:cs typeface="+mn-lt"/>
              </a:rPr>
              <a:t>To ensure active participation and decision-making from all members, we will </a:t>
            </a:r>
            <a:r>
              <a:rPr lang="en-US" sz="2900" b="1" i="1" u="sng">
                <a:solidFill>
                  <a:srgbClr val="6F2CA7"/>
                </a:solidFill>
                <a:ea typeface="+mn-lt"/>
                <a:cs typeface="+mn-lt"/>
              </a:rPr>
              <a:t>create inclusive spaces for dialogue</a:t>
            </a:r>
            <a:r>
              <a:rPr lang="en-US" sz="2900" b="1">
                <a:solidFill>
                  <a:srgbClr val="6F2CA7"/>
                </a:solidFill>
                <a:ea typeface="+mn-lt"/>
                <a:cs typeface="+mn-lt"/>
              </a:rPr>
              <a:t> </a:t>
            </a:r>
            <a:r>
              <a:rPr lang="en-US" sz="2900">
                <a:solidFill>
                  <a:srgbClr val="6F2CA7"/>
                </a:solidFill>
                <a:ea typeface="+mn-lt"/>
                <a:cs typeface="+mn-lt"/>
              </a:rPr>
              <a:t>and provide training on advocacy and leadership. We will also implement participatory decision-making processes and establish regular feedback mechanisms.</a:t>
            </a:r>
          </a:p>
          <a:p>
            <a:r>
              <a:rPr lang="en-US" sz="3400"/>
              <a:t>How will you distribute resources across partners to promote equity and sustainability within the movement?</a:t>
            </a:r>
          </a:p>
          <a:p>
            <a:pPr marL="0" indent="0">
              <a:buNone/>
            </a:pPr>
            <a:r>
              <a:rPr lang="en-US" sz="2900">
                <a:solidFill>
                  <a:srgbClr val="6F2CA7"/>
                </a:solidFill>
                <a:ea typeface="+mn-lt"/>
                <a:cs typeface="+mn-lt"/>
              </a:rPr>
              <a:t>To promote equity and sustainability, we will allocate resources based on partners' needs, maintain transparency in resource sharing, and provide </a:t>
            </a:r>
            <a:r>
              <a:rPr lang="en-US" sz="2900" b="1" i="1" u="sng">
                <a:solidFill>
                  <a:srgbClr val="6F2CA7"/>
                </a:solidFill>
                <a:ea typeface="+mn-lt"/>
                <a:cs typeface="+mn-lt"/>
              </a:rPr>
              <a:t>capacity-building support</a:t>
            </a:r>
            <a:r>
              <a:rPr lang="en-US" sz="2900">
                <a:solidFill>
                  <a:srgbClr val="6F2CA7"/>
                </a:solidFill>
                <a:ea typeface="+mn-lt"/>
                <a:cs typeface="+mn-lt"/>
              </a:rPr>
              <a:t>. Additionally, we will promote sustainable practices and regularly evaluate resource distribution to ensure effectiveness.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948EB-C537-F7BE-A011-EF22AF299FCF}"/>
              </a:ext>
            </a:extLst>
          </p:cNvPr>
          <p:cNvSpPr txBox="1"/>
          <p:nvPr/>
        </p:nvSpPr>
        <p:spPr>
          <a:xfrm>
            <a:off x="6320339" y="173525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BF58C-CAA1-41D3-B71F-94DA3CB9C8AF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4E895-7299-047E-B5E3-4630B04C7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35" y="1511309"/>
            <a:ext cx="5493238" cy="3662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123B3-79FD-39D9-D8A5-CBDFEC053C43}"/>
              </a:ext>
            </a:extLst>
          </p:cNvPr>
          <p:cNvSpPr txBox="1"/>
          <p:nvPr/>
        </p:nvSpPr>
        <p:spPr>
          <a:xfrm>
            <a:off x="5894340" y="5209510"/>
            <a:ext cx="551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Climate resilience breakfast and dialogue 2024 with youth and communities.</a:t>
            </a:r>
            <a:endParaRPr lang="en-ZA" sz="1600"/>
          </a:p>
        </p:txBody>
      </p:sp>
    </p:spTree>
    <p:extLst>
      <p:ext uri="{BB962C8B-B14F-4D97-AF65-F5344CB8AC3E}">
        <p14:creationId xmlns:p14="http://schemas.microsoft.com/office/powerpoint/2010/main" val="1320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B3B48-6A89-6849-C0BB-CA859E950EF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8496-7BCE-1C40-B644-01C378150363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2AF4E0-C62E-209D-A5BB-746BB623D811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BDCB90F-0E78-7034-0478-FB9CDB7D011C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6047499-4A06-C605-9A1B-757CEB8B263D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BEDE14-018E-2DE5-BB93-E6E3F83380B6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D7F9D32-6CBF-9F2D-1C43-81F4BB65DA44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35B70CD1-5E8B-E2E4-D6E0-AA0A61B8A9C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Inclusive Leadership &amp; Coordination</a:t>
            </a:r>
            <a:endParaRPr lang="en-ZA" sz="3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5969-44FB-9927-EB3B-D1EB6F09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How will you leverage expertise and diverse connections to strengthen advocacy efforts?</a:t>
            </a:r>
          </a:p>
          <a:p>
            <a:pPr marL="0" indent="0">
              <a:buNone/>
            </a:pP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We will leverage expertise and diverse connections by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collaborating with partners</a:t>
            </a:r>
            <a:r>
              <a:rPr lang="en-US" b="1">
                <a:solidFill>
                  <a:srgbClr val="6F2CA7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like ACA,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Educo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Africa, and Nature Connect, and engaging gender experts for training and reviews. Additionally, we will build networks with other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organisations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, share personal narratives, and develop educational resources.</a:t>
            </a:r>
          </a:p>
          <a:p>
            <a:r>
              <a:rPr lang="en-US"/>
              <a:t>What strategies will you implement to coordinate campaigning?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To coordinate campaigning, we will engage with current networks, involve partners in planning, and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ensure unified messaging</a:t>
            </a:r>
            <a:r>
              <a:rPr lang="en-US" i="1">
                <a:solidFill>
                  <a:srgbClr val="6F2CA7"/>
                </a:solidFill>
                <a:ea typeface="+mn-lt"/>
                <a:cs typeface="+mn-lt"/>
              </a:rPr>
              <a:t>.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We will also utilise digital platforms, engage communities through events, and implement monitoring and evaluation processes.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BF58C-CAA1-41D3-B71F-94DA3CB9C8AF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104C6-24E7-71CC-27D2-F1951E9BF2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85" y="1319264"/>
            <a:ext cx="5230821" cy="4602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203A5B-646C-762B-6070-F357A4F1F15E}"/>
              </a:ext>
            </a:extLst>
          </p:cNvPr>
          <p:cNvSpPr txBox="1"/>
          <p:nvPr/>
        </p:nvSpPr>
        <p:spPr>
          <a:xfrm>
            <a:off x="6610324" y="5630451"/>
            <a:ext cx="3599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Partners and networks are key to success</a:t>
            </a:r>
            <a:endParaRPr lang="en-ZA" sz="1600"/>
          </a:p>
        </p:txBody>
      </p:sp>
    </p:spTree>
    <p:extLst>
      <p:ext uri="{BB962C8B-B14F-4D97-AF65-F5344CB8AC3E}">
        <p14:creationId xmlns:p14="http://schemas.microsoft.com/office/powerpoint/2010/main" val="299739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32983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Connecting &amp; Community-Building</a:t>
            </a:r>
            <a:endParaRPr lang="en-ZA" sz="3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331142"/>
            <a:ext cx="4837903" cy="42142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/>
              <a:t>What approaches will you use to build and sustain relationships within the advocacy community?</a:t>
            </a:r>
            <a:endParaRPr lang="en-US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We will build and sustain relationships within the community by maintaining regular communication, </a:t>
            </a:r>
            <a:r>
              <a:rPr lang="en-US" sz="1600" b="1" i="1" u="sng">
                <a:solidFill>
                  <a:srgbClr val="6F2CA7"/>
                </a:solidFill>
                <a:ea typeface="+mn-lt"/>
                <a:cs typeface="+mn-lt"/>
              </a:rPr>
              <a:t>engaging in collaborative projects</a:t>
            </a:r>
            <a:r>
              <a:rPr lang="en-US" sz="1600" i="1">
                <a:solidFill>
                  <a:srgbClr val="6F2CA7"/>
                </a:solidFill>
                <a:ea typeface="+mn-lt"/>
                <a:cs typeface="+mn-lt"/>
              </a:rPr>
              <a:t>,</a:t>
            </a: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 and </a:t>
            </a:r>
            <a:r>
              <a:rPr lang="en-US" sz="1600" err="1">
                <a:solidFill>
                  <a:srgbClr val="6F2CA7"/>
                </a:solidFill>
                <a:ea typeface="+mn-lt"/>
                <a:cs typeface="+mn-lt"/>
              </a:rPr>
              <a:t>organising</a:t>
            </a: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 networking events. Additionally, we will provide mutual support, align goals and values, and offer capacity-building opportunities.</a:t>
            </a:r>
          </a:p>
          <a:p>
            <a:r>
              <a:rPr lang="en-US" sz="1600"/>
              <a:t>How will you facilitate mentoring, convening, and peer exchanges among professional advocates and emerging leaders?</a:t>
            </a:r>
            <a:endParaRPr lang="en-US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To facilitate mentoring, convening, and peer exchanges, we will establish</a:t>
            </a:r>
            <a:r>
              <a:rPr lang="en-US" sz="1600" u="sng">
                <a:solidFill>
                  <a:srgbClr val="6F2CA7"/>
                </a:solidFill>
                <a:ea typeface="+mn-lt"/>
                <a:cs typeface="+mn-lt"/>
              </a:rPr>
              <a:t> </a:t>
            </a:r>
            <a:r>
              <a:rPr lang="en-US" sz="1600" b="1" i="1" u="sng">
                <a:solidFill>
                  <a:srgbClr val="6F2CA7"/>
                </a:solidFill>
                <a:ea typeface="+mn-lt"/>
                <a:cs typeface="+mn-lt"/>
              </a:rPr>
              <a:t>mentorship opportunities</a:t>
            </a:r>
            <a:r>
              <a:rPr lang="en-US" sz="1600" i="1" u="sng">
                <a:solidFill>
                  <a:srgbClr val="6F2CA7"/>
                </a:solidFill>
                <a:ea typeface="+mn-lt"/>
                <a:cs typeface="+mn-lt"/>
              </a:rPr>
              <a:t>,</a:t>
            </a:r>
            <a:r>
              <a:rPr lang="en-US" sz="1600" b="1" i="1" u="sng">
                <a:solidFill>
                  <a:srgbClr val="6F2CA7"/>
                </a:solidFill>
                <a:ea typeface="+mn-lt"/>
                <a:cs typeface="+mn-lt"/>
              </a:rPr>
              <a:t> support</a:t>
            </a:r>
            <a:r>
              <a:rPr lang="en-US" sz="1600" i="1" u="sng">
                <a:solidFill>
                  <a:srgbClr val="6F2CA7"/>
                </a:solidFill>
                <a:ea typeface="+mn-lt"/>
                <a:cs typeface="+mn-lt"/>
              </a:rPr>
              <a:t> </a:t>
            </a:r>
            <a:r>
              <a:rPr lang="en-US" sz="1600" b="1" i="1" u="sng">
                <a:solidFill>
                  <a:srgbClr val="6F2CA7"/>
                </a:solidFill>
                <a:ea typeface="+mn-lt"/>
                <a:cs typeface="+mn-lt"/>
              </a:rPr>
              <a:t>peer learning groups</a:t>
            </a:r>
            <a:r>
              <a:rPr lang="en-US" sz="1600" i="1" u="sng">
                <a:solidFill>
                  <a:srgbClr val="6F2CA7"/>
                </a:solidFill>
                <a:ea typeface="+mn-lt"/>
                <a:cs typeface="+mn-lt"/>
              </a:rPr>
              <a:t>,</a:t>
            </a: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 and </a:t>
            </a:r>
            <a:r>
              <a:rPr lang="en-US" sz="1600" err="1">
                <a:solidFill>
                  <a:srgbClr val="6F2CA7"/>
                </a:solidFill>
                <a:ea typeface="+mn-lt"/>
                <a:cs typeface="+mn-lt"/>
              </a:rPr>
              <a:t>organise</a:t>
            </a: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 workshops and dialogues. We will also host networking events, </a:t>
            </a:r>
            <a:r>
              <a:rPr lang="en-US" sz="1600" err="1">
                <a:solidFill>
                  <a:srgbClr val="6F2CA7"/>
                </a:solidFill>
                <a:ea typeface="+mn-lt"/>
                <a:cs typeface="+mn-lt"/>
              </a:rPr>
              <a:t>utilise</a:t>
            </a:r>
            <a:r>
              <a:rPr lang="en-US" sz="1600">
                <a:solidFill>
                  <a:srgbClr val="6F2CA7"/>
                </a:solidFill>
                <a:ea typeface="+mn-lt"/>
                <a:cs typeface="+mn-lt"/>
              </a:rPr>
              <a:t> online platforms, and showcase success stories to inspire and motivate advocates.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03A5B-646C-762B-6070-F357A4F1F15E}"/>
              </a:ext>
            </a:extLst>
          </p:cNvPr>
          <p:cNvSpPr txBox="1"/>
          <p:nvPr/>
        </p:nvSpPr>
        <p:spPr>
          <a:xfrm>
            <a:off x="9391589" y="4320277"/>
            <a:ext cx="2173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P90 team collaborating on a picture of gratitude at a wellbeing workshop</a:t>
            </a:r>
            <a:endParaRPr lang="en-ZA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 descr="A group of people standing around a table with a piece of art&#10;&#10;AI-generated content may be incorrect.">
            <a:extLst>
              <a:ext uri="{FF2B5EF4-FFF2-40B4-BE49-F238E27FC236}">
                <a16:creationId xmlns:a16="http://schemas.microsoft.com/office/drawing/2014/main" id="{BE9E4E7D-BBDE-0CBA-A8CB-46D4EE1CC5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35" y="1295811"/>
            <a:ext cx="3415909" cy="4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03814" y="588039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Linking &amp; Learning</a:t>
            </a:r>
            <a:endParaRPr lang="en-ZA" sz="3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615622"/>
            <a:ext cx="4837903" cy="421428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How will you foster a culture of continuous learning and best practice sharing?</a:t>
            </a:r>
          </a:p>
          <a:p>
            <a:pPr marL="0" indent="0">
              <a:buNone/>
            </a:pP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We will foster a culture of continuous learning and best practice sharing by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organising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regular training sessions, establishing learning communities, and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creating knowledge-sharing platforms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. Additionally, we will implement mentorship programs, encourage feedback and reflection, and </a:t>
            </a:r>
            <a:r>
              <a:rPr lang="en-US" err="1">
                <a:solidFill>
                  <a:srgbClr val="6F2CA7"/>
                </a:solidFill>
                <a:ea typeface="+mn-lt"/>
                <a:cs typeface="+mn-lt"/>
              </a:rPr>
              <a:t>recognise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 achievements to motivate continuous improvement.</a:t>
            </a:r>
          </a:p>
          <a:p>
            <a:r>
              <a:rPr lang="en-US"/>
              <a:t>What mechanisms will you use to document and share lessons learned?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To document and share lessons learned, we will use structured reporting, develop case studies, and maintain a learning journal. We will also host </a:t>
            </a:r>
            <a:r>
              <a:rPr lang="en-US" b="1" i="1" u="sng">
                <a:solidFill>
                  <a:srgbClr val="6F2CA7"/>
                </a:solidFill>
                <a:ea typeface="+mn-lt"/>
                <a:cs typeface="+mn-lt"/>
              </a:rPr>
              <a:t>reflection sessions, create digital resource page,</a:t>
            </a:r>
            <a:r>
              <a:rPr lang="en-US" b="1">
                <a:solidFill>
                  <a:srgbClr val="6F2CA7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rgbClr val="6F2CA7"/>
                </a:solidFill>
                <a:ea typeface="+mn-lt"/>
                <a:cs typeface="+mn-lt"/>
              </a:rPr>
              <a:t>and conduct regular evaluations to ensure effective knowledge sharing.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4" name="Picture 3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06AA447F-1CC9-40AF-D29C-0867A40EC3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710" y="1554186"/>
            <a:ext cx="5582540" cy="3721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3EDE1-E71D-111D-108D-B12C3E6BC5EF}"/>
              </a:ext>
            </a:extLst>
          </p:cNvPr>
          <p:cNvSpPr txBox="1"/>
          <p:nvPr/>
        </p:nvSpPr>
        <p:spPr>
          <a:xfrm>
            <a:off x="5777523" y="5422005"/>
            <a:ext cx="579561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Our partners representing frontline communities at the “March for System Change” action 2024</a:t>
            </a:r>
            <a:endParaRPr lang="en-ZA" sz="1600"/>
          </a:p>
        </p:txBody>
      </p:sp>
    </p:spTree>
    <p:extLst>
      <p:ext uri="{BB962C8B-B14F-4D97-AF65-F5344CB8AC3E}">
        <p14:creationId xmlns:p14="http://schemas.microsoft.com/office/powerpoint/2010/main" val="209235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1509452" y="3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100" i="1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07406" y="1236841"/>
            <a:ext cx="11579382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/>
              <a:t>What will be your key priorities moving forward? </a:t>
            </a:r>
          </a:p>
          <a:p>
            <a:r>
              <a:rPr lang="en-US" sz="2000">
                <a:solidFill>
                  <a:srgbClr val="6F2CA7"/>
                </a:solidFill>
                <a:ea typeface="+mn-lt"/>
                <a:cs typeface="+mn-lt"/>
              </a:rPr>
              <a:t>Strengthening gender-responsive climate policies and building capacity and knowledge within Project 90 by 2030. </a:t>
            </a:r>
          </a:p>
          <a:p>
            <a:r>
              <a:rPr lang="en-US" sz="2000">
                <a:solidFill>
                  <a:srgbClr val="6F2CA7"/>
                </a:solidFill>
                <a:ea typeface="+mn-lt"/>
                <a:cs typeface="+mn-lt"/>
              </a:rPr>
              <a:t>Enhance our community engagement, support women, </a:t>
            </a:r>
            <a:r>
              <a:rPr lang="en-US" sz="2000" err="1">
                <a:solidFill>
                  <a:srgbClr val="6F2CA7"/>
                </a:solidFill>
                <a:ea typeface="+mn-lt"/>
                <a:cs typeface="+mn-lt"/>
              </a:rPr>
              <a:t>marginalised</a:t>
            </a:r>
            <a:r>
              <a:rPr lang="en-US" sz="2000">
                <a:solidFill>
                  <a:srgbClr val="6F2CA7"/>
                </a:solidFill>
                <a:ea typeface="+mn-lt"/>
                <a:cs typeface="+mn-lt"/>
              </a:rPr>
              <a:t> genders and LGBTQIA+ activists to amplify their voices and advocate for inclusive climate policies.</a:t>
            </a:r>
          </a:p>
          <a:p>
            <a:r>
              <a:rPr lang="en-US" sz="2000">
                <a:solidFill>
                  <a:srgbClr val="6F2CA7"/>
                </a:solidFill>
                <a:ea typeface="+mn-lt"/>
                <a:cs typeface="+mn-lt"/>
              </a:rPr>
              <a:t>Foster continuous learning, strengthen partnerships, 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solidFill>
                  <a:srgbClr val="6F2CA7"/>
                </a:solidFill>
                <a:ea typeface="+mn-lt"/>
                <a:cs typeface="+mn-lt"/>
              </a:rPr>
              <a:t>and implement robust monitoring 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solidFill>
                  <a:srgbClr val="6F2CA7"/>
                </a:solidFill>
                <a:ea typeface="+mn-lt"/>
                <a:cs typeface="+mn-lt"/>
              </a:rPr>
              <a:t>and evaluation processes to monitor our progress.</a:t>
            </a:r>
          </a:p>
          <a:p>
            <a:pPr marL="0" indent="0">
              <a:buNone/>
            </a:pPr>
            <a:endParaRPr lang="en-US" sz="2000">
              <a:solidFill>
                <a:srgbClr val="6F2CA7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6F2CA7"/>
                </a:solidFill>
                <a:ea typeface="+mn-lt"/>
                <a:cs typeface="+mn-lt"/>
              </a:rPr>
              <a:t>  Movement Building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3D0DC-3D3C-C351-8FA7-1D7320EF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76" y="3058659"/>
            <a:ext cx="4501912" cy="281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Pink Fist Photos, Images &amp; Pictures | Shutterstock">
            <a:extLst>
              <a:ext uri="{FF2B5EF4-FFF2-40B4-BE49-F238E27FC236}">
                <a16:creationId xmlns:a16="http://schemas.microsoft.com/office/drawing/2014/main" id="{631B212D-B84F-8579-F24E-35117DAEA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8922"/>
          <a:stretch/>
        </p:blipFill>
        <p:spPr bwMode="auto">
          <a:xfrm>
            <a:off x="1055605" y="4345943"/>
            <a:ext cx="2605548" cy="140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8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5" ma:contentTypeDescription="Create a new document." ma:contentTypeScope="" ma:versionID="892008b2d70fadf65b367d0b8858436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4931b7b93536f5255e76108feda0cb87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2F744-F2CC-4937-96DF-47CDD10E73A0}">
  <ds:schemaRefs>
    <ds:schemaRef ds:uri="37204140-7331-49de-a7af-94cf2bdef30b"/>
    <ds:schemaRef ds:uri="406893f5-2274-413a-be44-8f15a8803862"/>
    <ds:schemaRef ds:uri="5c72703c-1067-4fa7-89cc-ef245258de7b"/>
    <ds:schemaRef ds:uri="69a98162-3b52-41be-9e7a-918a52d4af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F024A7-D377-44C9-856E-527BC188AC66}"/>
</file>

<file path=customXml/itemProps3.xml><?xml version="1.0" encoding="utf-8"?>
<ds:datastoreItem xmlns:ds="http://schemas.openxmlformats.org/officeDocument/2006/customXml" ds:itemID="{2BD70290-E215-4A5C-823D-30A94AC1A8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878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</dc:creator>
  <cp:lastModifiedBy>Info at Project 90 by 2030</cp:lastModifiedBy>
  <cp:revision>5</cp:revision>
  <dcterms:created xsi:type="dcterms:W3CDTF">2023-08-28T07:48:34Z</dcterms:created>
  <dcterms:modified xsi:type="dcterms:W3CDTF">2025-02-20T23:21:58Z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</Properties>
</file>