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30"/>
  </p:handoutMasterIdLst>
  <p:sldIdLst>
    <p:sldId id="256" r:id="rId5"/>
    <p:sldId id="320" r:id="rId6"/>
    <p:sldId id="319" r:id="rId7"/>
    <p:sldId id="317" r:id="rId8"/>
    <p:sldId id="290" r:id="rId9"/>
    <p:sldId id="318" r:id="rId10"/>
    <p:sldId id="304" r:id="rId11"/>
    <p:sldId id="305" r:id="rId12"/>
    <p:sldId id="307" r:id="rId13"/>
    <p:sldId id="308" r:id="rId14"/>
    <p:sldId id="309" r:id="rId15"/>
    <p:sldId id="310" r:id="rId16"/>
    <p:sldId id="321" r:id="rId17"/>
    <p:sldId id="316" r:id="rId18"/>
    <p:sldId id="322" r:id="rId19"/>
    <p:sldId id="311" r:id="rId20"/>
    <p:sldId id="312" r:id="rId21"/>
    <p:sldId id="313" r:id="rId22"/>
    <p:sldId id="323" r:id="rId23"/>
    <p:sldId id="324" r:id="rId24"/>
    <p:sldId id="326" r:id="rId25"/>
    <p:sldId id="327" r:id="rId26"/>
    <p:sldId id="314" r:id="rId27"/>
    <p:sldId id="315" r:id="rId28"/>
    <p:sldId id="32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6A3"/>
    <a:srgbClr val="B6A2D3"/>
    <a:srgbClr val="B7A3D3"/>
    <a:srgbClr val="BAA8D5"/>
    <a:srgbClr val="E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945" autoAdjust="0"/>
  </p:normalViewPr>
  <p:slideViewPr>
    <p:cSldViewPr>
      <p:cViewPr varScale="1">
        <p:scale>
          <a:sx n="82" d="100"/>
          <a:sy n="82" d="100"/>
        </p:scale>
        <p:origin x="1474"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75ABB-6DDB-4E13-B48C-52C512BE779E}" type="datetimeFigureOut">
              <a:rPr lang="en-ZA" smtClean="0"/>
              <a:t>2025/02/20</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89766-E76C-439E-89D8-DB7B96D12AA7}" type="slidenum">
              <a:rPr lang="en-ZA" smtClean="0"/>
              <a:t>‹#›</a:t>
            </a:fld>
            <a:endParaRPr lang="en-ZA"/>
          </a:p>
        </p:txBody>
      </p:sp>
    </p:spTree>
    <p:extLst>
      <p:ext uri="{BB962C8B-B14F-4D97-AF65-F5344CB8AC3E}">
        <p14:creationId xmlns:p14="http://schemas.microsoft.com/office/powerpoint/2010/main" val="16745331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20/2/2025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20/2/2025</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20/2/2025</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20/2/2025</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20/2/2025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20/2/2025</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4351839"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2516668" y="2124553"/>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702484"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5044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8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2202852" y="4923921"/>
            <a:ext cx="6941148" cy="1508105"/>
          </a:xfrm>
          <a:prstGeom prst="rect">
            <a:avLst/>
          </a:prstGeom>
          <a:noFill/>
        </p:spPr>
        <p:txBody>
          <a:bodyPr wrap="square" rtlCol="0">
            <a:spAutoFit/>
          </a:bodyPr>
          <a:lstStyle/>
          <a:p>
            <a:pPr algn="ctr"/>
            <a:r>
              <a:rPr lang="en-ZW" sz="2800" b="1" dirty="0">
                <a:solidFill>
                  <a:srgbClr val="FF0000"/>
                </a:solidFill>
              </a:rPr>
              <a:t>MOBILE CLINICS BREAKING THE DIVIDE THROUGH INCREASED ACCESSIBILITY </a:t>
            </a:r>
            <a:endParaRPr lang="en-ZW" sz="2800" b="1" dirty="0"/>
          </a:p>
          <a:p>
            <a:pPr algn="ctr"/>
            <a:r>
              <a:rPr lang="en-ZW" dirty="0">
                <a:solidFill>
                  <a:srgbClr val="FF0000"/>
                </a:solidFill>
              </a:rPr>
              <a:t>(Zimbabwe, , date and Tinotenda Matenda)</a:t>
            </a:r>
          </a:p>
          <a:p>
            <a:pPr algn="ctr"/>
            <a:endParaRPr lang="en-ZW" dirty="0">
              <a:solidFill>
                <a:srgbClr val="FF0000"/>
              </a:solidFill>
            </a:endParaRPr>
          </a:p>
        </p:txBody>
      </p:sp>
      <p:sp>
        <p:nvSpPr>
          <p:cNvPr id="10" name="TextBox 9">
            <a:extLst>
              <a:ext uri="{FF2B5EF4-FFF2-40B4-BE49-F238E27FC236}">
                <a16:creationId xmlns:a16="http://schemas.microsoft.com/office/drawing/2014/main" id="{403E2E81-9601-1970-B83A-F4245917F760}"/>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2998697" y="299993"/>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2103" y="1310344"/>
            <a:ext cx="1937953" cy="907269"/>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17138" t="17777" r="5707" b="14445"/>
          <a:stretch/>
        </p:blipFill>
        <p:spPr>
          <a:xfrm>
            <a:off x="7327435" y="304546"/>
            <a:ext cx="1789838" cy="2021854"/>
          </a:xfrm>
          <a:prstGeom prst="rect">
            <a:avLst/>
          </a:prstGeom>
        </p:spPr>
      </p:pic>
    </p:spTree>
    <p:extLst>
      <p:ext uri="{BB962C8B-B14F-4D97-AF65-F5344CB8AC3E}">
        <p14:creationId xmlns:p14="http://schemas.microsoft.com/office/powerpoint/2010/main" val="9833210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US" dirty="0">
                <a:ln>
                  <a:solidFill>
                    <a:srgbClr val="7B56A3"/>
                  </a:solidFill>
                </a:ln>
                <a:solidFill>
                  <a:srgbClr val="7B56A3"/>
                </a:solidFill>
                <a:latin typeface="Century Gothic" panose="020B0502020202020204" pitchFamily="34" charset="0"/>
              </a:rPr>
              <a:t>Population Group this change most closely related to</a:t>
            </a:r>
            <a:endParaRPr lang="en-ZW" dirty="0">
              <a:ln>
                <a:solidFill>
                  <a:srgbClr val="7B56A3"/>
                </a:solidFill>
              </a:ln>
              <a:solidFill>
                <a:srgbClr val="7B56A3"/>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0D6747C9-32D5-CCC6-03BB-06036C28FEF9}"/>
              </a:ext>
            </a:extLst>
          </p:cNvPr>
          <p:cNvGraphicFramePr>
            <a:graphicFrameLocks noGrp="1"/>
          </p:cNvGraphicFramePr>
          <p:nvPr>
            <p:extLst>
              <p:ext uri="{D42A27DB-BD31-4B8C-83A1-F6EECF244321}">
                <p14:modId xmlns:p14="http://schemas.microsoft.com/office/powerpoint/2010/main" val="789082589"/>
              </p:ext>
            </p:extLst>
          </p:nvPr>
        </p:nvGraphicFramePr>
        <p:xfrm>
          <a:off x="609600" y="1828800"/>
          <a:ext cx="8229600" cy="4267200"/>
        </p:xfrm>
        <a:graphic>
          <a:graphicData uri="http://schemas.openxmlformats.org/drawingml/2006/table">
            <a:tbl>
              <a:tblPr firstRow="1" firstCol="1" bandRow="1"/>
              <a:tblGrid>
                <a:gridCol w="3296571">
                  <a:extLst>
                    <a:ext uri="{9D8B030D-6E8A-4147-A177-3AD203B41FA5}">
                      <a16:colId xmlns:a16="http://schemas.microsoft.com/office/drawing/2014/main" val="20000"/>
                    </a:ext>
                  </a:extLst>
                </a:gridCol>
                <a:gridCol w="1334004">
                  <a:extLst>
                    <a:ext uri="{9D8B030D-6E8A-4147-A177-3AD203B41FA5}">
                      <a16:colId xmlns:a16="http://schemas.microsoft.com/office/drawing/2014/main" val="20001"/>
                    </a:ext>
                  </a:extLst>
                </a:gridCol>
                <a:gridCol w="969878">
                  <a:extLst>
                    <a:ext uri="{9D8B030D-6E8A-4147-A177-3AD203B41FA5}">
                      <a16:colId xmlns:a16="http://schemas.microsoft.com/office/drawing/2014/main" val="20002"/>
                    </a:ext>
                  </a:extLst>
                </a:gridCol>
                <a:gridCol w="1306533">
                  <a:extLst>
                    <a:ext uri="{9D8B030D-6E8A-4147-A177-3AD203B41FA5}">
                      <a16:colId xmlns:a16="http://schemas.microsoft.com/office/drawing/2014/main" val="20003"/>
                    </a:ext>
                  </a:extLst>
                </a:gridCol>
                <a:gridCol w="1322614">
                  <a:extLst>
                    <a:ext uri="{9D8B030D-6E8A-4147-A177-3AD203B41FA5}">
                      <a16:colId xmlns:a16="http://schemas.microsoft.com/office/drawing/2014/main" val="20004"/>
                    </a:ext>
                  </a:extLst>
                </a:gridCol>
              </a:tblGrid>
              <a:tr h="811266">
                <a:tc>
                  <a:txBody>
                    <a:bodyPr/>
                    <a:lstStyle/>
                    <a:p>
                      <a:pPr marR="226695" algn="ctr">
                        <a:lnSpc>
                          <a:spcPct val="115000"/>
                        </a:lnSpc>
                        <a:spcAft>
                          <a:spcPts val="0"/>
                        </a:spcAft>
                      </a:pPr>
                      <a:r>
                        <a:rPr lang="en-ZA" sz="1800" b="1" dirty="0">
                          <a:effectLst/>
                          <a:latin typeface="Tahoma"/>
                          <a:ea typeface="Calibri"/>
                          <a:cs typeface="Times New Roman"/>
                        </a:rPr>
                        <a:t>Category</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Tahoma"/>
                          <a:ea typeface="Calibri"/>
                          <a:cs typeface="Times New Roman"/>
                        </a:rPr>
                        <a:t>  Women</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Tahoma"/>
                          <a:ea typeface="Calibri"/>
                          <a:cs typeface="Times New Roman"/>
                        </a:rPr>
                        <a:t>  Men</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800" b="1" dirty="0">
                          <a:effectLst/>
                          <a:latin typeface="Tahoma"/>
                          <a:ea typeface="Calibri"/>
                          <a:cs typeface="Times New Roman"/>
                        </a:rPr>
                        <a:t>  Total </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00000"/>
                        </a:lnSpc>
                        <a:spcAft>
                          <a:spcPts val="0"/>
                        </a:spcAft>
                      </a:pPr>
                      <a:r>
                        <a:rPr lang="en-ZA" sz="1800" b="1" dirty="0">
                          <a:effectLst/>
                          <a:latin typeface="Tahoma"/>
                          <a:ea typeface="Calibri"/>
                          <a:cs typeface="Times New Roman"/>
                        </a:rPr>
                        <a:t>  %    </a:t>
                      </a:r>
                    </a:p>
                    <a:p>
                      <a:pPr marR="226695" algn="ctr">
                        <a:lnSpc>
                          <a:spcPct val="100000"/>
                        </a:lnSpc>
                        <a:spcAft>
                          <a:spcPts val="0"/>
                        </a:spcAft>
                      </a:pPr>
                      <a:r>
                        <a:rPr lang="en-ZA" sz="1800" b="1" dirty="0">
                          <a:effectLst/>
                          <a:latin typeface="Tahoma"/>
                          <a:ea typeface="Calibri"/>
                          <a:cs typeface="Times New Roman"/>
                        </a:rPr>
                        <a:t> Women </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65820">
                <a:tc>
                  <a:txBody>
                    <a:bodyPr/>
                    <a:lstStyle/>
                    <a:p>
                      <a:pPr marR="226695" algn="just">
                        <a:lnSpc>
                          <a:spcPct val="115000"/>
                        </a:lnSpc>
                        <a:spcAft>
                          <a:spcPts val="0"/>
                        </a:spcAft>
                      </a:pPr>
                      <a:r>
                        <a:rPr lang="en-ZA" sz="1800" dirty="0">
                          <a:effectLst/>
                          <a:latin typeface="Tahoma"/>
                          <a:ea typeface="Calibri"/>
                          <a:cs typeface="Times New Roman"/>
                        </a:rPr>
                        <a:t>Direct beneficiaries </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270</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35</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305</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88.52%</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894453">
                <a:tc>
                  <a:txBody>
                    <a:bodyPr/>
                    <a:lstStyle/>
                    <a:p>
                      <a:pPr marR="226695" algn="l">
                        <a:lnSpc>
                          <a:spcPct val="115000"/>
                        </a:lnSpc>
                        <a:spcAft>
                          <a:spcPts val="0"/>
                        </a:spcAft>
                      </a:pPr>
                      <a:r>
                        <a:rPr lang="en-ZA" sz="1800" dirty="0">
                          <a:effectLst/>
                          <a:latin typeface="Tahoma"/>
                          <a:ea typeface="Calibri"/>
                          <a:cs typeface="Times New Roman"/>
                        </a:rPr>
                        <a:t>Indirect beneficiaries (e.g. through other networks)</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298023">
                <a:tc>
                  <a:txBody>
                    <a:bodyPr/>
                    <a:lstStyle/>
                    <a:p>
                      <a:pPr marR="226695" algn="l">
                        <a:lnSpc>
                          <a:spcPct val="115000"/>
                        </a:lnSpc>
                        <a:spcAft>
                          <a:spcPts val="0"/>
                        </a:spcAft>
                      </a:pPr>
                      <a:r>
                        <a:rPr lang="en-ZA" sz="1800" dirty="0">
                          <a:effectLst/>
                          <a:latin typeface="Tahoma"/>
                          <a:ea typeface="Calibri"/>
                          <a:cs typeface="Times New Roman"/>
                        </a:rPr>
                        <a:t>Online beneficiaries (e.g. website access, mailing lists, scholarly articles)</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N/A</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N/A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697638">
                <a:tc>
                  <a:txBody>
                    <a:bodyPr/>
                    <a:lstStyle/>
                    <a:p>
                      <a:pPr marR="226695" algn="just">
                        <a:lnSpc>
                          <a:spcPct val="115000"/>
                        </a:lnSpc>
                        <a:spcAft>
                          <a:spcPts val="0"/>
                        </a:spcAft>
                      </a:pPr>
                      <a:r>
                        <a:rPr lang="en-ZA" sz="1800" b="1" dirty="0">
                          <a:effectLst/>
                          <a:latin typeface="Tahoma"/>
                          <a:ea typeface="Calibri"/>
                          <a:cs typeface="Times New Roman"/>
                        </a:rPr>
                        <a:t>Total </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270</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35</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305</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226695" algn="ctr">
                        <a:lnSpc>
                          <a:spcPct val="115000"/>
                        </a:lnSpc>
                        <a:spcAft>
                          <a:spcPts val="0"/>
                        </a:spcAft>
                      </a:pPr>
                      <a:r>
                        <a:rPr lang="en-ZA" sz="1400" b="1" dirty="0">
                          <a:effectLst/>
                          <a:latin typeface="Tahoma"/>
                          <a:ea typeface="Calibri"/>
                          <a:cs typeface="Times New Roman"/>
                        </a:rPr>
                        <a:t> </a:t>
                      </a:r>
                      <a:endParaRPr lang="en-GB" sz="14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8129124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q"/>
            </a:pPr>
            <a:r>
              <a:rPr lang="en-ZA" sz="1800" b="1" dirty="0"/>
              <a:t>Increased access to SRH services and information has enabled young people to make informed  decision about their sexuality amongst other things, this involves choices to abstain or practice safe sex</a:t>
            </a:r>
          </a:p>
          <a:p>
            <a:pPr lvl="0">
              <a:buFont typeface="Wingdings" panose="05000000000000000000" pitchFamily="2" charset="2"/>
              <a:buChar char="q"/>
            </a:pPr>
            <a:r>
              <a:rPr lang="en-ZA" sz="1800" b="1" dirty="0"/>
              <a:t>Presence of lawyers and police officers from the VFU helped to raise awareness about the court and legal process on matters of GBV including rape, some people were hesitant to report cases as they blamed corruption on some incidences where it was not applicable. This was largely attributed to not understanding court process, thus by interacting with communities the VFU and ZWALA were able to raise awareness on legal processes as well as the law on sexual offences and abuse</a:t>
            </a:r>
          </a:p>
          <a:p>
            <a:pPr lvl="0">
              <a:buFont typeface="Wingdings" panose="05000000000000000000" pitchFamily="2" charset="2"/>
              <a:buChar char="q"/>
            </a:pPr>
            <a:r>
              <a:rPr lang="en-ZA" sz="1800" b="1" dirty="0"/>
              <a:t>Cancer screening contributes to earlier detection of cervical cancer which is one of the leading killer cancers in women. Thus through the screening process, women are able to live healthier lives </a:t>
            </a:r>
          </a:p>
          <a:p>
            <a:pPr lvl="0">
              <a:buFont typeface="Wingdings" panose="05000000000000000000" pitchFamily="2" charset="2"/>
              <a:buChar char="q"/>
            </a:pPr>
            <a:r>
              <a:rPr lang="en-ZA" sz="1800" b="1" dirty="0"/>
              <a:t>Access to family planning methods including condoms reduces unintended pregnancies, teen pregnancies as well as incidences of gender based violence caused by unplanned pregnancies </a:t>
            </a:r>
            <a:endParaRPr lang="en-ZA" sz="1800" dirty="0"/>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Significance of change</a:t>
            </a:r>
          </a:p>
        </p:txBody>
      </p:sp>
    </p:spTree>
    <p:extLst>
      <p:ext uri="{BB962C8B-B14F-4D97-AF65-F5344CB8AC3E}">
        <p14:creationId xmlns:p14="http://schemas.microsoft.com/office/powerpoint/2010/main" val="193769098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RESULTS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5126182" y="1318118"/>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ZW" sz="1600" b="1" dirty="0"/>
              <a:t>Through mobile clinics there has been a shift in attitudes and behaviours where people used to think that SRH services are for women only, though the figure was low, the project saw boys and men accessing SRH services</a:t>
            </a:r>
          </a:p>
          <a:p>
            <a:pPr>
              <a:buFont typeface="Wingdings" panose="05000000000000000000" pitchFamily="2" charset="2"/>
              <a:buChar char="q"/>
            </a:pPr>
            <a:r>
              <a:rPr lang="en-ZW" sz="1600" b="1" dirty="0"/>
              <a:t>The mobile clinic increased access to SRH service with people accessing contraceptives and family planning methods </a:t>
            </a:r>
          </a:p>
          <a:p>
            <a:pPr>
              <a:buFont typeface="Wingdings" panose="05000000000000000000" pitchFamily="2" charset="2"/>
              <a:buChar char="q"/>
            </a:pPr>
            <a:r>
              <a:rPr lang="en-ZW" sz="1600" b="1" dirty="0"/>
              <a:t>Cervical cancer screening being done in the community was a huge success from the project </a:t>
            </a:r>
          </a:p>
          <a:p>
            <a:pPr>
              <a:buFont typeface="Wingdings" panose="05000000000000000000" pitchFamily="2" charset="2"/>
              <a:buChar char="q"/>
            </a:pPr>
            <a:r>
              <a:rPr lang="en-ZW" sz="1600" b="1" dirty="0"/>
              <a:t>Community awareness was raised through interactions with police and lawyers</a:t>
            </a:r>
          </a:p>
          <a:p>
            <a:pPr>
              <a:buFont typeface="Wingdings" panose="05000000000000000000" pitchFamily="2" charset="2"/>
              <a:buChar char="q"/>
            </a:pPr>
            <a:r>
              <a:rPr lang="en-ZW" sz="1600" b="1" dirty="0"/>
              <a:t>While others also sought legal advice from the ZWALA lawyers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880105"/>
            <a:ext cx="4699982" cy="3316908"/>
          </a:xfrm>
          <a:prstGeom prst="rect">
            <a:avLst/>
          </a:prstGeom>
        </p:spPr>
      </p:pic>
    </p:spTree>
    <p:extLst>
      <p:ext uri="{BB962C8B-B14F-4D97-AF65-F5344CB8AC3E}">
        <p14:creationId xmlns:p14="http://schemas.microsoft.com/office/powerpoint/2010/main" val="362959930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rot="16200000">
            <a:off x="-200025" y="2105025"/>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428518" y="274637"/>
            <a:ext cx="5715481" cy="4286611"/>
          </a:xfrm>
        </p:spPr>
      </p:pic>
    </p:spTree>
    <p:extLst>
      <p:ext uri="{BB962C8B-B14F-4D97-AF65-F5344CB8AC3E}">
        <p14:creationId xmlns:p14="http://schemas.microsoft.com/office/powerpoint/2010/main" val="56185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Evidence</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2"/>
            <a:ext cx="8229600" cy="5159761"/>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q"/>
            </a:pPr>
            <a:r>
              <a:rPr lang="en-ZW" sz="2000" b="1" i="1" dirty="0"/>
              <a:t>The impact of this project has been measured primarily through activity registers, which beneficiaries fill in when they attend a mobile clinic </a:t>
            </a:r>
          </a:p>
          <a:p>
            <a:pPr lvl="0">
              <a:buFont typeface="Wingdings" panose="05000000000000000000" pitchFamily="2" charset="2"/>
              <a:buChar char="q"/>
            </a:pPr>
            <a:r>
              <a:rPr lang="en-ZW" sz="2000" b="1" i="1" dirty="0"/>
              <a:t>Secondly testimonies from beneficiaries of these projects, community leaders and service providers </a:t>
            </a:r>
          </a:p>
          <a:p>
            <a:pPr lvl="0">
              <a:buFont typeface="Wingdings" panose="05000000000000000000" pitchFamily="2" charset="2"/>
              <a:buChar char="q"/>
            </a:pPr>
            <a:r>
              <a:rPr lang="en-ZW" sz="2000" b="1" i="1" dirty="0"/>
              <a:t>Documentation by Activity reports compiled by ROOTS staff , including Monitoring and evaluation reports also hold evidence </a:t>
            </a:r>
          </a:p>
        </p:txBody>
      </p:sp>
    </p:spTree>
    <p:extLst>
      <p:ext uri="{BB962C8B-B14F-4D97-AF65-F5344CB8AC3E}">
        <p14:creationId xmlns:p14="http://schemas.microsoft.com/office/powerpoint/2010/main" val="40875939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0105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532694"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000" dirty="0">
                <a:effectLst>
                  <a:outerShdw blurRad="38100" dist="38100" dir="2700000" algn="tl">
                    <a:srgbClr val="000000">
                      <a:alpha val="43137"/>
                    </a:srgbClr>
                  </a:outerShdw>
                </a:effectLst>
              </a:rPr>
              <a:t>Inadequate infrastructure which is safe and private for cancer screening.to address this, the project used local schools and houses provided by local leader which strengthened community ownership </a:t>
            </a:r>
          </a:p>
          <a:p>
            <a:pPr>
              <a:buFont typeface="Wingdings" panose="05000000000000000000" pitchFamily="2" charset="2"/>
              <a:buChar char="q"/>
            </a:pPr>
            <a:r>
              <a:rPr lang="en-US" sz="2000" dirty="0">
                <a:effectLst>
                  <a:outerShdw blurRad="38100" dist="38100" dir="2700000" algn="tl">
                    <a:srgbClr val="000000">
                      <a:alpha val="43137"/>
                    </a:srgbClr>
                  </a:outerShdw>
                </a:effectLst>
              </a:rPr>
              <a:t>Poor road networks also posed a greater challenge especially when it rained, this challenge was addressed by utilizing central locations which would be easily accessible to communities </a:t>
            </a:r>
          </a:p>
          <a:p>
            <a:pPr>
              <a:buFont typeface="Wingdings" panose="05000000000000000000" pitchFamily="2" charset="2"/>
              <a:buChar char="q"/>
            </a:pPr>
            <a:r>
              <a:rPr lang="en-US" sz="2000" dirty="0">
                <a:effectLst>
                  <a:outerShdw blurRad="38100" dist="38100" dir="2700000" algn="tl">
                    <a:srgbClr val="000000">
                      <a:alpha val="43137"/>
                    </a:srgbClr>
                  </a:outerShdw>
                </a:effectLst>
              </a:rPr>
              <a:t>Lower number of cancer screening kits against the demand in communities </a:t>
            </a:r>
          </a:p>
          <a:p>
            <a:pPr>
              <a:buFont typeface="Wingdings" panose="05000000000000000000" pitchFamily="2" charset="2"/>
              <a:buChar char="q"/>
            </a:pPr>
            <a:r>
              <a:rPr lang="en-US" sz="2000" dirty="0">
                <a:effectLst>
                  <a:outerShdw blurRad="38100" dist="38100" dir="2700000" algn="tl">
                    <a:srgbClr val="000000">
                      <a:alpha val="43137"/>
                    </a:srgbClr>
                  </a:outerShdw>
                </a:effectLst>
              </a:rPr>
              <a:t>Competing commitments, going to mines versus accessing services, to overcome this we planned mobile clinics on local rest days where communities traditionally do not work as well as choosing locations that are close to the mines where community members will be working </a:t>
            </a:r>
          </a:p>
          <a:p>
            <a:pPr>
              <a:buFont typeface="Wingdings" panose="05000000000000000000" pitchFamily="2" charset="2"/>
              <a:buChar char="q"/>
            </a:pPr>
            <a:r>
              <a:rPr lang="en-US" sz="2000" dirty="0">
                <a:effectLst>
                  <a:outerShdw blurRad="38100" dist="38100" dir="2700000" algn="tl">
                    <a:srgbClr val="000000">
                      <a:alpha val="43137"/>
                    </a:srgbClr>
                  </a:outerShdw>
                </a:effectLst>
              </a:rPr>
              <a:t>Lower participation of boys and men due to social stigma sand stereotypes which portray seeking SRH services as a women’s thing. The service providers were encouraging women to take condoms on behalf of their spouses as well ass use self test kits </a:t>
            </a: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319124832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2100" b="1" dirty="0"/>
              <a:t>Strength of multi stakeholder approach . The multi stakeholder approach provided a wide range of complimenting services. These benefitted not only the primary target AGYW but the greater community also benefited from legal expertise, police presence counselling by women affairs etc. </a:t>
            </a:r>
          </a:p>
          <a:p>
            <a:pPr>
              <a:buFont typeface="Calibri" panose="020F0502020204030204" pitchFamily="34" charset="0"/>
              <a:buChar char="•"/>
            </a:pPr>
            <a:r>
              <a:rPr lang="en-US" sz="2100" b="1" dirty="0"/>
              <a:t>There is great value in establishing community ownership and collaborating with local leaders. Working with local leaders enabled the project to utilize local venues and get support to mobilise participants </a:t>
            </a:r>
          </a:p>
          <a:p>
            <a:pPr>
              <a:buFont typeface="Calibri" panose="020F0502020204030204" pitchFamily="34" charset="0"/>
              <a:buChar char="•"/>
            </a:pPr>
            <a:r>
              <a:rPr lang="en-US" sz="2100" b="1" dirty="0"/>
              <a:t>There is wide unacceptance of the female condoms in communities . Female condoms are widely unaccepted for a number of reasons some of which are mythical . However key factors that lead to low uptake of female condoms include, the size is intimidating, and the process of putting on the condom is complex and unacceptable to many men.  </a:t>
            </a:r>
          </a:p>
          <a:p>
            <a:pPr>
              <a:buFont typeface="Calibri" panose="020F0502020204030204" pitchFamily="34" charset="0"/>
              <a:buChar char="•"/>
            </a:pPr>
            <a:endParaRPr lang="en-US" sz="2100" b="1" dirty="0"/>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258106745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From the lessons, the organisation will continue to engage and advocate with key stakeholders to promote the universal health coverage policy by construction of more clinics in arrears like ward 19 and 20 of Shamva, which do not have clinics </a:t>
            </a:r>
          </a:p>
          <a:p>
            <a:pPr>
              <a:buFont typeface="Calibri" panose="020F0502020204030204" pitchFamily="34" charset="0"/>
              <a:buChar char="•"/>
            </a:pPr>
            <a:r>
              <a:rPr lang="en-US" sz="2400" b="1" dirty="0"/>
              <a:t> To improve our programming , the organisation will ride on existing local initiatives such as </a:t>
            </a:r>
            <a:r>
              <a:rPr lang="en-US" sz="2400" b="1" dirty="0" err="1"/>
              <a:t>Chisi</a:t>
            </a:r>
            <a:r>
              <a:rPr lang="en-US" sz="2400" b="1" dirty="0"/>
              <a:t> to increase  reach </a:t>
            </a:r>
          </a:p>
          <a:p>
            <a:pPr>
              <a:buFont typeface="Calibri" panose="020F0502020204030204" pitchFamily="34" charset="0"/>
              <a:buChar char="•"/>
            </a:pPr>
            <a:r>
              <a:rPr lang="en-US" sz="2400" b="1" dirty="0"/>
              <a:t>The organisation will strengthen its partnership and collaboration with stakeholders and communities as this has proved to be a  very impactful approach to project implimentation. </a:t>
            </a: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CHALLENGES AND LESSONS LEARNT</a:t>
            </a:r>
          </a:p>
        </p:txBody>
      </p:sp>
    </p:spTree>
    <p:extLst>
      <p:ext uri="{BB962C8B-B14F-4D97-AF65-F5344CB8AC3E}">
        <p14:creationId xmlns:p14="http://schemas.microsoft.com/office/powerpoint/2010/main" val="44104222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46929"/>
            <a:ext cx="8458200" cy="6343650"/>
          </a:xfrm>
        </p:spPr>
      </p:pic>
    </p:spTree>
    <p:extLst>
      <p:ext uri="{BB962C8B-B14F-4D97-AF65-F5344CB8AC3E}">
        <p14:creationId xmlns:p14="http://schemas.microsoft.com/office/powerpoint/2010/main" val="3833958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39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81421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70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0732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0AAEAA8-BF7E-5252-C248-BA79BF02BFCC}"/>
              </a:ext>
            </a:extLst>
          </p:cNvPr>
          <p:cNvSpPr txBox="1">
            <a:spLocks/>
          </p:cNvSpPr>
          <p:nvPr/>
        </p:nvSpPr>
        <p:spPr>
          <a:xfrm>
            <a:off x="457199" y="1258312"/>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1800" b="1" dirty="0"/>
              <a:t>Without direct investment into resources like mobile caravans it becomes difficult for the work to be sustained by the government without CSO interventions. Considering that the essence of the mobile clinic is its mobility</a:t>
            </a:r>
          </a:p>
          <a:p>
            <a:pPr>
              <a:buFont typeface="Wingdings" panose="05000000000000000000" pitchFamily="2" charset="2"/>
              <a:buChar char="q"/>
            </a:pPr>
            <a:r>
              <a:rPr lang="en-US" sz="1800" b="1" dirty="0"/>
              <a:t>However documentation of the progress and results will ensure that other CSOs working in these wards are able to learn and build on our experiences</a:t>
            </a:r>
          </a:p>
          <a:p>
            <a:pPr>
              <a:buFont typeface="Wingdings" panose="05000000000000000000" pitchFamily="2" charset="2"/>
              <a:buChar char="q"/>
            </a:pPr>
            <a:r>
              <a:rPr lang="en-US" sz="1800" b="1" dirty="0"/>
              <a:t>Community Health Workers, Village health workers and child care workers also gained knowledge and awareness from these mobile clinics. Though they can not offer such professional services, they are in a better position to refer and connect the communities with the police, lawyers and nurses. This is to be done utilizing other existing digital options such as toll free number that ROOTS </a:t>
            </a:r>
          </a:p>
          <a:p>
            <a:pPr>
              <a:buFont typeface="Wingdings" panose="05000000000000000000" pitchFamily="2" charset="2"/>
              <a:buChar char="q"/>
            </a:pPr>
            <a:r>
              <a:rPr lang="en-US" sz="1800" b="1" dirty="0"/>
              <a:t>Utilizing social media platforms to share about the model enables its replication in other provinces, countries and regions </a:t>
            </a:r>
          </a:p>
          <a:p>
            <a:pPr>
              <a:buFont typeface="Wingdings" panose="05000000000000000000" pitchFamily="2" charset="2"/>
              <a:buChar char="q"/>
            </a:pPr>
            <a:r>
              <a:rPr lang="en-US" sz="1800" b="1" dirty="0"/>
              <a:t>Sharing through reports at district, province levels and presentations at forums such as this summit is also a great opportunity for sustainability as it opens room for more funding and replication by other organisation learning from our experiences on the project </a:t>
            </a:r>
          </a:p>
        </p:txBody>
      </p:sp>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ZW" dirty="0">
                <a:ln>
                  <a:solidFill>
                    <a:srgbClr val="7B56A3"/>
                  </a:solidFill>
                </a:ln>
                <a:solidFill>
                  <a:srgbClr val="7B56A3"/>
                </a:solidFill>
                <a:latin typeface="Century Gothic" panose="020B0502020202020204" pitchFamily="34" charset="0"/>
              </a:rPr>
              <a:t>SUSTAINABILITY AND REPLICATION</a:t>
            </a:r>
          </a:p>
        </p:txBody>
      </p:sp>
    </p:spTree>
    <p:extLst>
      <p:ext uri="{BB962C8B-B14F-4D97-AF65-F5344CB8AC3E}">
        <p14:creationId xmlns:p14="http://schemas.microsoft.com/office/powerpoint/2010/main" val="100765859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6599" y="291896"/>
            <a:ext cx="4510347" cy="6372953"/>
          </a:xfrm>
          <a:prstGeom prst="rect">
            <a:avLst/>
          </a:prstGeom>
        </p:spPr>
      </p:pic>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1600200" y="218680"/>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NEXT STEPS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990600"/>
            <a:ext cx="4191000" cy="5113865"/>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2000" b="1" dirty="0"/>
              <a:t>Going forward the organisation's priority is on mobilization of resources both financial and non monetary resources that can enable continued implimentation of such a model within the district </a:t>
            </a:r>
          </a:p>
          <a:p>
            <a:pPr>
              <a:buFont typeface="Calibri" panose="020F0502020204030204" pitchFamily="34" charset="0"/>
              <a:buChar char="•"/>
            </a:pPr>
            <a:r>
              <a:rPr lang="en-US" sz="2000" b="1" dirty="0"/>
              <a:t>As the organisation remains a key stakeholder in the district , it will advocate to ensure that other organisations coming into the district are given these wards to work in, as most of the times they are neglected because of poor road connections </a:t>
            </a:r>
          </a:p>
          <a:p>
            <a:pPr>
              <a:buFont typeface="Calibri" panose="020F0502020204030204" pitchFamily="34" charset="0"/>
              <a:buChar char="•"/>
            </a:pPr>
            <a:r>
              <a:rPr lang="en-US" sz="2000" b="1" dirty="0"/>
              <a:t>Documentation and sharing of project impact </a:t>
            </a:r>
          </a:p>
        </p:txBody>
      </p:sp>
    </p:spTree>
    <p:extLst>
      <p:ext uri="{BB962C8B-B14F-4D97-AF65-F5344CB8AC3E}">
        <p14:creationId xmlns:p14="http://schemas.microsoft.com/office/powerpoint/2010/main" val="9331826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7452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858000"/>
          </a:xfrm>
          <a:prstGeom prst="rect">
            <a:avLst/>
          </a:prstGeom>
        </p:spPr>
      </p:pic>
    </p:spTree>
    <p:extLst>
      <p:ext uri="{BB962C8B-B14F-4D97-AF65-F5344CB8AC3E}">
        <p14:creationId xmlns:p14="http://schemas.microsoft.com/office/powerpoint/2010/main" val="444300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2" y="-5834"/>
            <a:ext cx="9144000" cy="5143500"/>
          </a:xfrm>
          <a:prstGeom prst="rect">
            <a:avLst/>
          </a:prstGeom>
        </p:spPr>
      </p:pic>
      <p:sp>
        <p:nvSpPr>
          <p:cNvPr id="3" name="TextBox 2"/>
          <p:cNvSpPr txBox="1"/>
          <p:nvPr/>
        </p:nvSpPr>
        <p:spPr>
          <a:xfrm>
            <a:off x="1066800" y="990600"/>
            <a:ext cx="2286000" cy="369332"/>
          </a:xfrm>
          <a:prstGeom prst="rect">
            <a:avLst/>
          </a:prstGeom>
          <a:solidFill>
            <a:schemeClr val="bg1"/>
          </a:solidFill>
        </p:spPr>
        <p:txBody>
          <a:bodyPr wrap="square" rtlCol="0">
            <a:spAutoFit/>
          </a:bodyPr>
          <a:lstStyle/>
          <a:p>
            <a:r>
              <a:rPr lang="en-US" dirty="0">
                <a:solidFill>
                  <a:srgbClr val="FF0000"/>
                </a:solidFill>
              </a:rPr>
              <a:t>PROJECT TITLE </a:t>
            </a:r>
          </a:p>
        </p:txBody>
      </p:sp>
      <p:sp>
        <p:nvSpPr>
          <p:cNvPr id="4" name="TextBox 3"/>
          <p:cNvSpPr txBox="1"/>
          <p:nvPr/>
        </p:nvSpPr>
        <p:spPr>
          <a:xfrm>
            <a:off x="1066800" y="4953000"/>
            <a:ext cx="2514600" cy="369332"/>
          </a:xfrm>
          <a:prstGeom prst="rect">
            <a:avLst/>
          </a:prstGeom>
          <a:noFill/>
        </p:spPr>
        <p:txBody>
          <a:bodyPr wrap="square" rtlCol="0">
            <a:spAutoFit/>
          </a:bodyPr>
          <a:lstStyle/>
          <a:p>
            <a:r>
              <a:rPr lang="en-US" dirty="0">
                <a:solidFill>
                  <a:srgbClr val="FF0000"/>
                </a:solidFill>
              </a:rPr>
              <a:t>STORY OF CHANGE TITLE </a:t>
            </a:r>
          </a:p>
        </p:txBody>
      </p:sp>
      <p:sp>
        <p:nvSpPr>
          <p:cNvPr id="5" name="Rectangle 4"/>
          <p:cNvSpPr/>
          <p:nvPr/>
        </p:nvSpPr>
        <p:spPr>
          <a:xfrm>
            <a:off x="1066800" y="5322332"/>
            <a:ext cx="7391400" cy="1077218"/>
          </a:xfrm>
          <a:prstGeom prst="rect">
            <a:avLst/>
          </a:prstGeom>
        </p:spPr>
        <p:txBody>
          <a:bodyPr wrap="square">
            <a:spAutoFit/>
          </a:bodyPr>
          <a:lstStyle/>
          <a:p>
            <a:r>
              <a:rPr lang="en-ZW" sz="3200" b="1" dirty="0">
                <a:solidFill>
                  <a:srgbClr val="FF0000"/>
                </a:solidFill>
              </a:rPr>
              <a:t>MOBILE CLINICS BREAKING THE DIVIDE THRU INCREASED ACCESSIBILITY </a:t>
            </a:r>
            <a:endParaRPr lang="en-US" sz="3200" dirty="0"/>
          </a:p>
        </p:txBody>
      </p:sp>
    </p:spTree>
    <p:extLst>
      <p:ext uri="{BB962C8B-B14F-4D97-AF65-F5344CB8AC3E}">
        <p14:creationId xmlns:p14="http://schemas.microsoft.com/office/powerpoint/2010/main" val="181733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78" b="406"/>
          <a:stretch/>
        </p:blipFill>
        <p:spPr>
          <a:xfrm rot="16200000">
            <a:off x="4466068" y="2637267"/>
            <a:ext cx="4648200" cy="4098065"/>
          </a:xfrm>
          <a:prstGeom prst="rect">
            <a:avLst/>
          </a:prstGeom>
        </p:spPr>
      </p:pic>
      <p:grpSp>
        <p:nvGrpSpPr>
          <p:cNvPr id="32" name="Group 31">
            <a:extLst>
              <a:ext uri="{FF2B5EF4-FFF2-40B4-BE49-F238E27FC236}">
                <a16:creationId xmlns:a16="http://schemas.microsoft.com/office/drawing/2014/main" id="{D8661110-5901-16D3-1C0A-7CF975076867}"/>
              </a:ext>
            </a:extLst>
          </p:cNvPr>
          <p:cNvGrpSpPr/>
          <p:nvPr/>
        </p:nvGrpSpPr>
        <p:grpSpPr>
          <a:xfrm>
            <a:off x="-92455" y="0"/>
            <a:ext cx="9158548" cy="6857997"/>
            <a:chOff x="-7274" y="2"/>
            <a:chExt cx="9158548" cy="6857997"/>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1990421" y="212798"/>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SYNOPSIS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295819" y="1191324"/>
            <a:ext cx="4191000" cy="550378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ZA" sz="1600" dirty="0"/>
              <a:t>In the rural mining communities of ward </a:t>
            </a:r>
            <a:r>
              <a:rPr lang="en-ZA" sz="1400" dirty="0"/>
              <a:t>19 and 20 in </a:t>
            </a:r>
            <a:r>
              <a:rPr lang="en-ZA" sz="1400" dirty="0" err="1"/>
              <a:t>Shamva</a:t>
            </a:r>
            <a:r>
              <a:rPr lang="en-ZA" sz="1400" dirty="0"/>
              <a:t> District women and girls face significant barriers in accessing essential SRH services as well as GBV prevention and response. Despite the high risk that the area poses because of artisanal miners. The closest clinic is in </a:t>
            </a:r>
            <a:r>
              <a:rPr lang="en-ZA" sz="1400" dirty="0" err="1"/>
              <a:t>shamva</a:t>
            </a:r>
            <a:r>
              <a:rPr lang="en-ZA" sz="1400" dirty="0"/>
              <a:t> town, which requires these women to incur transport expenses if they want to seeks services. As a result they neglect accessing SRH services. Most service providers do not favour these wards particularly ward 19 because of very bad road network. </a:t>
            </a:r>
          </a:p>
          <a:p>
            <a:pPr lvl="0"/>
            <a:r>
              <a:rPr lang="en-ZA" sz="1400" dirty="0"/>
              <a:t>The mobile clinics were conducted in partnership with local government, Ministry of Health, National Aids Council, Zimbabwe Republic Police Victim Friendly Unit (VFU), Zimbabwe Women Lawyers Association(ZWALA) , Ministry of Women Affairs and Department of Social Development </a:t>
            </a:r>
          </a:p>
          <a:p>
            <a:pPr lvl="0"/>
            <a:r>
              <a:rPr lang="en-ZA" sz="1400" dirty="0"/>
              <a:t>The Multi-stakeholder approach provided comprehensive services and bridged the gap of travelling distance and costs for communities as well as limited resources and poor road networks for services providers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2357" y="351694"/>
            <a:ext cx="4163578" cy="2985631"/>
          </a:xfrm>
          <a:prstGeom prst="rect">
            <a:avLst/>
          </a:prstGeom>
        </p:spPr>
      </p:pic>
    </p:spTree>
    <p:extLst>
      <p:ext uri="{BB962C8B-B14F-4D97-AF65-F5344CB8AC3E}">
        <p14:creationId xmlns:p14="http://schemas.microsoft.com/office/powerpoint/2010/main" val="369545441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74638"/>
            <a:ext cx="8534400" cy="5684388"/>
          </a:xfrm>
          <a:prstGeom prst="rect">
            <a:avLst/>
          </a:prstGeom>
        </p:spPr>
      </p:pic>
    </p:spTree>
    <p:extLst>
      <p:ext uri="{BB962C8B-B14F-4D97-AF65-F5344CB8AC3E}">
        <p14:creationId xmlns:p14="http://schemas.microsoft.com/office/powerpoint/2010/main" val="1350828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2057400" y="271524"/>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OBJECTIVES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325581" y="1019293"/>
            <a:ext cx="4017818" cy="5085171"/>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effectLst>
                  <a:outerShdw blurRad="38100" dist="38100" dir="2700000" algn="tl">
                    <a:srgbClr val="000000">
                      <a:alpha val="43137"/>
                    </a:srgbClr>
                  </a:outerShdw>
                </a:effectLst>
              </a:rPr>
              <a:t>The clinics contributed to the project objective of providing adolescents with accurate information about sexuality, sexual and reproductive health</a:t>
            </a:r>
          </a:p>
          <a:p>
            <a:pPr marL="0" indent="0">
              <a:buNone/>
            </a:pPr>
            <a:r>
              <a:rPr lang="en-US" sz="2000" b="1" dirty="0"/>
              <a:t>The key outcome arrears included , </a:t>
            </a:r>
          </a:p>
          <a:p>
            <a:pPr>
              <a:buFont typeface="Wingdings" panose="05000000000000000000" pitchFamily="2" charset="2"/>
              <a:buChar char="Ø"/>
            </a:pPr>
            <a:r>
              <a:rPr lang="en-US" sz="2000" dirty="0"/>
              <a:t>Improved availability of comprehensive, age appropriate education, information and adolescent friendly SRH services </a:t>
            </a:r>
          </a:p>
          <a:p>
            <a:pPr>
              <a:buFont typeface="Wingdings" panose="05000000000000000000" pitchFamily="2" charset="2"/>
              <a:buChar char="Ø"/>
            </a:pPr>
            <a:r>
              <a:rPr lang="en-US" sz="2000" dirty="0"/>
              <a:t>Increased availability of quality and timely health services for AYPs </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FF00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2780" y="289741"/>
            <a:ext cx="4493677" cy="337952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199" y="3429000"/>
            <a:ext cx="4493677" cy="2945919"/>
          </a:xfrm>
          <a:prstGeom prst="rect">
            <a:avLst/>
          </a:prstGeom>
        </p:spPr>
      </p:pic>
    </p:spTree>
    <p:extLst>
      <p:ext uri="{BB962C8B-B14F-4D97-AF65-F5344CB8AC3E}">
        <p14:creationId xmlns:p14="http://schemas.microsoft.com/office/powerpoint/2010/main" val="40408240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ACTIVITIES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145126" y="1066800"/>
            <a:ext cx="441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lvl="0"/>
            <a:r>
              <a:rPr lang="en-US" sz="2000" dirty="0"/>
              <a:t>The mobile clinics provided clinical , non clinical and legal services and information . </a:t>
            </a:r>
          </a:p>
          <a:p>
            <a:pPr lvl="0"/>
            <a:r>
              <a:rPr lang="en-US" sz="2000" dirty="0"/>
              <a:t>Cervical cancer Screening , HIV testing, Syphilis Testing, Family planning pills and </a:t>
            </a:r>
            <a:r>
              <a:rPr lang="en-US" sz="2000" dirty="0" err="1"/>
              <a:t>jadelle</a:t>
            </a:r>
            <a:r>
              <a:rPr lang="en-US" sz="2000" dirty="0"/>
              <a:t> , counselling , legal counsel</a:t>
            </a:r>
          </a:p>
          <a:p>
            <a:pPr lvl="0"/>
            <a:r>
              <a:rPr lang="en-US" sz="2000" dirty="0"/>
              <a:t>The evidence include Hospital Registers that the Ministry of Health Uses, </a:t>
            </a:r>
          </a:p>
          <a:p>
            <a:pPr lvl="0"/>
            <a:r>
              <a:rPr lang="en-US" sz="2000" dirty="0"/>
              <a:t>Activity reports from ROOTS Africa </a:t>
            </a:r>
          </a:p>
          <a:p>
            <a:pPr lvl="0"/>
            <a:r>
              <a:rPr lang="en-US" sz="2000" dirty="0"/>
              <a:t>Activity registers from ROOTS </a:t>
            </a:r>
          </a:p>
          <a:p>
            <a:pPr lvl="0"/>
            <a:r>
              <a:rPr lang="en-US" sz="2000" dirty="0"/>
              <a:t>Pictures, videos and testimonies from beneficiaries and stakeholders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4726" y="1663286"/>
            <a:ext cx="4487885" cy="3365914"/>
          </a:xfrm>
          <a:prstGeom prst="rect">
            <a:avLst/>
          </a:prstGeom>
        </p:spPr>
      </p:pic>
    </p:spTree>
    <p:extLst>
      <p:ext uri="{BB962C8B-B14F-4D97-AF65-F5344CB8AC3E}">
        <p14:creationId xmlns:p14="http://schemas.microsoft.com/office/powerpoint/2010/main" val="365115479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Contribution to change</a:t>
            </a:r>
          </a:p>
        </p:txBody>
      </p:sp>
      <p:sp>
        <p:nvSpPr>
          <p:cNvPr id="3" name="Rectangle 2"/>
          <p:cNvSpPr/>
          <p:nvPr/>
        </p:nvSpPr>
        <p:spPr>
          <a:xfrm>
            <a:off x="231161" y="1004829"/>
            <a:ext cx="8835786" cy="5632311"/>
          </a:xfrm>
          <a:prstGeom prst="rect">
            <a:avLst/>
          </a:prstGeom>
        </p:spPr>
        <p:txBody>
          <a:bodyPr wrap="square">
            <a:spAutoFit/>
          </a:bodyPr>
          <a:lstStyle/>
          <a:p>
            <a:r>
              <a:rPr lang="en-US" b="1" dirty="0"/>
              <a:t>Logistical support : the organisation was primarily responsible for providing the logistical support for stakeholder and communities. This included transport and meals for service providers. Where there was need, the organisation also provided transport to communities to attend the mobile clinics. Preparation and selection of venues , applying for police clearance was also done by the organisation. </a:t>
            </a:r>
          </a:p>
          <a:p>
            <a:endParaRPr lang="en-US" b="1" dirty="0"/>
          </a:p>
          <a:p>
            <a:r>
              <a:rPr lang="en-US" b="1" dirty="0"/>
              <a:t>Community mobilization : the organisation facilitated the mobilization of communities. This was done with close support from community leaders like councilors, chief </a:t>
            </a:r>
            <a:r>
              <a:rPr lang="en-US" b="1" dirty="0" err="1"/>
              <a:t>Bushu</a:t>
            </a:r>
            <a:r>
              <a:rPr lang="en-US" b="1" dirty="0"/>
              <a:t>, village health workers, Women Affairs ward coordinators amongst other key players. The organisation planned and coordinated the times and places for the clinics in liaison with local leadership </a:t>
            </a:r>
          </a:p>
          <a:p>
            <a:r>
              <a:rPr lang="en-US" b="1" dirty="0"/>
              <a:t> </a:t>
            </a:r>
          </a:p>
          <a:p>
            <a:r>
              <a:rPr lang="en-US" b="1" dirty="0"/>
              <a:t>Stakeholder coordination : Another key contribution by the organisation was stakeholder coordination. The organisation ensured that all the key service providers were well and informed and available to offer services on selected days </a:t>
            </a:r>
          </a:p>
          <a:p>
            <a:endParaRPr lang="en-US" b="1" dirty="0"/>
          </a:p>
          <a:p>
            <a:r>
              <a:rPr lang="en-US" b="1" dirty="0"/>
              <a:t>Facilitation of information dissemination sessions : because of different ages, some minors could not access services, the organisation facilitated discussions to raise awareness about various topical SRH issues amongst the young and other community members </a:t>
            </a:r>
          </a:p>
          <a:p>
            <a:endParaRPr lang="en-US" b="1" dirty="0"/>
          </a:p>
        </p:txBody>
      </p:sp>
    </p:spTree>
    <p:extLst>
      <p:ext uri="{BB962C8B-B14F-4D97-AF65-F5344CB8AC3E}">
        <p14:creationId xmlns:p14="http://schemas.microsoft.com/office/powerpoint/2010/main" val="1672997039"/>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406893f5-2274-413a-be44-8f15a880386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AD8123970EFE4E94AE6ECA64A6A3B0" ma:contentTypeVersion="17" ma:contentTypeDescription="Create a new document." ma:contentTypeScope="" ma:versionID="b4445fe144799517a01ca0e71ceb1fa0">
  <xsd:schema xmlns:xsd="http://www.w3.org/2001/XMLSchema" xmlns:xs="http://www.w3.org/2001/XMLSchema" xmlns:p="http://schemas.microsoft.com/office/2006/metadata/properties" xmlns:ns2="406893f5-2274-413a-be44-8f15a8803862" xmlns:ns3="5c72703c-1067-4fa7-89cc-ef245258de7b" targetNamespace="http://schemas.microsoft.com/office/2006/metadata/properties" ma:root="true" ma:fieldsID="8a7614ef73844e48355af480b11fe703" ns2:_="" ns3:_="">
    <xsd:import namespace="406893f5-2274-413a-be44-8f15a8803862"/>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93f5-2274-413a-be44-8f15a8803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2EB84B-407E-436A-AA0E-69A0C3BD71AB}">
  <ds:schemaRefs>
    <ds:schemaRef ds:uri="http://purl.org/dc/elements/1.1/"/>
    <ds:schemaRef ds:uri="http://purl.org/dc/dcmitype/"/>
    <ds:schemaRef ds:uri="http://www.w3.org/XML/1998/namespace"/>
    <ds:schemaRef ds:uri="http://schemas.microsoft.com/office/2006/documentManagement/types"/>
    <ds:schemaRef ds:uri="http://purl.org/dc/terms/"/>
    <ds:schemaRef ds:uri="http://schemas.microsoft.com/office/infopath/2007/PartnerControls"/>
    <ds:schemaRef ds:uri="http://schemas.microsoft.com/office/2006/metadata/properties"/>
    <ds:schemaRef ds:uri="http://schemas.openxmlformats.org/package/2006/metadata/core-properties"/>
    <ds:schemaRef ds:uri="5c72703c-1067-4fa7-89cc-ef245258de7b"/>
    <ds:schemaRef ds:uri="406893f5-2274-413a-be44-8f15a8803862"/>
  </ds:schemaRefs>
</ds:datastoreItem>
</file>

<file path=customXml/itemProps2.xml><?xml version="1.0" encoding="utf-8"?>
<ds:datastoreItem xmlns:ds="http://schemas.openxmlformats.org/officeDocument/2006/customXml" ds:itemID="{1509342F-F923-4ACD-900D-0F63C9BB3F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93f5-2274-413a-be44-8f15a8803862"/>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316272-B14B-4FAE-AC70-6D3A4C63D4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3155</TotalTime>
  <Words>1718</Words>
  <Application>Microsoft Office PowerPoint</Application>
  <PresentationFormat>On-screen Show (4:3)</PresentationFormat>
  <Paragraphs>112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Century Gothic</vt:lpstr>
      <vt:lpstr>Tahoma</vt:lpstr>
      <vt:lpstr>Wingdings</vt:lpstr>
      <vt:lpstr>Office Theme</vt:lpstr>
      <vt:lpstr>PowerPoint Presentation</vt:lpstr>
      <vt:lpstr>PowerPoint Presentation</vt:lpstr>
      <vt:lpstr>PowerPoint Presentation</vt:lpstr>
      <vt:lpstr>PowerPoint Presentation</vt:lpstr>
      <vt:lpstr>SYNOPSIS</vt:lpstr>
      <vt:lpstr>PowerPoint Presentation</vt:lpstr>
      <vt:lpstr>OBJECTIVES</vt:lpstr>
      <vt:lpstr>ACTIVITIES</vt:lpstr>
      <vt:lpstr>Contribution to change</vt:lpstr>
      <vt:lpstr>Population Group this change most closely related to</vt:lpstr>
      <vt:lpstr>Significance of change</vt:lpstr>
      <vt:lpstr>RESULTS</vt:lpstr>
      <vt:lpstr>PowerPoint Presentation</vt:lpstr>
      <vt:lpstr>Evidence</vt:lpstr>
      <vt:lpstr>PowerPoint Presentation</vt:lpstr>
      <vt:lpstr>CHALLENGES AND LESSONS LEARNT</vt:lpstr>
      <vt:lpstr>CHALLENGES AND LESSONS LEARNT</vt:lpstr>
      <vt:lpstr>CHALLENGES AND LESSONS LEARNT</vt:lpstr>
      <vt:lpstr>PowerPoint Presentation</vt:lpstr>
      <vt:lpstr>PowerPoint Presentation</vt:lpstr>
      <vt:lpstr>PowerPoint Presentation</vt:lpstr>
      <vt:lpstr>PowerPoint Presentation</vt:lpstr>
      <vt:lpstr>SUSTAINABILITY AND REPLICATION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NYASHA MANTOSI</cp:lastModifiedBy>
  <cp:revision>148</cp:revision>
  <dcterms:created xsi:type="dcterms:W3CDTF">2014-03-06T12:27:13Z</dcterms:created>
  <dcterms:modified xsi:type="dcterms:W3CDTF">2025-02-20T18:55:41Z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0x01010034AD8123970EFE4E94AE6ECA64A6A3B0</vt:lpwstr>
  </property>
  <property fmtid="{D5CDD505-2E9C-101B-9397-08002B2CF9AE}" pid="3" name="MediaServiceImageTags">
    <vt:lpwstr/>
  </property>
</Properties>
</file>