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88" r:id="rId5"/>
    <p:sldId id="287" r:id="rId6"/>
    <p:sldId id="286" r:id="rId7"/>
    <p:sldId id="275" r:id="rId8"/>
    <p:sldId id="269" r:id="rId9"/>
    <p:sldId id="284" r:id="rId10"/>
    <p:sldId id="289" r:id="rId11"/>
    <p:sldId id="258" r:id="rId12"/>
    <p:sldId id="259" r:id="rId13"/>
    <p:sldId id="260" r:id="rId14"/>
    <p:sldId id="261" r:id="rId15"/>
    <p:sldId id="277" r:id="rId16"/>
    <p:sldId id="278" r:id="rId17"/>
    <p:sldId id="279" r:id="rId18"/>
    <p:sldId id="280" r:id="rId19"/>
    <p:sldId id="281" r:id="rId20"/>
    <p:sldId id="282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29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7" autoAdjust="0"/>
    <p:restoredTop sz="81662" autoAdjust="0"/>
  </p:normalViewPr>
  <p:slideViewPr>
    <p:cSldViewPr snapToGrid="0">
      <p:cViewPr varScale="1">
        <p:scale>
          <a:sx n="65" d="100"/>
          <a:sy n="65" d="100"/>
        </p:scale>
        <p:origin x="109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3B810-9B77-4374-968B-833C0EF8DAFA}" type="datetimeFigureOut">
              <a:rPr lang="en-ZA" smtClean="0"/>
              <a:t>2026/03/13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5B4D6-68BE-4820-A2B1-385794D79FC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0347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5B4D6-68BE-4820-A2B1-385794D79FC4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65876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C8DBE-0462-0CC6-3E67-7CE43B77F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B7EC9-E956-8128-602D-C7B99838D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BF481-9E73-7C9C-6A72-BFC8F827F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2026/03/13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187A2-EE0A-F34A-2236-CB1D14746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5CA17-B3A5-0EED-A21A-F9B96FEB6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94654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6A530-483F-1CBE-FFCE-9A116150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C212A6-26A2-6ACF-6F3A-A046253A3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EF79F-9B68-7965-53D1-D58525E6C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2026/03/13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4DD83-B272-2593-1A95-E727CE82C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95F09-0507-5F6D-9F9B-ABD3A0C91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8891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E085C5-A11C-E643-8DC3-11FB172984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401F7E-9C8F-7612-9F47-5C7C14984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09330-9B69-BB1C-6AD4-DC60F0494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2026/03/13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D7B96-61B0-B551-1248-5FD62250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12442-9E30-4F0A-0151-84F8307D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9234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99C6B-1690-DB18-3A5A-6AD7AA606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A1375-B8AD-C523-6195-76E1BADC8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388A1-16BE-4D7A-4B82-E6535A951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2026/03/13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8A8A7-D130-0F47-BB20-87085FB0B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B9999-0995-9687-D647-A498CD16B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5713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E610B-1CF6-150D-1F93-217B6B1B7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05CB7-0DB6-62A7-A17A-2F69E9738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4001F-C1EE-AA37-97C4-4C09D8CFA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2026/03/13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7792C-E204-803B-D2E8-6249A3E2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7DC93-52B9-0B6B-E5E0-7D70F177A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3746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74AEA-366C-AEB3-0D4C-D83998ACA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AAA0A-A199-B5CE-0541-CE732EBE9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3B13D-367B-E0F7-3C34-43CE28751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8890E9-77AB-F1F7-A58E-5DEA60228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2026/03/13</a:t>
            </a:fld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8D739-2224-8F18-E3B0-368DAAE2C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68374-C805-63BC-B106-EAD0230B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50083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A6245-4F8B-56FC-161A-A826365C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A1C2A-587E-8649-F0E8-B6B9533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C57C4-04B4-70A2-0907-877C1681B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80D6E1-26E5-E165-5E50-514BD0A4D8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49AFC1-6281-0BAA-0DE6-51F2D13081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85B42E-F79A-1E15-9C00-D1762297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2026/03/13</a:t>
            </a:fld>
            <a:endParaRPr lang="en-Z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48B5F4-BB44-152A-7822-AF5E71E9C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CD161D-3FD1-2DA5-072F-5DB36750C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7651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877DC-7852-AEAB-720F-0EE604E2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793BCE-A9FB-5FF2-9BA0-314533CA0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2026/03/13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6EB4AF-E92E-5E0D-8074-A266282EF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E27CD4-4BD4-0D4B-4FB9-544872C8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9079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9A8CA1-36DC-07B5-3331-043434165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2026/03/13</a:t>
            </a:fld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0FC684-D3DF-ECE4-8A3C-486D7031C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C0011-B192-2F8E-485B-D50C4CB2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0664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71A99-2DB8-DF84-55D7-A697969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D4111-06AA-827C-4E69-CA5696022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FFB1F8-D13C-F25C-0591-07F158595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D4C4A-7311-3139-7636-105816407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2026/03/13</a:t>
            </a:fld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EB40D-C324-0342-8421-BEFADA8D8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5D076-F424-1C1F-E0F3-EF87FFA1E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7830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84CC6-88C5-09B4-805C-D9FFE037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C15FE7-64A9-623D-9CA7-FE9BD31070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30E57-2C57-97F1-914D-ACF47EB6B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8C702-813F-82AE-0CF2-A4972F0C7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2026/03/13</a:t>
            </a:fld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A06360-C29A-762E-0177-E932E25D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5C889-BFAD-BAB1-2BD7-34EB17B78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4381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6A1551-74E4-59A9-EC82-965DF7F25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2B6D3-D587-EF0B-D249-F4142688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BA8BD-6AB8-5978-97C8-01C03141E5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6BCFA-EC08-4821-BEA9-2302F3C34D0F}" type="datetimeFigureOut">
              <a:rPr lang="en-ZA" smtClean="0"/>
              <a:t>2026/03/13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F49F3-0B5E-114E-A1BE-885C6EB57F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AB86F-C636-BEC2-AF70-9817106E2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46D3C-BBE1-4DEC-A7AA-4C47BF45DB8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8257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D12B0C-4783-A17E-C39F-980196635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5" y="312440"/>
            <a:ext cx="4702161" cy="11148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07C83F-A399-7265-8937-D0EDB0EFC058}"/>
              </a:ext>
            </a:extLst>
          </p:cNvPr>
          <p:cNvSpPr>
            <a:spLocks/>
          </p:cNvSpPr>
          <p:nvPr/>
        </p:nvSpPr>
        <p:spPr>
          <a:xfrm>
            <a:off x="10244667" y="6256096"/>
            <a:ext cx="1947333" cy="643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C4002AA7-930D-9FB9-79D2-BDD9E7265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0145" y="1869798"/>
            <a:ext cx="9144000" cy="811594"/>
          </a:xfrm>
          <a:ln w="38100">
            <a:noFill/>
          </a:ln>
          <a:effectLst/>
        </p:spPr>
        <p:txBody>
          <a:bodyPr anchor="ctr">
            <a:normAutofit/>
          </a:bodyPr>
          <a:lstStyle/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Promoting Gender-inclusive Local Economic Development </a:t>
            </a:r>
            <a:b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South Africa</a:t>
            </a:r>
          </a:p>
        </p:txBody>
      </p:sp>
      <p:pic>
        <p:nvPicPr>
          <p:cNvPr id="6" name="Picture 5" descr="http://genderlinks.org.za/wp-content/uploads/2016/03/sunrise-campaign-logo-16-days-fin_250x250_crop_80.jpg">
            <a:extLst>
              <a:ext uri="{FF2B5EF4-FFF2-40B4-BE49-F238E27FC236}">
                <a16:creationId xmlns:a16="http://schemas.microsoft.com/office/drawing/2014/main" id="{2B25E3A5-02BF-4DAC-936E-3313A9A3D38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4224"/>
            <a:ext cx="1885951" cy="13447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848" y="197519"/>
            <a:ext cx="2229485" cy="134473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ubtitle 14">
            <a:extLst>
              <a:ext uri="{FF2B5EF4-FFF2-40B4-BE49-F238E27FC236}">
                <a16:creationId xmlns:a16="http://schemas.microsoft.com/office/drawing/2014/main" id="{C4002AA7-930D-9FB9-79D2-BDD9E726505C}"/>
              </a:ext>
            </a:extLst>
          </p:cNvPr>
          <p:cNvSpPr txBox="1">
            <a:spLocks/>
          </p:cNvSpPr>
          <p:nvPr/>
        </p:nvSpPr>
        <p:spPr>
          <a:xfrm>
            <a:off x="1524000" y="3128372"/>
            <a:ext cx="9144000" cy="4188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ESTABLISHED ENTREPRENEUR</a:t>
            </a:r>
          </a:p>
        </p:txBody>
      </p:sp>
      <p:sp>
        <p:nvSpPr>
          <p:cNvPr id="10" name="Subtitle 14">
            <a:extLst>
              <a:ext uri="{FF2B5EF4-FFF2-40B4-BE49-F238E27FC236}">
                <a16:creationId xmlns:a16="http://schemas.microsoft.com/office/drawing/2014/main" id="{C4002AA7-930D-9FB9-79D2-BDD9E726505C}"/>
              </a:ext>
            </a:extLst>
          </p:cNvPr>
          <p:cNvSpPr txBox="1">
            <a:spLocks/>
          </p:cNvSpPr>
          <p:nvPr/>
        </p:nvSpPr>
        <p:spPr>
          <a:xfrm>
            <a:off x="1524000" y="3994195"/>
            <a:ext cx="9144000" cy="12874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Name: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Mampu Perfect Integration (Pty) Ltd </a:t>
            </a:r>
            <a:endParaRPr lang="en-Z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Participant Name</a:t>
            </a:r>
            <a:r>
              <a:rPr lang="en-Z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Puleng Sehloho</a:t>
            </a:r>
          </a:p>
          <a:p>
            <a:pPr>
              <a:lnSpc>
                <a:spcPct val="150000"/>
              </a:lnSpc>
            </a:pPr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Council:</a:t>
            </a:r>
            <a:r>
              <a:rPr lang="en-Z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Midvaal Local Municipality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9"/>
          <a:stretch/>
        </p:blipFill>
        <p:spPr>
          <a:xfrm>
            <a:off x="9423400" y="4527291"/>
            <a:ext cx="1935647" cy="21565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76" y="2203567"/>
            <a:ext cx="1531932" cy="246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75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>
            <a:normAutofit/>
          </a:bodyPr>
          <a:lstStyle/>
          <a:p>
            <a:pPr algn="ctr"/>
            <a:r>
              <a:rPr lang="en-ZA" sz="3600" b="1" dirty="0"/>
              <a:t>QUALITY AND PACKAGING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5009" y="1188720"/>
            <a:ext cx="5077691" cy="498824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My customers highly value the quality of my products. More people in the society are becoming aware of the benefits of </a:t>
            </a:r>
            <a:r>
              <a:rPr lang="en-US" b="1" dirty="0"/>
              <a:t>organic produce</a:t>
            </a:r>
            <a:r>
              <a:rPr lang="en-US" dirty="0"/>
              <a:t> and the risks of buying vegetables that are not naturally grown. They are also increasingly looking for available </a:t>
            </a:r>
            <a:r>
              <a:rPr lang="en-US" b="1" dirty="0"/>
              <a:t>herbs</a:t>
            </a:r>
            <a:r>
              <a:rPr lang="en-US" dirty="0"/>
              <a:t>, as many are becoming more health conscious.</a:t>
            </a:r>
          </a:p>
          <a:p>
            <a:endParaRPr lang="en-US" dirty="0"/>
          </a:p>
          <a:p>
            <a:r>
              <a:rPr lang="en-US" dirty="0"/>
              <a:t>For packaging, I use </a:t>
            </a:r>
            <a:r>
              <a:rPr lang="en-US" b="1" dirty="0"/>
              <a:t>clean, simple, and eco-friendly materials</a:t>
            </a:r>
            <a:r>
              <a:rPr lang="en-US" dirty="0"/>
              <a:t> that keep the vegetables fresh and protect them during transport. This helps maintain the quality and appeal of the produce.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509" y="4433238"/>
            <a:ext cx="2056365" cy="2244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874" y="776922"/>
            <a:ext cx="3220256" cy="336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10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355"/>
          </a:xfrm>
        </p:spPr>
        <p:txBody>
          <a:bodyPr>
            <a:normAutofit/>
          </a:bodyPr>
          <a:lstStyle/>
          <a:p>
            <a:pPr algn="ctr"/>
            <a:r>
              <a:rPr lang="en-Z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MANAGEMENT</a:t>
            </a:r>
            <a:endParaRPr lang="en-ZA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172" y="1293381"/>
            <a:ext cx="6374293" cy="2868072"/>
          </a:xfrm>
        </p:spPr>
        <p:txBody>
          <a:bodyPr>
            <a:normAutofit fontScale="92500" lnSpcReduction="20000"/>
          </a:bodyPr>
          <a:lstStyle/>
          <a:p>
            <a:pPr marL="342900" lvl="0" indent="-342900"/>
            <a:r>
              <a:rPr lang="en-ZA" sz="2400" dirty="0"/>
              <a:t>I have 1 (one) employee and I manage the business myself. </a:t>
            </a:r>
          </a:p>
          <a:p>
            <a:pPr marL="342900" indent="-342900"/>
            <a:r>
              <a:rPr lang="en-ZA" sz="2400" b="1" dirty="0"/>
              <a:t>Staff training</a:t>
            </a:r>
            <a:r>
              <a:rPr lang="en-ZA" sz="2400" dirty="0"/>
              <a:t> is a key part of my business operations.</a:t>
            </a:r>
            <a:endParaRPr lang="en-ZA" sz="2400" b="1" dirty="0"/>
          </a:p>
          <a:p>
            <a:pPr marL="342900" lvl="0" indent="-342900"/>
            <a:r>
              <a:rPr lang="en-ZA" sz="2400" b="1" dirty="0"/>
              <a:t>Pricing Strategy:</a:t>
            </a:r>
            <a:br>
              <a:rPr lang="en-ZA" sz="2400" dirty="0"/>
            </a:br>
            <a:r>
              <a:rPr lang="en-ZA" sz="2400" dirty="0"/>
              <a:t>	</a:t>
            </a:r>
            <a:r>
              <a:rPr lang="en-ZA" sz="2400" b="1" dirty="0"/>
              <a:t>50% margin is used</a:t>
            </a:r>
            <a:r>
              <a:rPr lang="en-ZA" sz="2400" dirty="0"/>
              <a:t> to keep my prices competitive to the 	market.</a:t>
            </a:r>
          </a:p>
          <a:p>
            <a:pPr marL="457200" lvl="1" indent="0">
              <a:buNone/>
            </a:pPr>
            <a:endParaRPr lang="en-ZA" dirty="0"/>
          </a:p>
          <a:p>
            <a:pPr marL="800100" lvl="1" indent="-342900"/>
            <a:r>
              <a:rPr lang="en-ZA" b="1" dirty="0"/>
              <a:t>Reduce input costs to  improve profit.</a:t>
            </a:r>
          </a:p>
          <a:p>
            <a:pPr marL="457200" lvl="1" indent="0">
              <a:buNone/>
            </a:pPr>
            <a:endParaRPr lang="en-ZA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24021"/>
          <a:stretch/>
        </p:blipFill>
        <p:spPr>
          <a:xfrm>
            <a:off x="2458687" y="4483887"/>
            <a:ext cx="2746430" cy="2048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892" y="4418045"/>
            <a:ext cx="2822304" cy="21145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971" y="1173480"/>
            <a:ext cx="2436829" cy="43862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533" y="1830282"/>
            <a:ext cx="2234467" cy="435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8835"/>
          </a:xfrm>
        </p:spPr>
        <p:txBody>
          <a:bodyPr>
            <a:normAutofit/>
          </a:bodyPr>
          <a:lstStyle/>
          <a:p>
            <a:pPr algn="ctr"/>
            <a:r>
              <a:rPr lang="en-ZA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FINANCIAL MANAGEMENT </a:t>
            </a:r>
            <a:endParaRPr lang="en-Z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94460"/>
            <a:ext cx="10934700" cy="4411979"/>
          </a:xfrm>
        </p:spPr>
        <p:txBody>
          <a:bodyPr>
            <a:normAutofit/>
          </a:bodyPr>
          <a:lstStyle/>
          <a:p>
            <a:pPr marL="342900" lvl="0" indent="-342900"/>
            <a:r>
              <a:rPr lang="en-ZA" dirty="0"/>
              <a:t>Investment on </a:t>
            </a:r>
            <a:r>
              <a:rPr lang="en-ZA" b="1" dirty="0"/>
              <a:t>Speed Point Machine </a:t>
            </a:r>
          </a:p>
          <a:p>
            <a:pPr marL="342900" lvl="0" indent="-342900"/>
            <a:r>
              <a:rPr lang="en-ZA" dirty="0"/>
              <a:t>We </a:t>
            </a:r>
            <a:r>
              <a:rPr lang="en-ZA" b="1" dirty="0"/>
              <a:t>keep detailed records</a:t>
            </a:r>
            <a:r>
              <a:rPr lang="en-ZA" dirty="0"/>
              <a:t> of all transactions,</a:t>
            </a:r>
          </a:p>
          <a:p>
            <a:pPr marL="0" lvl="0" indent="0">
              <a:buNone/>
            </a:pPr>
            <a:r>
              <a:rPr lang="en-ZA" dirty="0"/>
              <a:t>	Income and expenses. </a:t>
            </a:r>
          </a:p>
          <a:p>
            <a:pPr marL="0" lvl="0" indent="0">
              <a:buNone/>
            </a:pPr>
            <a:r>
              <a:rPr lang="en-ZA" b="1" dirty="0"/>
              <a:t>	Price List is regularly updated</a:t>
            </a:r>
            <a:r>
              <a:rPr lang="en-ZA" dirty="0"/>
              <a:t> and available</a:t>
            </a:r>
          </a:p>
          <a:p>
            <a:pPr marL="342900" lvl="0" indent="-342900"/>
            <a:r>
              <a:rPr lang="en-US" dirty="0"/>
              <a:t>The business is formally registered and has a bank account.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33"/>
          <a:stretch/>
        </p:blipFill>
        <p:spPr>
          <a:xfrm rot="5122933">
            <a:off x="9582242" y="1177276"/>
            <a:ext cx="2842229" cy="131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00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pPr algn="ctr"/>
            <a:r>
              <a:rPr lang="en-ZA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SAVINGS AND SELF SUFFICIENCY</a:t>
            </a:r>
            <a:endParaRPr lang="en-Z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54282" y="1219200"/>
            <a:ext cx="9483436" cy="4957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Saving Club</a:t>
            </a: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 of </a:t>
            </a:r>
            <a:r>
              <a:rPr lang="en-Z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Itireleng savings group.</a:t>
            </a: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Business Ladies contributing R500 per month.</a:t>
            </a:r>
            <a:b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Z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have managed to save R3000 </a:t>
            </a:r>
          </a:p>
          <a:p>
            <a:pPr>
              <a:lnSpc>
                <a:spcPct val="100000"/>
              </a:lnSpc>
            </a:pP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you managed to </a:t>
            </a:r>
            <a:r>
              <a:rPr lang="en-GB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 household income?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Yes. Business growth has allowed for me to earn a salary from the business, thus increasing household income.</a:t>
            </a:r>
            <a:endParaRPr lang="en-ZA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14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60755"/>
          </a:xfrm>
        </p:spPr>
        <p:txBody>
          <a:bodyPr>
            <a:normAutofit fontScale="90000"/>
          </a:bodyPr>
          <a:lstStyle/>
          <a:p>
            <a:pPr algn="ctr"/>
            <a:r>
              <a:rPr lang="en-ZA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INCOME AND EXPENSES FOR THE BUSINESS FOR PAST  THREE TO SIX MONTHS</a:t>
            </a:r>
            <a:endParaRPr lang="en-ZA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6370" y="1507368"/>
            <a:ext cx="5157787" cy="762001"/>
          </a:xfrm>
        </p:spPr>
        <p:txBody>
          <a:bodyPr>
            <a:normAutofit fontScale="92500" lnSpcReduction="10000"/>
          </a:bodyPr>
          <a:lstStyle/>
          <a:p>
            <a:endParaRPr lang="en-ZA" dirty="0"/>
          </a:p>
          <a:p>
            <a:pPr algn="ctr"/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INCOME</a:t>
            </a:r>
          </a:p>
          <a:p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54782" y="1076680"/>
            <a:ext cx="5183188" cy="762000"/>
          </a:xfr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/>
            <a:endParaRPr lang="en-ZA" dirty="0"/>
          </a:p>
          <a:p>
            <a:pPr algn="ctr"/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EXPENSES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077953"/>
              </p:ext>
            </p:extLst>
          </p:nvPr>
        </p:nvGraphicFramePr>
        <p:xfrm>
          <a:off x="1828799" y="1838678"/>
          <a:ext cx="8331200" cy="4329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8811">
                  <a:extLst>
                    <a:ext uri="{9D8B030D-6E8A-4147-A177-3AD203B41FA5}">
                      <a16:colId xmlns:a16="http://schemas.microsoft.com/office/drawing/2014/main" val="2030145626"/>
                    </a:ext>
                  </a:extLst>
                </a:gridCol>
                <a:gridCol w="1540923">
                  <a:extLst>
                    <a:ext uri="{9D8B030D-6E8A-4147-A177-3AD203B41FA5}">
                      <a16:colId xmlns:a16="http://schemas.microsoft.com/office/drawing/2014/main" val="107863878"/>
                    </a:ext>
                  </a:extLst>
                </a:gridCol>
                <a:gridCol w="298945">
                  <a:extLst>
                    <a:ext uri="{9D8B030D-6E8A-4147-A177-3AD203B41FA5}">
                      <a16:colId xmlns:a16="http://schemas.microsoft.com/office/drawing/2014/main" val="2504493020"/>
                    </a:ext>
                  </a:extLst>
                </a:gridCol>
                <a:gridCol w="2311369">
                  <a:extLst>
                    <a:ext uri="{9D8B030D-6E8A-4147-A177-3AD203B41FA5}">
                      <a16:colId xmlns:a16="http://schemas.microsoft.com/office/drawing/2014/main" val="348667324"/>
                    </a:ext>
                  </a:extLst>
                </a:gridCol>
                <a:gridCol w="1781152">
                  <a:extLst>
                    <a:ext uri="{9D8B030D-6E8A-4147-A177-3AD203B41FA5}">
                      <a16:colId xmlns:a16="http://schemas.microsoft.com/office/drawing/2014/main" val="715218598"/>
                    </a:ext>
                  </a:extLst>
                </a:gridCol>
              </a:tblGrid>
              <a:tr h="640039">
                <a:tc>
                  <a:txBody>
                    <a:bodyPr/>
                    <a:lstStyle/>
                    <a:p>
                      <a:r>
                        <a:rPr lang="en-US" sz="2400" dirty="0"/>
                        <a:t>Item</a:t>
                      </a:r>
                      <a:endParaRPr lang="en-Z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Amount</a:t>
                      </a:r>
                      <a:endParaRPr lang="en-ZA" sz="2400" dirty="0"/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n-ZA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Item</a:t>
                      </a:r>
                      <a:endParaRPr lang="en-ZA" sz="2400" dirty="0"/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Amount</a:t>
                      </a:r>
                      <a:endParaRPr lang="en-ZA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3181116"/>
                  </a:ext>
                </a:extLst>
              </a:tr>
              <a:tr h="690423">
                <a:tc>
                  <a:txBody>
                    <a:bodyPr/>
                    <a:lstStyle/>
                    <a:p>
                      <a:r>
                        <a:rPr lang="en-US" sz="1800" dirty="0"/>
                        <a:t>Sales</a:t>
                      </a:r>
                      <a:endParaRPr lang="en-Z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R11</a:t>
                      </a:r>
                      <a:r>
                        <a:rPr lang="en-US" sz="1800" baseline="0" dirty="0"/>
                        <a:t> 500</a:t>
                      </a:r>
                      <a:endParaRPr lang="en-ZA" sz="1800" dirty="0"/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Stock &amp; Packaging</a:t>
                      </a:r>
                      <a:endParaRPr lang="en-ZA" sz="900" dirty="0"/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dirty="0"/>
                        <a:t>3 132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786">
                <a:tc>
                  <a:txBody>
                    <a:bodyPr/>
                    <a:lstStyle/>
                    <a:p>
                      <a:r>
                        <a:rPr lang="en-ZA" sz="1800" dirty="0"/>
                        <a:t>Tenants Rentals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dirty="0"/>
                        <a:t>15 600</a:t>
                      </a: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Electricity &amp; Data</a:t>
                      </a:r>
                      <a:endParaRPr lang="en-ZA" sz="1800" dirty="0"/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 1 800</a:t>
                      </a:r>
                      <a:endParaRPr lang="en-ZA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8738456"/>
                  </a:ext>
                </a:extLst>
              </a:tr>
              <a:tr h="640039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Salaries </a:t>
                      </a:r>
                      <a:endParaRPr lang="en-ZA" sz="1800" dirty="0"/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6 000</a:t>
                      </a:r>
                      <a:endParaRPr lang="en-ZA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8997004"/>
                  </a:ext>
                </a:extLst>
              </a:tr>
              <a:tr h="640039"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ZA" sz="1800" dirty="0"/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Wages</a:t>
                      </a:r>
                      <a:endParaRPr lang="en-ZA" sz="1800" dirty="0"/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aseline="0" dirty="0"/>
                        <a:t>3 600</a:t>
                      </a:r>
                      <a:endParaRPr lang="en-ZA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0780518"/>
                  </a:ext>
                </a:extLst>
              </a:tr>
              <a:tr h="640039"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ZA" sz="1800" dirty="0"/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Transport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2 500</a:t>
                      </a:r>
                      <a:endParaRPr lang="en-ZA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0395313"/>
                  </a:ext>
                </a:extLst>
              </a:tr>
              <a:tr h="394527">
                <a:tc>
                  <a:txBody>
                    <a:bodyPr/>
                    <a:lstStyle/>
                    <a:p>
                      <a:r>
                        <a:rPr lang="en-US" sz="1800" b="1" dirty="0"/>
                        <a:t>Total</a:t>
                      </a:r>
                      <a:endParaRPr lang="en-ZA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R27 100.00</a:t>
                      </a:r>
                      <a:endParaRPr lang="en-ZA" sz="1800" b="1" dirty="0"/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n-ZA" sz="18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Total</a:t>
                      </a:r>
                      <a:endParaRPr lang="en-ZA" sz="1800" b="1" dirty="0"/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R17032.00</a:t>
                      </a:r>
                      <a:endParaRPr lang="en-ZA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5853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617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W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CHALLENGES</a:t>
            </a:r>
            <a:endParaRPr lang="en-Z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6291"/>
            <a:ext cx="7405255" cy="3311237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Limited space</a:t>
            </a:r>
            <a:r>
              <a:rPr lang="en-US" dirty="0"/>
              <a:t> for larger scale planting. </a:t>
            </a:r>
          </a:p>
          <a:p>
            <a:r>
              <a:rPr lang="en-US" b="1" dirty="0"/>
              <a:t>Transport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How to manage?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 managed to get 2HA Plot Lease Agreement for crop planting.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b="1" dirty="0"/>
              <a:t>Hire transport</a:t>
            </a:r>
            <a:r>
              <a:rPr lang="en-US" dirty="0"/>
              <a:t> to suppliers and to market places.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3697" y="4476592"/>
            <a:ext cx="1954061" cy="25932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1"/>
          <a:stretch/>
        </p:blipFill>
        <p:spPr>
          <a:xfrm>
            <a:off x="9213734" y="777875"/>
            <a:ext cx="2766993" cy="552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39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W" b="1" dirty="0"/>
              <a:t>SUSTAINABILITY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495979" cy="379140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Business Plan in place to ensure the long-term success</a:t>
            </a:r>
          </a:p>
          <a:p>
            <a:pPr marL="342900" indent="-342900"/>
            <a:r>
              <a:rPr lang="en-US" dirty="0"/>
              <a:t>Connected to </a:t>
            </a:r>
            <a:r>
              <a:rPr lang="en-US" b="1" dirty="0"/>
              <a:t>nature is our greatest advantage</a:t>
            </a:r>
            <a:r>
              <a:rPr lang="en-US" dirty="0"/>
              <a:t>.</a:t>
            </a:r>
          </a:p>
          <a:p>
            <a:pPr marL="342900" indent="-342900"/>
            <a:r>
              <a:rPr lang="en-US" b="1" dirty="0"/>
              <a:t>Nursery</a:t>
            </a:r>
            <a:r>
              <a:rPr lang="en-US" dirty="0"/>
              <a:t> – Is a greater advantage for the business growth. By managing well duplication production </a:t>
            </a:r>
          </a:p>
          <a:p>
            <a:pPr marL="342900" indent="-342900"/>
            <a:r>
              <a:rPr lang="en-US" dirty="0"/>
              <a:t>By using </a:t>
            </a:r>
            <a:r>
              <a:rPr lang="en-US" b="1" dirty="0"/>
              <a:t>organic practices and</a:t>
            </a:r>
            <a:r>
              <a:rPr lang="en-US" dirty="0"/>
              <a:t> </a:t>
            </a:r>
            <a:r>
              <a:rPr lang="en-US" b="1" dirty="0"/>
              <a:t>eco-friendly methods</a:t>
            </a:r>
            <a:r>
              <a:rPr lang="en-US" dirty="0"/>
              <a:t>.</a:t>
            </a:r>
          </a:p>
          <a:p>
            <a:r>
              <a:rPr lang="en-US" dirty="0"/>
              <a:t>Value added products - </a:t>
            </a:r>
            <a:r>
              <a:rPr lang="en-US" b="1" dirty="0"/>
              <a:t>Processing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960" y="1733342"/>
            <a:ext cx="1550962" cy="206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92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35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ZA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PLANS HAVE YOU MADE TO GROW YOUR BUSINESS IN THE NEXT 6 MONTHS? </a:t>
            </a:r>
            <a:endParaRPr lang="en-Z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3336" y="1649124"/>
            <a:ext cx="10065327" cy="4931786"/>
          </a:xfrm>
        </p:spPr>
        <p:txBody>
          <a:bodyPr>
            <a:normAutofit lnSpcReduction="10000"/>
          </a:bodyPr>
          <a:lstStyle/>
          <a:p>
            <a:r>
              <a:rPr lang="en-ZA" sz="2000" dirty="0"/>
              <a:t>To grow the business and meet increasing demand, I have the following expansion plans:</a:t>
            </a:r>
          </a:p>
          <a:p>
            <a:pPr marL="342900" indent="-342900"/>
            <a:r>
              <a:rPr lang="en-ZA" sz="2000" b="1" dirty="0"/>
              <a:t>Lease 2-hectare plot</a:t>
            </a:r>
            <a:r>
              <a:rPr lang="en-ZA" sz="2000" dirty="0"/>
              <a:t> specifically for vegetable production. </a:t>
            </a:r>
          </a:p>
          <a:p>
            <a:pPr marL="0" indent="0">
              <a:buNone/>
            </a:pPr>
            <a:r>
              <a:rPr lang="en-ZA" sz="2000" dirty="0"/>
              <a:t>[Est. annual  expense R36 000]</a:t>
            </a:r>
          </a:p>
          <a:p>
            <a:pPr marL="342900" indent="-342900"/>
            <a:r>
              <a:rPr lang="en-ZA" sz="2000" dirty="0"/>
              <a:t>2 Wheel Tractor</a:t>
            </a:r>
          </a:p>
          <a:p>
            <a:pPr marL="342900" indent="-342900"/>
            <a:r>
              <a:rPr lang="en-ZA" sz="2000" b="1" dirty="0"/>
              <a:t>Fencing: </a:t>
            </a:r>
            <a:r>
              <a:rPr lang="en-ZA" sz="2000" dirty="0"/>
              <a:t>for crop production safety </a:t>
            </a:r>
          </a:p>
          <a:p>
            <a:pPr marL="342900" indent="-342900"/>
            <a:r>
              <a:rPr lang="en-ZA" sz="2000" b="1" dirty="0"/>
              <a:t>Erect essential structures</a:t>
            </a:r>
            <a:r>
              <a:rPr lang="en-ZA" sz="2000" dirty="0"/>
              <a:t> to support and protect production:</a:t>
            </a:r>
          </a:p>
          <a:p>
            <a:pPr marL="457200" lvl="1" indent="0">
              <a:buNone/>
            </a:pPr>
            <a:r>
              <a:rPr lang="en-ZA" sz="2000" dirty="0"/>
              <a:t>A </a:t>
            </a:r>
            <a:r>
              <a:rPr lang="en-ZA" sz="2000" b="1" dirty="0"/>
              <a:t>greenhouse</a:t>
            </a:r>
            <a:r>
              <a:rPr lang="en-ZA" sz="2000" dirty="0"/>
              <a:t> for starting seedlings. [Est. start-up of R30 000]</a:t>
            </a:r>
          </a:p>
          <a:p>
            <a:pPr marL="457200" lvl="1" indent="0">
              <a:buNone/>
            </a:pPr>
            <a:r>
              <a:rPr lang="en-ZA" sz="2000" dirty="0"/>
              <a:t>A </a:t>
            </a:r>
            <a:r>
              <a:rPr lang="en-ZA" sz="2000" b="1" dirty="0"/>
              <a:t>nursery</a:t>
            </a:r>
            <a:r>
              <a:rPr lang="en-ZA" sz="2000" dirty="0"/>
              <a:t> safe area for growing plants. [Est. start-up of R10 000]</a:t>
            </a:r>
          </a:p>
          <a:p>
            <a:pPr marL="800100" lvl="1" indent="-342900"/>
            <a:r>
              <a:rPr lang="en-ZA" sz="2000" b="1" dirty="0"/>
              <a:t>Protective shelters</a:t>
            </a:r>
            <a:r>
              <a:rPr lang="en-ZA" sz="2000" dirty="0"/>
              <a:t> to shield crops from harsh weather conditions.</a:t>
            </a:r>
          </a:p>
          <a:p>
            <a:pPr marL="342900" indent="-342900"/>
            <a:r>
              <a:rPr lang="en-ZA" sz="2000" b="1" dirty="0"/>
              <a:t>Create employment opportunities</a:t>
            </a:r>
            <a:r>
              <a:rPr lang="en-ZA" sz="2000" dirty="0"/>
              <a:t> by hiring additional workers for the increased workload.</a:t>
            </a:r>
          </a:p>
          <a:p>
            <a:pPr marL="342900" indent="-342900"/>
            <a:r>
              <a:rPr lang="en-ZA" sz="2000" b="1" dirty="0"/>
              <a:t>Host workshops</a:t>
            </a:r>
            <a:r>
              <a:rPr lang="en-ZA" sz="2000" dirty="0"/>
              <a:t> to share my knowledge and skills with others in the community, especially women and youth, as part of my commitment for skills development and empowerment.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063" y="0"/>
            <a:ext cx="3622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88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35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ZA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Additional Information</a:t>
            </a:r>
            <a:endParaRPr lang="en-Z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3336" y="1506969"/>
            <a:ext cx="10065327" cy="4606959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Posters for Market exposure</a:t>
            </a:r>
            <a:br>
              <a:rPr lang="en-US" dirty="0"/>
            </a:br>
            <a:r>
              <a:rPr lang="en-US" b="1" dirty="0"/>
              <a:t>Website Design:</a:t>
            </a:r>
            <a:br>
              <a:rPr lang="en-US" dirty="0"/>
            </a:br>
            <a:r>
              <a:rPr lang="en-US" dirty="0"/>
              <a:t>To promote my business online and reach more customers.</a:t>
            </a:r>
          </a:p>
          <a:p>
            <a:r>
              <a:rPr lang="en-US" b="1" dirty="0"/>
              <a:t>Branded Promotional Materials:</a:t>
            </a:r>
            <a:br>
              <a:rPr lang="en-US" dirty="0"/>
            </a:br>
            <a:r>
              <a:rPr lang="en-US" dirty="0"/>
              <a:t>Such as banners and a branded gazebo, to improve visibility at markets, events, and community activities.</a:t>
            </a:r>
          </a:p>
          <a:p>
            <a:endParaRPr lang="en-US" sz="1000" b="1" dirty="0"/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b="1" i="1" dirty="0">
                <a:solidFill>
                  <a:srgbClr val="FF0000"/>
                </a:solidFill>
              </a:rPr>
              <a:t>“Tough Times Never Last,</a:t>
            </a:r>
          </a:p>
          <a:p>
            <a:pPr marL="0" indent="0" algn="ctr">
              <a:buNone/>
            </a:pPr>
            <a:r>
              <a:rPr lang="en-US" b="1" i="1" dirty="0">
                <a:solidFill>
                  <a:srgbClr val="FF0000"/>
                </a:solidFill>
              </a:rPr>
              <a:t>But Tough People Do!”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b="1" dirty="0"/>
              <a:t>Robert H. Schuller</a:t>
            </a:r>
          </a:p>
        </p:txBody>
      </p:sp>
    </p:spTree>
    <p:extLst>
      <p:ext uri="{BB962C8B-B14F-4D97-AF65-F5344CB8AC3E}">
        <p14:creationId xmlns:p14="http://schemas.microsoft.com/office/powerpoint/2010/main" val="3645268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868"/>
            <a:ext cx="10515600" cy="715530"/>
          </a:xfrm>
        </p:spPr>
        <p:txBody>
          <a:bodyPr>
            <a:normAutofit/>
          </a:bodyPr>
          <a:lstStyle/>
          <a:p>
            <a:pPr algn="ctr"/>
            <a:r>
              <a:rPr lang="en-ZA" sz="2000" b="1" dirty="0"/>
              <a:t>SUNRISE CAMPAIGN JOURNEY –IMPACT AND PERSONAL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1236"/>
            <a:ext cx="10515600" cy="4351338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ZA" sz="1600" b="1" dirty="0"/>
              <a:t>Personal Growth</a:t>
            </a:r>
          </a:p>
          <a:p>
            <a:pPr lvl="1"/>
            <a:r>
              <a:rPr lang="en-ZA" sz="1200" dirty="0"/>
              <a:t>Increased self-confidence and belief in my abilities.</a:t>
            </a:r>
          </a:p>
          <a:p>
            <a:pPr lvl="1"/>
            <a:r>
              <a:rPr lang="en-ZA" sz="1200" dirty="0"/>
              <a:t>Gained new knowledge and skills through training and mentorship.</a:t>
            </a:r>
          </a:p>
          <a:p>
            <a:pPr marL="0" indent="0">
              <a:buNone/>
            </a:pPr>
            <a:r>
              <a:rPr lang="en-ZA" sz="1600" b="1" dirty="0"/>
              <a:t>2. Family Impact</a:t>
            </a:r>
          </a:p>
          <a:p>
            <a:pPr marL="0" indent="0">
              <a:buNone/>
            </a:pPr>
            <a:r>
              <a:rPr lang="en-ZA" sz="1600" b="1" dirty="0"/>
              <a:t>	</a:t>
            </a:r>
            <a:r>
              <a:rPr lang="en-ZA" sz="1600" dirty="0"/>
              <a:t>* Improved relationships within my family as they see my commitment and growth.</a:t>
            </a:r>
          </a:p>
          <a:p>
            <a:pPr marL="0" indent="0">
              <a:buNone/>
            </a:pPr>
            <a:r>
              <a:rPr lang="en-ZA" sz="1600" dirty="0"/>
              <a:t>	*I have become a role model to my children and other women in the family. </a:t>
            </a:r>
          </a:p>
          <a:p>
            <a:pPr marL="0" indent="0">
              <a:buNone/>
            </a:pPr>
            <a:r>
              <a:rPr lang="en-ZA" sz="1600" b="1" dirty="0"/>
              <a:t>3. Community Respect</a:t>
            </a:r>
          </a:p>
          <a:p>
            <a:pPr lvl="1"/>
            <a:r>
              <a:rPr lang="en-ZA" sz="1200" dirty="0"/>
              <a:t>I am now seen as a source of motivation and inspiration to others.</a:t>
            </a:r>
          </a:p>
          <a:p>
            <a:pPr marL="0" indent="0">
              <a:buNone/>
            </a:pPr>
            <a:r>
              <a:rPr lang="en-ZA" sz="1600" b="1" dirty="0"/>
              <a:t>4. Income and lifestyle Improvements</a:t>
            </a:r>
          </a:p>
          <a:p>
            <a:pPr lvl="1"/>
            <a:r>
              <a:rPr lang="en-ZA" sz="1200" dirty="0"/>
              <a:t>Improved  quality of life for  myself and family.</a:t>
            </a:r>
          </a:p>
          <a:p>
            <a:pPr lvl="1"/>
            <a:r>
              <a:rPr lang="en-ZA" sz="1200" dirty="0"/>
              <a:t>Better financial planning and management.</a:t>
            </a:r>
          </a:p>
          <a:p>
            <a:pPr marL="0" indent="0">
              <a:buNone/>
            </a:pPr>
            <a:endParaRPr lang="en-ZA" sz="1600" b="1" dirty="0"/>
          </a:p>
          <a:p>
            <a:pPr marL="0" indent="0">
              <a:buNone/>
            </a:pPr>
            <a:r>
              <a:rPr lang="en-ZA" sz="1600" b="1" dirty="0"/>
              <a:t>5. Overall Impact of Sunrise Campaign</a:t>
            </a:r>
          </a:p>
          <a:p>
            <a:pPr lvl="1"/>
            <a:r>
              <a:rPr lang="en-ZA" sz="1200" dirty="0"/>
              <a:t>Encouraged me to uplift and inspire other women in my community.</a:t>
            </a:r>
          </a:p>
          <a:p>
            <a:pPr lvl="1"/>
            <a:r>
              <a:rPr lang="en-ZA" sz="1200" dirty="0"/>
              <a:t>Provided  mentorship, training and support.</a:t>
            </a:r>
          </a:p>
          <a:p>
            <a:pPr marL="0" indent="0">
              <a:buNone/>
            </a:pPr>
            <a:endParaRPr lang="en-ZA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49" y="1014813"/>
            <a:ext cx="1379302" cy="245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37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501" y="0"/>
            <a:ext cx="10515600" cy="88178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EXPERIENCE DURING SUNRISE CAMPAIGN</a:t>
            </a:r>
            <a:endParaRPr lang="en-ZA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855" y="881784"/>
            <a:ext cx="10615246" cy="537651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600" b="1" dirty="0"/>
              <a:t>1. Overall Experience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600" dirty="0"/>
              <a:t>* The Sunrise Campaign has been a life-changing journey for me. </a:t>
            </a:r>
            <a:r>
              <a:rPr lang="en-US" sz="1600" b="1" dirty="0"/>
              <a:t>I am now unstoppable!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600" dirty="0"/>
              <a:t>* I gained so much confidence and courage to pursue my goals and grow my business.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600" b="1" dirty="0"/>
              <a:t>2. Key Lessons in Life Skills Training</a:t>
            </a:r>
            <a:endParaRPr lang="en-US" sz="1600" dirty="0"/>
          </a:p>
          <a:p>
            <a:pPr>
              <a:lnSpc>
                <a:spcPct val="120000"/>
              </a:lnSpc>
            </a:pPr>
            <a:r>
              <a:rPr lang="en-US" sz="1600" dirty="0"/>
              <a:t>Understanding my rights and the importance of self-worth and dignity.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Learning how to manage challenges and remain resilient.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developing better communication and decision making skills.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600" b="1" dirty="0"/>
              <a:t>3. Key Lessons </a:t>
            </a:r>
            <a:r>
              <a:rPr lang="en-US" sz="1600" b="1" u="sng" dirty="0"/>
              <a:t>Entrepreneurship Training</a:t>
            </a:r>
            <a:r>
              <a:rPr lang="en-US" sz="1600" b="1" dirty="0"/>
              <a:t>Programme</a:t>
            </a:r>
            <a:endParaRPr lang="en-US" sz="1600" b="1" u="sng" dirty="0"/>
          </a:p>
          <a:p>
            <a:pPr>
              <a:lnSpc>
                <a:spcPct val="120000"/>
              </a:lnSpc>
            </a:pPr>
            <a:r>
              <a:rPr lang="en-US" sz="1600" dirty="0"/>
              <a:t>The importance of customer care and marketing my products.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Learning how to plan for my business growth and sustainability.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600" b="1" dirty="0"/>
              <a:t>4. Memorable Moments During the</a:t>
            </a:r>
            <a:endParaRPr lang="en-US" sz="1600" b="1" u="sng" dirty="0"/>
          </a:p>
          <a:p>
            <a:pPr>
              <a:lnSpc>
                <a:spcPct val="120000"/>
              </a:lnSpc>
            </a:pPr>
            <a:r>
              <a:rPr lang="en-US" sz="1600" dirty="0"/>
              <a:t>The support and sisterhood among participants which made the journey meaningful.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Celebrating achievements and seeing the progress of other women.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9681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324" y="681636"/>
            <a:ext cx="10515600" cy="4907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5. Continued Impact</a:t>
            </a:r>
          </a:p>
          <a:p>
            <a:pPr marL="0" indent="0">
              <a:buNone/>
            </a:pPr>
            <a:endParaRPr lang="en-US" sz="1700" b="1" dirty="0"/>
          </a:p>
          <a:p>
            <a:pPr lvl="1"/>
            <a:r>
              <a:rPr lang="en-US" sz="2000" dirty="0"/>
              <a:t>The support from mentors and fellow participants continues even after the training.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I remain motivated to succeed and inspire other women in the communities</a:t>
            </a:r>
          </a:p>
          <a:p>
            <a:pPr marL="0" indent="0">
              <a:buNone/>
            </a:pPr>
            <a:r>
              <a:rPr lang="en-US" sz="2000" dirty="0"/>
              <a:t> 	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13804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/>
          </a:bodyPr>
          <a:lstStyle/>
          <a:p>
            <a:pPr algn="ctr"/>
            <a:r>
              <a:rPr lang="en-ZA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DESCRIBE THE BUSINESS </a:t>
            </a:r>
            <a:endParaRPr lang="en-Z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317" y="1317502"/>
            <a:ext cx="75848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My business name is: </a:t>
            </a:r>
            <a:r>
              <a:rPr lang="en-US" sz="2400" b="1" dirty="0"/>
              <a:t>Mampu Perfect Integration (Pty) Ltd </a:t>
            </a:r>
            <a:r>
              <a:rPr lang="en-US" sz="2400" dirty="0"/>
              <a:t>It is</a:t>
            </a:r>
            <a:r>
              <a:rPr lang="en-US" sz="2400" b="1" dirty="0"/>
              <a:t> </a:t>
            </a:r>
            <a:r>
              <a:rPr lang="en-US" sz="2400" dirty="0"/>
              <a:t>a registered company. We grow, sell and process fresh naturally grown (Organic) vegetables and herbs.  The business is growing very well as we have opened nursery is boost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3318" y="3430996"/>
            <a:ext cx="758486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Achievements so far</a:t>
            </a:r>
            <a:r>
              <a:rPr lang="en-US" sz="2400" dirty="0"/>
              <a:t>: </a:t>
            </a:r>
          </a:p>
          <a:p>
            <a:r>
              <a:rPr lang="en-US" sz="2400" dirty="0"/>
              <a:t>Securing seedling big orders from community projects its encouraging and confirmation that we are doing something right for customers trusting us.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72643" y="4067349"/>
            <a:ext cx="1873267" cy="1404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399" y="1083804"/>
            <a:ext cx="1939905" cy="25865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86281" y="1008865"/>
            <a:ext cx="2038423" cy="152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13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32054" y="777875"/>
            <a:ext cx="893521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1. Product 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products are of high quality and well made.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Products are fresh, tastier with quality packaging</a:t>
            </a:r>
          </a:p>
          <a:p>
            <a:endParaRPr lang="en-US" sz="2400" b="1" dirty="0"/>
          </a:p>
          <a:p>
            <a:r>
              <a:rPr lang="en-US" sz="2400" b="1" dirty="0"/>
              <a:t>2. Good Customer Service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Friendly and welcoming customer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Customers feel valued and welcomed</a:t>
            </a:r>
          </a:p>
          <a:p>
            <a:endParaRPr lang="en-US" sz="2400" dirty="0"/>
          </a:p>
          <a:p>
            <a:r>
              <a:rPr lang="en-US" sz="2400" b="1" dirty="0"/>
              <a:t>3. Affordability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Prices are reasonable for 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always put ourselves in the shoes of our communities.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b="1" dirty="0"/>
              <a:t>4. Reliability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business is consistent and reliable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163" y="0"/>
            <a:ext cx="3438837" cy="359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93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35788" y="0"/>
            <a:ext cx="8935212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5. Community 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business empowers community to learn and establish their own veggie gardens as part of skill transfer.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business creates opportunities and inspires others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School kids connecting on </a:t>
            </a:r>
            <a:r>
              <a:rPr lang="en-US" sz="2000" b="1" dirty="0" err="1"/>
              <a:t>WiFi</a:t>
            </a:r>
            <a:r>
              <a:rPr lang="en-US" sz="2000" b="1" dirty="0"/>
              <a:t> </a:t>
            </a:r>
            <a:r>
              <a:rPr lang="en-US" sz="2000" dirty="0"/>
              <a:t>doing their homework.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/>
          </a:p>
          <a:p>
            <a:r>
              <a:rPr lang="en-US" sz="2400" b="1" dirty="0"/>
              <a:t>6</a:t>
            </a:r>
            <a:r>
              <a:rPr lang="en-US" sz="2000" b="1" dirty="0"/>
              <a:t>. Customer Loyalty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Customers say they keep coming back because they are satisfied with our products.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Customers recommend the business to the neighbors and colleagues. </a:t>
            </a:r>
          </a:p>
          <a:p>
            <a:endParaRPr lang="en-US" sz="1000" dirty="0"/>
          </a:p>
          <a:p>
            <a:r>
              <a:rPr lang="en-US" sz="2400" b="1" dirty="0"/>
              <a:t>7. Personal Growth of the Entrepreneur</a:t>
            </a:r>
          </a:p>
          <a:p>
            <a:r>
              <a:rPr lang="en-US" sz="2400" dirty="0"/>
              <a:t>“</a:t>
            </a:r>
            <a:r>
              <a:rPr lang="en-US" sz="1400" dirty="0"/>
              <a:t>I am so grateful, you’re selfless woman who has the interest of the community at heart. Every information or knowledge you shared to uplift the youth.  I was part of 2025 Teacher’s Education assistant </a:t>
            </a:r>
            <a:r>
              <a:rPr lang="en-US" sz="1400" b="1" dirty="0"/>
              <a:t>because of your </a:t>
            </a:r>
            <a:r>
              <a:rPr lang="en-US" sz="1400" b="1" dirty="0" err="1"/>
              <a:t>WiFi</a:t>
            </a:r>
            <a:r>
              <a:rPr lang="en-US" sz="1400" dirty="0"/>
              <a:t> “</a:t>
            </a:r>
          </a:p>
          <a:p>
            <a:endParaRPr lang="en-US" sz="1400" dirty="0"/>
          </a:p>
          <a:p>
            <a:r>
              <a:rPr lang="en-US" sz="1400" dirty="0"/>
              <a:t>“</a:t>
            </a:r>
            <a:r>
              <a:rPr lang="en-US" sz="1400" dirty="0" err="1"/>
              <a:t>Puleng</a:t>
            </a:r>
            <a:r>
              <a:rPr lang="en-US" sz="1400" dirty="0"/>
              <a:t> is a hard worker, she is prepared to do what it takes in order to make her dream to come true”</a:t>
            </a:r>
          </a:p>
          <a:p>
            <a:endParaRPr lang="en-US" sz="1400" dirty="0"/>
          </a:p>
          <a:p>
            <a:r>
              <a:rPr lang="en-US" sz="1400" dirty="0"/>
              <a:t>“Mama I thank you for giving an opportunity, I managed to save and I got my Code 14 Learners License”</a:t>
            </a:r>
          </a:p>
          <a:p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9" t="22922" r="889" b="17667"/>
          <a:stretch/>
        </p:blipFill>
        <p:spPr>
          <a:xfrm>
            <a:off x="9371000" y="-68580"/>
            <a:ext cx="2683840" cy="212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64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DF50B-A6F6-470B-8840-E56E57D96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EEB34A-C7B6-FD1B-D59C-B9E1D4D01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7395"/>
          </a:xfrm>
        </p:spPr>
        <p:txBody>
          <a:bodyPr>
            <a:normAutofit/>
          </a:bodyPr>
          <a:lstStyle/>
          <a:p>
            <a:pPr algn="ctr"/>
            <a:r>
              <a:rPr lang="en-ZA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CUSTOMER BASE AND COMPETION?</a:t>
            </a:r>
            <a:endParaRPr lang="en-Z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FA202F-2FA3-D794-291D-FF223DFCA1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112520"/>
            <a:ext cx="9982200" cy="506444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Target market</a:t>
            </a:r>
            <a:r>
              <a:rPr lang="en-US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Local Communities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Social  media  - no boundaries.</a:t>
            </a:r>
          </a:p>
          <a:p>
            <a:pPr marL="0" indent="0">
              <a:buNone/>
            </a:pPr>
            <a:r>
              <a:rPr lang="en-US" b="1" dirty="0"/>
              <a:t>What makes my business different from others</a:t>
            </a:r>
            <a:r>
              <a:rPr lang="en-US" dirty="0"/>
              <a:t> </a:t>
            </a:r>
          </a:p>
          <a:p>
            <a:r>
              <a:rPr lang="en-US" dirty="0"/>
              <a:t>Affordable prices for high quality products.</a:t>
            </a:r>
          </a:p>
          <a:p>
            <a:r>
              <a:rPr lang="en-US" dirty="0"/>
              <a:t> </a:t>
            </a:r>
            <a:r>
              <a:rPr lang="en-US" b="1" dirty="0"/>
              <a:t>New House brand products</a:t>
            </a:r>
            <a:r>
              <a:rPr lang="en-US" dirty="0"/>
              <a:t> make us  extremely different and attracting more customers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600" b="1" dirty="0"/>
              <a:t>Relevant to market demands to current trends.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b="1" dirty="0"/>
              <a:t>Convenient user friendly system </a:t>
            </a:r>
            <a:r>
              <a:rPr lang="en-US" b="1" dirty="0"/>
              <a:t>for customers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Enable us to reach customers around the country. </a:t>
            </a:r>
          </a:p>
          <a:p>
            <a:r>
              <a:rPr lang="en-US" dirty="0"/>
              <a:t>Competitors are everywhere but we just learned how to work smart with open minds and be flexible to adapt.</a:t>
            </a:r>
          </a:p>
        </p:txBody>
      </p:sp>
    </p:spTree>
    <p:extLst>
      <p:ext uri="{BB962C8B-B14F-4D97-AF65-F5344CB8AC3E}">
        <p14:creationId xmlns:p14="http://schemas.microsoft.com/office/powerpoint/2010/main" val="4223815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711" y="182881"/>
            <a:ext cx="10515600" cy="929639"/>
          </a:xfrm>
        </p:spPr>
        <p:txBody>
          <a:bodyPr>
            <a:normAutofit/>
          </a:bodyPr>
          <a:lstStyle/>
          <a:p>
            <a:pPr algn="ctr"/>
            <a:r>
              <a:rPr lang="en-ZA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PRODUCTS </a:t>
            </a:r>
            <a:endParaRPr lang="en-Z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4118" y="1203961"/>
            <a:ext cx="6785264" cy="4648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New products range:</a:t>
            </a:r>
          </a:p>
          <a:p>
            <a:pPr marL="0" indent="0">
              <a:buNone/>
            </a:pPr>
            <a:endParaRPr lang="en-US" dirty="0"/>
          </a:p>
          <a:p>
            <a:pPr marL="800100" lvl="1" indent="-342900"/>
            <a:r>
              <a:rPr lang="en-US" dirty="0"/>
              <a:t>Green Beans Relish</a:t>
            </a:r>
          </a:p>
          <a:p>
            <a:pPr marL="800100" lvl="1" indent="-342900"/>
            <a:r>
              <a:rPr lang="en-US" dirty="0"/>
              <a:t>Sweet Chilly Source</a:t>
            </a:r>
          </a:p>
          <a:p>
            <a:pPr marL="800100" lvl="1" indent="-342900"/>
            <a:r>
              <a:rPr lang="en-US" dirty="0" err="1"/>
              <a:t>Brinjal</a:t>
            </a:r>
            <a:r>
              <a:rPr lang="en-US" dirty="0"/>
              <a:t> Pickles</a:t>
            </a:r>
          </a:p>
          <a:p>
            <a:pPr marL="800100" lvl="1" indent="-342900"/>
            <a:r>
              <a:rPr lang="en-US" dirty="0"/>
              <a:t>Garlic Mayo</a:t>
            </a:r>
          </a:p>
          <a:p>
            <a:pPr marL="800100" lvl="1" indent="-342900"/>
            <a:r>
              <a:rPr lang="en-US" dirty="0"/>
              <a:t>Dried Herbs</a:t>
            </a:r>
          </a:p>
          <a:p>
            <a:pPr marL="800100" lvl="1" indent="-342900"/>
            <a:r>
              <a:rPr lang="en-US" dirty="0"/>
              <a:t>Himalayan Salt (Pink Health salt)</a:t>
            </a:r>
          </a:p>
          <a:p>
            <a:pPr marL="800100" lvl="1" indent="-342900"/>
            <a:r>
              <a:rPr lang="en-US" dirty="0"/>
              <a:t>Pure Honey</a:t>
            </a:r>
          </a:p>
          <a:p>
            <a:pPr marL="800100" lvl="1" indent="-342900"/>
            <a:r>
              <a:rPr lang="en-US" dirty="0"/>
              <a:t>Healthy Snack Seeds</a:t>
            </a:r>
          </a:p>
          <a:p>
            <a:pPr marL="800100" lvl="1" indent="-342900"/>
            <a:endParaRPr lang="en-US" dirty="0"/>
          </a:p>
          <a:p>
            <a:r>
              <a:rPr lang="en-US" b="1" dirty="0"/>
              <a:t>New products performance</a:t>
            </a:r>
          </a:p>
          <a:p>
            <a:pPr marL="0" indent="0">
              <a:buNone/>
            </a:pPr>
            <a:r>
              <a:rPr lang="en-US" dirty="0"/>
              <a:t>	Adding more value</a:t>
            </a:r>
          </a:p>
          <a:p>
            <a:pPr marL="0" indent="0">
              <a:buNone/>
            </a:pPr>
            <a:r>
              <a:rPr lang="en-US" dirty="0"/>
              <a:t>	Attracted new customers and increased sales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Marketing and advertising: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social media platforms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60404" y="3775096"/>
            <a:ext cx="2038744" cy="2603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055" y="890067"/>
            <a:ext cx="4740669" cy="297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44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72703c-1067-4fa7-89cc-ef245258de7b" xsi:nil="true"/>
    <lcf76f155ced4ddcb4097134ff3c332f xmlns="478be9fd-ad24-4403-952d-ae06f8cc947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A2C33E21046B4C85A49B72C3A18177" ma:contentTypeVersion="14" ma:contentTypeDescription="Create a new document." ma:contentTypeScope="" ma:versionID="0525f07a665ec6f6129aa86ddb1407f9">
  <xsd:schema xmlns:xsd="http://www.w3.org/2001/XMLSchema" xmlns:xs="http://www.w3.org/2001/XMLSchema" xmlns:p="http://schemas.microsoft.com/office/2006/metadata/properties" xmlns:ns2="478be9fd-ad24-4403-952d-ae06f8cc947a" xmlns:ns3="5c72703c-1067-4fa7-89cc-ef245258de7b" targetNamespace="http://schemas.microsoft.com/office/2006/metadata/properties" ma:root="true" ma:fieldsID="df0475cef5e3df12e3685a631c9b3dde" ns2:_="" ns3:_="">
    <xsd:import namespace="478be9fd-ad24-4403-952d-ae06f8cc947a"/>
    <xsd:import namespace="5c72703c-1067-4fa7-89cc-ef245258de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8be9fd-ad24-4403-952d-ae06f8cc94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300de80-7531-40b2-a37f-f138d0f80c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2703c-1067-4fa7-89cc-ef245258de7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bc4b65e-775a-4a0b-8a3f-ec286c64b49d}" ma:internalName="TaxCatchAll" ma:showField="CatchAllData" ma:web="5c72703c-1067-4fa7-89cc-ef245258d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CC4D73-338C-4304-BFCA-61685CA034DF}">
  <ds:schemaRefs>
    <ds:schemaRef ds:uri="http://purl.org/dc/elements/1.1/"/>
    <ds:schemaRef ds:uri="http://schemas.microsoft.com/office/2006/metadata/properties"/>
    <ds:schemaRef ds:uri="5c72703c-1067-4fa7-89cc-ef245258de7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b18839c-25d0-4b83-99ac-ffba4ec791e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B18EB12-4B0A-4919-87CE-54FCF26AF9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203F40-EDE1-49FB-9044-B023BE29999A}"/>
</file>

<file path=docProps/app.xml><?xml version="1.0" encoding="utf-8"?>
<Properties xmlns="http://schemas.openxmlformats.org/officeDocument/2006/extended-properties" xmlns:vt="http://schemas.openxmlformats.org/officeDocument/2006/docPropsVTypes">
  <TotalTime>3047</TotalTime>
  <Words>1355</Words>
  <Application>Microsoft Office PowerPoint</Application>
  <PresentationFormat>Widescreen</PresentationFormat>
  <Paragraphs>188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Tahoma</vt:lpstr>
      <vt:lpstr>Office Theme</vt:lpstr>
      <vt:lpstr>PowerPoint Presentation</vt:lpstr>
      <vt:lpstr>SUNRISE CAMPAIGN JOURNEY –IMPACT AND PERSONAL GROWTH</vt:lpstr>
      <vt:lpstr>MY EXPERIENCE DURING SUNRISE CAMPAIGN</vt:lpstr>
      <vt:lpstr>PowerPoint Presentation</vt:lpstr>
      <vt:lpstr>PLEASE DESCRIBE THE BUSINESS </vt:lpstr>
      <vt:lpstr>PowerPoint Presentation</vt:lpstr>
      <vt:lpstr>PowerPoint Presentation</vt:lpstr>
      <vt:lpstr>CUSTOMER BASE AND COMPETION?</vt:lpstr>
      <vt:lpstr>NEW PRODUCTS </vt:lpstr>
      <vt:lpstr>QUALITY AND PACKAGING</vt:lpstr>
      <vt:lpstr>BUSINESS MANAGEMENT</vt:lpstr>
      <vt:lpstr>FINANCIAL MANAGEMENT </vt:lpstr>
      <vt:lpstr>SAVINGS AND SELF SUFFICIENCY</vt:lpstr>
      <vt:lpstr>INCOME AND EXPENSES FOR THE BUSINESS FOR PAST  THREE TO SIX MONTHS</vt:lpstr>
      <vt:lpstr>CHALLENGES</vt:lpstr>
      <vt:lpstr>SUSTAINABILITY</vt:lpstr>
      <vt:lpstr>WHAT PLANS HAVE YOU MADE TO GROW YOUR BUSINESS IN THE NEXT 6 MONTHS? </vt:lpstr>
      <vt:lpstr>Additional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Debi Lee</dc:creator>
  <cp:lastModifiedBy>Sello Tlhake</cp:lastModifiedBy>
  <cp:revision>236</cp:revision>
  <dcterms:created xsi:type="dcterms:W3CDTF">2025-04-04T21:02:00Z</dcterms:created>
  <dcterms:modified xsi:type="dcterms:W3CDTF">2026-03-13T08:03:12Z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0x010100C7A2C33E21046B4C85A49B72C3A18177</vt:lpwstr>
  </property>
</Properties>
</file>