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8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29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27" autoAdjust="0"/>
    <p:restoredTop sz="94660"/>
  </p:normalViewPr>
  <p:slideViewPr>
    <p:cSldViewPr snapToGrid="0">
      <p:cViewPr varScale="1">
        <p:scale>
          <a:sx n="77" d="100"/>
          <a:sy n="77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ustomXml" Target="../customXml/item2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8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8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8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8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099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ZA" dirty="0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6BCFA-EC08-4821-BEA9-2302F3C34D0F}" type="datetimeFigureOut">
              <a:rPr lang="en-ZA" smtClean="0"/>
              <a:t>2026/03/15</a:t>
            </a:fld>
            <a:endParaRPr lang="en-ZA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6D3C-BBE1-4DEC-A7AA-4C47BF45DB8E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048662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104866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6BCFA-EC08-4821-BEA9-2302F3C34D0F}" type="datetimeFigureOut">
              <a:rPr lang="en-ZA" smtClean="0"/>
              <a:t>2026/03/15</a:t>
            </a:fld>
            <a:endParaRPr lang="en-ZA"/>
          </a:p>
        </p:txBody>
      </p:sp>
      <p:sp>
        <p:nvSpPr>
          <p:cNvPr id="104866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04866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6D3C-BBE1-4DEC-A7AA-4C47BF45DB8E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048651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104865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6BCFA-EC08-4821-BEA9-2302F3C34D0F}" type="datetimeFigureOut">
              <a:rPr lang="en-ZA" smtClean="0"/>
              <a:t>2026/03/15</a:t>
            </a:fld>
            <a:endParaRPr lang="en-ZA"/>
          </a:p>
        </p:txBody>
      </p:sp>
      <p:sp>
        <p:nvSpPr>
          <p:cNvPr id="104865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04865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6D3C-BBE1-4DEC-A7AA-4C47BF45DB8E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0485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104859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6BCFA-EC08-4821-BEA9-2302F3C34D0F}" type="datetimeFigureOut">
              <a:rPr lang="en-ZA" smtClean="0"/>
              <a:t>2026/03/15</a:t>
            </a:fld>
            <a:endParaRPr lang="en-ZA"/>
          </a:p>
        </p:txBody>
      </p:sp>
      <p:sp>
        <p:nvSpPr>
          <p:cNvPr id="104859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0485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6D3C-BBE1-4DEC-A7AA-4C47BF45DB8E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048667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6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6BCFA-EC08-4821-BEA9-2302F3C34D0F}" type="datetimeFigureOut">
              <a:rPr lang="en-ZA" smtClean="0"/>
              <a:t>2026/03/15</a:t>
            </a:fld>
            <a:endParaRPr lang="en-ZA"/>
          </a:p>
        </p:txBody>
      </p:sp>
      <p:sp>
        <p:nvSpPr>
          <p:cNvPr id="104866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04867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6D3C-BBE1-4DEC-A7AA-4C47BF45DB8E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048600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1048601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104860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6BCFA-EC08-4821-BEA9-2302F3C34D0F}" type="datetimeFigureOut">
              <a:rPr lang="en-ZA" smtClean="0"/>
              <a:t>2026/03/15</a:t>
            </a:fld>
            <a:endParaRPr lang="en-ZA"/>
          </a:p>
        </p:txBody>
      </p:sp>
      <p:sp>
        <p:nvSpPr>
          <p:cNvPr id="104860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04860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6D3C-BBE1-4DEC-A7AA-4C47BF45DB8E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048627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28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104862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30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104863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6BCFA-EC08-4821-BEA9-2302F3C34D0F}" type="datetimeFigureOut">
              <a:rPr lang="en-ZA" smtClean="0"/>
              <a:t>2026/03/15</a:t>
            </a:fld>
            <a:endParaRPr lang="en-ZA"/>
          </a:p>
        </p:txBody>
      </p:sp>
      <p:sp>
        <p:nvSpPr>
          <p:cNvPr id="104863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04863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6D3C-BBE1-4DEC-A7AA-4C47BF45DB8E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04864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6BCFA-EC08-4821-BEA9-2302F3C34D0F}" type="datetimeFigureOut">
              <a:rPr lang="en-ZA" smtClean="0"/>
              <a:t>2026/03/15</a:t>
            </a:fld>
            <a:endParaRPr lang="en-ZA"/>
          </a:p>
        </p:txBody>
      </p:sp>
      <p:sp>
        <p:nvSpPr>
          <p:cNvPr id="104864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04864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6D3C-BBE1-4DEC-A7AA-4C47BF45DB8E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6BCFA-EC08-4821-BEA9-2302F3C34D0F}" type="datetimeFigureOut">
              <a:rPr lang="en-ZA" smtClean="0"/>
              <a:t>2026/03/15</a:t>
            </a:fld>
            <a:endParaRPr lang="en-ZA"/>
          </a:p>
        </p:txBody>
      </p:sp>
      <p:sp>
        <p:nvSpPr>
          <p:cNvPr id="104867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04867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6D3C-BBE1-4DEC-A7AA-4C47BF45DB8E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048675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1048676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7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6BCFA-EC08-4821-BEA9-2302F3C34D0F}" type="datetimeFigureOut">
              <a:rPr lang="en-ZA" smtClean="0"/>
              <a:t>2026/03/15</a:t>
            </a:fld>
            <a:endParaRPr lang="en-ZA"/>
          </a:p>
        </p:txBody>
      </p:sp>
      <p:sp>
        <p:nvSpPr>
          <p:cNvPr id="104867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04867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6D3C-BBE1-4DEC-A7AA-4C47BF45DB8E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048656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1048657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5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6BCFA-EC08-4821-BEA9-2302F3C34D0F}" type="datetimeFigureOut">
              <a:rPr lang="en-ZA" smtClean="0"/>
              <a:t>2026/03/15</a:t>
            </a:fld>
            <a:endParaRPr lang="en-ZA"/>
          </a:p>
        </p:txBody>
      </p:sp>
      <p:sp>
        <p:nvSpPr>
          <p:cNvPr id="104865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04866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6D3C-BBE1-4DEC-A7AA-4C47BF45DB8E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6BCFA-EC08-4821-BEA9-2302F3C34D0F}" type="datetimeFigureOut">
              <a:rPr lang="en-ZA" smtClean="0"/>
              <a:t>2026/03/15</a:t>
            </a:fld>
            <a:endParaRPr lang="en-ZA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46D3C-BBE1-4DEC-A7AA-4C47BF45DB8E}" type="slidenum">
              <a:rPr lang="en-ZA" smtClean="0"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4"/>
          <p:cNvPicPr>
            <a:picLocks noChangeAspect="1"/>
          </p:cNvPicPr>
          <p:nvPr/>
        </p:nvPicPr>
        <p:blipFill>
          <a:blip r:embed="rId2" cstate="hqprint"/>
          <a:stretch>
            <a:fillRect/>
          </a:stretch>
        </p:blipFill>
        <p:spPr>
          <a:xfrm>
            <a:off x="684558" y="301418"/>
            <a:ext cx="4702164" cy="1114885"/>
          </a:xfrm>
          <a:prstGeom prst="rect">
            <a:avLst/>
          </a:prstGeom>
        </p:spPr>
      </p:pic>
      <p:sp>
        <p:nvSpPr>
          <p:cNvPr id="1048586" name="Rectangle 3"/>
          <p:cNvSpPr/>
          <p:nvPr/>
        </p:nvSpPr>
        <p:spPr>
          <a:xfrm>
            <a:off x="10244667" y="6214532"/>
            <a:ext cx="1947327" cy="643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48587" name="Title 13"/>
          <p:cNvSpPr>
            <a:spLocks noGrp="1"/>
          </p:cNvSpPr>
          <p:nvPr>
            <p:ph type="ctrTitle"/>
          </p:nvPr>
        </p:nvSpPr>
        <p:spPr>
          <a:xfrm>
            <a:off x="1524004" y="1935481"/>
            <a:ext cx="9144000" cy="1051554"/>
          </a:xfrm>
        </p:spPr>
        <p:txBody>
          <a:bodyPr anchor="ctr">
            <a:noAutofit/>
          </a:bodyPr>
          <a:lstStyle/>
          <a:p>
            <a:r>
              <a:rPr sz="3600" b="1"/>
              <a:t/>
            </a:r>
            <a:br>
              <a:rPr sz="3600" b="1"/>
            </a:br>
            <a:endParaRPr sz="3600" b="1"/>
          </a:p>
        </p:txBody>
      </p:sp>
      <p:sp>
        <p:nvSpPr>
          <p:cNvPr id="1048588" name="Subtitle 14"/>
          <p:cNvSpPr>
            <a:spLocks noGrp="1"/>
          </p:cNvSpPr>
          <p:nvPr>
            <p:ph type="subTitle" idx="1"/>
          </p:nvPr>
        </p:nvSpPr>
        <p:spPr>
          <a:xfrm>
            <a:off x="1524004" y="2468877"/>
            <a:ext cx="9144000" cy="3042916"/>
          </a:xfrm>
        </p:spPr>
        <p:txBody>
          <a:bodyPr>
            <a:normAutofit fontScale="92500" lnSpcReduction="10000"/>
          </a:bodyPr>
          <a:lstStyle/>
          <a:p>
            <a:r>
              <a:rPr b="1">
                <a:latin typeface="Tahoma"/>
                <a:ea typeface="Tahoma"/>
                <a:cs typeface="Tahoma"/>
              </a:rPr>
              <a:t>PROMOTING GENDER-INCLUSIVEE LOCAL ECONOMIC DEVELOPMENT IN SOUTH AFRICA</a:t>
            </a:r>
          </a:p>
          <a:p>
            <a:r>
              <a:rPr b="1">
                <a:solidFill>
                  <a:schemeClr val="tx1">
                    <a:lumMod val="85000"/>
                    <a:lumOff val="15000"/>
                  </a:schemeClr>
                </a:solidFill>
                <a:latin typeface="Tahoma"/>
                <a:ea typeface="Tahoma"/>
                <a:cs typeface="Tahoma"/>
              </a:rPr>
              <a:t>ESTABLISHED ENTREPRENEURS</a:t>
            </a:r>
          </a:p>
          <a:p>
            <a:r>
              <a:rPr b="1">
                <a:solidFill>
                  <a:schemeClr val="tx1">
                    <a:lumMod val="85000"/>
                    <a:lumOff val="15000"/>
                  </a:schemeClr>
                </a:solidFill>
                <a:latin typeface="Tahoma"/>
                <a:ea typeface="Tahoma"/>
                <a:cs typeface="Tahoma"/>
              </a:rPr>
              <a:t>NAME OF</a:t>
            </a:r>
            <a:r>
              <a:rPr b="1">
                <a:latin typeface="Tahoma"/>
                <a:ea typeface="Tahoma"/>
                <a:cs typeface="Tahoma"/>
              </a:rPr>
              <a:t> THE BUSINESS</a:t>
            </a:r>
          </a:p>
          <a:p>
            <a:r>
              <a:rPr b="1">
                <a:latin typeface="Tahoma"/>
                <a:ea typeface="Tahoma"/>
                <a:cs typeface="Tahoma"/>
              </a:rPr>
              <a:t>MATERENE CHEMICAL SUPPLIES </a:t>
            </a:r>
          </a:p>
          <a:p>
            <a:r>
              <a:rPr b="1">
                <a:latin typeface="Tahoma"/>
                <a:ea typeface="Tahoma"/>
                <a:cs typeface="Tahoma"/>
              </a:rPr>
              <a:t>PARTICIPANT NAME:</a:t>
            </a:r>
            <a:r>
              <a:rPr lang="en-US" altLang="en-ZA" b="1">
                <a:latin typeface="Tahoma"/>
                <a:ea typeface="Tahoma"/>
                <a:cs typeface="Tahoma"/>
              </a:rPr>
              <a:t> Pulane Moeketsane </a:t>
            </a:r>
            <a:endParaRPr lang="zh-CN" altLang="en-US"/>
          </a:p>
          <a:p>
            <a:r>
              <a:rPr b="1">
                <a:latin typeface="Tahoma"/>
                <a:ea typeface="Tahoma"/>
                <a:cs typeface="Tahoma"/>
              </a:rPr>
              <a:t>COUNCIL: Midvaal </a:t>
            </a:r>
          </a:p>
          <a:p>
            <a:r>
              <a:rPr b="1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</p:txBody>
      </p:sp>
      <p:pic>
        <p:nvPicPr>
          <p:cNvPr id="2097153" name="Picture 5" descr="http://genderlinks.org.za/wp-content/uploads/2016/03/sunrise-campaign-logo-16-days-fin_250x250_crop_80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92522" y="421411"/>
            <a:ext cx="1885950" cy="13447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97154" name="Picture 6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43233" y="557212"/>
            <a:ext cx="2229491" cy="1344727"/>
          </a:xfrm>
          <a:prstGeom prst="rect">
            <a:avLst/>
          </a:prstGeom>
          <a:noFill/>
          <a:ln>
            <a:noFill/>
          </a:ln>
        </p:spPr>
      </p:pic>
      <p:sp>
        <p:nvSpPr>
          <p:cNvPr id="1048589" name="Rectangle 1"/>
          <p:cNvSpPr/>
          <p:nvPr/>
        </p:nvSpPr>
        <p:spPr>
          <a:xfrm>
            <a:off x="5581919" y="5860539"/>
            <a:ext cx="4621183" cy="3581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b="1"/>
              <a:t>Please include photographs of the business!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Title 1"/>
          <p:cNvSpPr>
            <a:spLocks noGrp="1"/>
          </p:cNvSpPr>
          <p:nvPr>
            <p:ph type="title"/>
          </p:nvPr>
        </p:nvSpPr>
        <p:spPr>
          <a:xfrm>
            <a:off x="838204" y="365126"/>
            <a:ext cx="10515600" cy="854068"/>
          </a:xfrm>
        </p:spPr>
        <p:txBody>
          <a:bodyPr>
            <a:normAutofit/>
          </a:bodyPr>
          <a:lstStyle/>
          <a:p>
            <a:pPr algn="ctr"/>
            <a:r>
              <a:rPr sz="3600" b="1" dirty="0">
                <a:latin typeface="Tahoma"/>
                <a:ea typeface="Tahoma"/>
                <a:cs typeface="Tahoma"/>
              </a:rPr>
              <a:t>SAVINGS AND SELF SUFFICIENCY</a:t>
            </a:r>
          </a:p>
        </p:txBody>
      </p:sp>
      <p:sp>
        <p:nvSpPr>
          <p:cNvPr id="1048624" name="Content Placeholder 2"/>
          <p:cNvSpPr>
            <a:spLocks noGrp="1"/>
          </p:cNvSpPr>
          <p:nvPr>
            <p:ph sz="half" idx="1"/>
          </p:nvPr>
        </p:nvSpPr>
        <p:spPr>
          <a:xfrm>
            <a:off x="838204" y="1219195"/>
            <a:ext cx="5181604" cy="49577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b="1" dirty="0">
                <a:latin typeface="Tahoma"/>
                <a:ea typeface="Tahoma"/>
                <a:cs typeface="Tahoma"/>
              </a:rPr>
              <a:t>Are you a member of a savings group?</a:t>
            </a:r>
          </a:p>
          <a:p>
            <a:r>
              <a:rPr lang="en-US" altLang="en-ZA" dirty="0">
                <a:latin typeface="Tahoma"/>
                <a:ea typeface="Tahoma"/>
                <a:cs typeface="Tahoma"/>
              </a:rPr>
              <a:t>Yes, rotation method.</a:t>
            </a:r>
            <a:endParaRPr lang="zh-CN" altLang="en-US"/>
          </a:p>
          <a:p>
            <a:pPr marL="0" indent="0">
              <a:buNone/>
            </a:pPr>
            <a:r>
              <a:rPr b="1" dirty="0">
                <a:latin typeface="Tahoma"/>
                <a:ea typeface="Tahoma"/>
                <a:cs typeface="Tahoma"/>
              </a:rPr>
              <a:t>Are you saving money? How much have you been able to save so far?</a:t>
            </a:r>
          </a:p>
          <a:p>
            <a:r>
              <a:rPr dirty="0">
                <a:latin typeface="Tahoma"/>
                <a:ea typeface="Tahoma"/>
                <a:cs typeface="Tahoma"/>
              </a:rPr>
              <a:t>Yes</a:t>
            </a:r>
          </a:p>
          <a:p>
            <a:r>
              <a:rPr lang="en-US" altLang="en-ZA" dirty="0">
                <a:latin typeface="Tahoma"/>
                <a:ea typeface="Tahoma"/>
                <a:cs typeface="Tahoma"/>
              </a:rPr>
              <a:t>I will receive 5500 from stockvel.</a:t>
            </a:r>
            <a:endParaRPr lang="zh-CN" altLang="en-US"/>
          </a:p>
          <a:p>
            <a:pPr>
              <a:lnSpc>
                <a:spcPct val="100000"/>
              </a:lnSpc>
            </a:pPr>
            <a:r>
              <a:rPr b="1" dirty="0">
                <a:latin typeface="Tahoma"/>
                <a:ea typeface="Tahoma"/>
                <a:cs typeface="Tahoma"/>
              </a:rPr>
              <a:t>Have you managed to </a:t>
            </a:r>
            <a:r>
              <a:rPr b="1" i="1" dirty="0">
                <a:latin typeface="Tahoma"/>
                <a:ea typeface="Tahoma"/>
                <a:cs typeface="Tahoma"/>
              </a:rPr>
              <a:t>increase household income?</a:t>
            </a:r>
          </a:p>
          <a:p>
            <a:pPr>
              <a:lnSpc>
                <a:spcPct val="100000"/>
              </a:lnSpc>
            </a:pPr>
            <a:r>
              <a:rPr dirty="0">
                <a:latin typeface="Tahoma"/>
                <a:ea typeface="Tahoma"/>
                <a:cs typeface="Tahoma"/>
              </a:rPr>
              <a:t>Yes </a:t>
            </a:r>
            <a:r>
              <a:rPr lang="en-US" altLang="en-ZA" dirty="0">
                <a:latin typeface="Tahoma"/>
                <a:ea typeface="Tahoma"/>
                <a:cs typeface="Tahoma"/>
              </a:rPr>
              <a:t>i have.</a:t>
            </a:r>
            <a:endParaRPr lang="zh-CN" altLang="en-US"/>
          </a:p>
          <a:p>
            <a:endParaRPr dirty="0">
              <a:latin typeface="Tahoma"/>
              <a:ea typeface="Tahoma"/>
              <a:cs typeface="Tahoma"/>
            </a:endParaRPr>
          </a:p>
        </p:txBody>
      </p:sp>
      <p:sp>
        <p:nvSpPr>
          <p:cNvPr id="1048625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19195"/>
            <a:ext cx="5181604" cy="4957762"/>
          </a:xfrm>
        </p:spPr>
        <p:txBody>
          <a:bodyPr>
            <a:normAutofit fontScale="92500" lnSpcReduction="10000"/>
          </a:bodyPr>
          <a:lstStyle/>
          <a:p>
            <a:r>
              <a:rPr b="1" dirty="0"/>
              <a:t>Evidence</a:t>
            </a:r>
            <a:endParaRPr lang="en-GB" b="1" dirty="0"/>
          </a:p>
          <a:p>
            <a:endParaRPr lang="en-GB" b="1" dirty="0"/>
          </a:p>
          <a:p>
            <a:endParaRPr lang="en-ZA" b="1" dirty="0"/>
          </a:p>
          <a:p>
            <a:endParaRPr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89792F-E422-453A-A771-642ACACBB4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314" y="1727200"/>
            <a:ext cx="4213106" cy="444975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Title 1"/>
          <p:cNvSpPr>
            <a:spLocks noGrp="1"/>
          </p:cNvSpPr>
          <p:nvPr>
            <p:ph type="title"/>
          </p:nvPr>
        </p:nvSpPr>
        <p:spPr>
          <a:xfrm>
            <a:off x="839781" y="365126"/>
            <a:ext cx="10515600" cy="960750"/>
          </a:xfrm>
        </p:spPr>
        <p:txBody>
          <a:bodyPr>
            <a:normAutofit fontScale="90000"/>
          </a:bodyPr>
          <a:lstStyle/>
          <a:p>
            <a:pPr algn="ctr"/>
            <a:r>
              <a:rPr sz="3200" b="1">
                <a:latin typeface="Tahoma"/>
                <a:ea typeface="Tahoma"/>
                <a:cs typeface="Tahoma"/>
              </a:rPr>
              <a:t>INCOME AND EXPENSES FOR THE BUSINESS FOR PAST  THREE TO SIX MONTHS</a:t>
            </a:r>
          </a:p>
        </p:txBody>
      </p:sp>
      <p:sp>
        <p:nvSpPr>
          <p:cNvPr id="1048635" name="Text Placeholder 2"/>
          <p:cNvSpPr>
            <a:spLocks noGrp="1"/>
          </p:cNvSpPr>
          <p:nvPr>
            <p:ph type="body" idx="1"/>
          </p:nvPr>
        </p:nvSpPr>
        <p:spPr>
          <a:xfrm>
            <a:off x="839781" y="1325877"/>
            <a:ext cx="5157787" cy="761995"/>
          </a:xfrm>
        </p:spPr>
        <p:txBody>
          <a:bodyPr>
            <a:normAutofit fontScale="92500" lnSpcReduction="10000"/>
          </a:bodyPr>
          <a:lstStyle/>
          <a:p>
            <a:endParaRPr/>
          </a:p>
          <a:p>
            <a:pPr algn="ctr"/>
            <a:r>
              <a:rPr>
                <a:latin typeface="Tahoma"/>
                <a:ea typeface="Tahoma"/>
                <a:cs typeface="Tahoma"/>
              </a:rPr>
              <a:t>INCOME</a:t>
            </a:r>
          </a:p>
          <a:p>
            <a:endParaRPr>
              <a:latin typeface="Tahoma"/>
              <a:ea typeface="Tahoma"/>
              <a:cs typeface="Tahoma"/>
            </a:endParaRPr>
          </a:p>
        </p:txBody>
      </p:sp>
      <p:graphicFrame>
        <p:nvGraphicFramePr>
          <p:cNvPr id="4194304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49119986"/>
              </p:ext>
            </p:extLst>
          </p:nvPr>
        </p:nvGraphicFramePr>
        <p:xfrm>
          <a:off x="839788" y="1859278"/>
          <a:ext cx="5157785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9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9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95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95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5160">
                <a:tc>
                  <a:txBody>
                    <a:bodyPr/>
                    <a:lstStyle/>
                    <a:p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ITEM</a:t>
                      </a:r>
                      <a:r>
                        <a:rPr lang="en-ZA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AMOUNT</a:t>
                      </a:r>
                      <a:endParaRPr lang="en-ZA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5160">
                <a:tc>
                  <a:txBody>
                    <a:bodyPr/>
                    <a:lstStyle/>
                    <a:p>
                      <a:r>
                        <a:rPr lang="en-ZA" dirty="0" smtClean="0"/>
                        <a:t>Sales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51000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5160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5160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5160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5160">
                <a:tc>
                  <a:txBody>
                    <a:bodyPr/>
                    <a:lstStyle/>
                    <a:p>
                      <a:r>
                        <a:rPr lang="en-US" b="1" dirty="0"/>
                        <a:t>TOTAL</a:t>
                      </a:r>
                      <a:endParaRPr lang="en-Z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51000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4863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325877"/>
            <a:ext cx="5183181" cy="761995"/>
          </a:xfrm>
        </p:spPr>
        <p:txBody>
          <a:bodyPr>
            <a:normAutofit fontScale="92500" lnSpcReduction="10000"/>
          </a:bodyPr>
          <a:lstStyle/>
          <a:p>
            <a:endParaRPr/>
          </a:p>
          <a:p>
            <a:pPr algn="ctr"/>
            <a:r>
              <a:t>EXPENSES</a:t>
            </a:r>
          </a:p>
          <a:p>
            <a:endParaRPr/>
          </a:p>
        </p:txBody>
      </p:sp>
      <p:graphicFrame>
        <p:nvGraphicFramePr>
          <p:cNvPr id="4194305" name="Content Placeholder 7"/>
          <p:cNvGraphicFramePr>
            <a:graphicFrameLocks noGrp="1"/>
          </p:cNvGraphicFramePr>
          <p:nvPr>
            <p:ph sz="quarter" idx="4"/>
          </p:nvPr>
        </p:nvGraphicFramePr>
        <p:xfrm>
          <a:off x="6172200" y="1859279"/>
          <a:ext cx="5183188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1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1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5160">
                <a:tc>
                  <a:txBody>
                    <a:bodyPr/>
                    <a:lstStyle/>
                    <a:p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ITEM</a:t>
                      </a:r>
                      <a:endParaRPr lang="en-ZA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AMOUNT</a:t>
                      </a:r>
                      <a:endParaRPr lang="en-ZA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5160">
                <a:tc>
                  <a:txBody>
                    <a:bodyPr/>
                    <a:lstStyle/>
                    <a:p>
                      <a:r>
                        <a:rPr lang="en-US" altLang="en-ZA" dirty="0"/>
                        <a:t>Stock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ZA" dirty="0"/>
                        <a:t>36000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5160">
                <a:tc>
                  <a:txBody>
                    <a:bodyPr/>
                    <a:lstStyle/>
                    <a:p>
                      <a:r>
                        <a:rPr lang="en-US" altLang="en-ZA"/>
                        <a:t>Transportation </a:t>
                      </a:r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ZA"/>
                        <a:t>3600</a:t>
                      </a:r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5160">
                <a:tc>
                  <a:txBody>
                    <a:bodyPr/>
                    <a:lstStyle/>
                    <a:p>
                      <a:r>
                        <a:rPr lang="en-US" altLang="en-ZA"/>
                        <a:t>Savings</a:t>
                      </a:r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ZA"/>
                        <a:t>3000</a:t>
                      </a:r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5160"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5160">
                <a:tc>
                  <a:txBody>
                    <a:bodyPr/>
                    <a:lstStyle/>
                    <a:p>
                      <a:r>
                        <a:rPr lang="en-US" b="1" dirty="0"/>
                        <a:t>TOTAL</a:t>
                      </a:r>
                      <a:endParaRPr lang="en-Z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ZA" dirty="0"/>
                        <a:t>42600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sz="3600" b="1">
                <a:latin typeface="Tahoma"/>
                <a:ea typeface="Tahoma"/>
                <a:cs typeface="Tahoma"/>
              </a:rPr>
              <a:t>CHALLENGES</a:t>
            </a:r>
          </a:p>
        </p:txBody>
      </p:sp>
      <p:sp>
        <p:nvSpPr>
          <p:cNvPr id="10486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b="1" dirty="0">
                <a:latin typeface="Tahoma"/>
                <a:ea typeface="Tahoma"/>
                <a:cs typeface="Tahoma"/>
              </a:rPr>
              <a:t>What challenges have you experienced in your business?</a:t>
            </a:r>
          </a:p>
          <a:p>
            <a:r>
              <a:rPr dirty="0">
                <a:latin typeface="Tahoma"/>
                <a:ea typeface="Tahoma"/>
                <a:cs typeface="Tahoma"/>
              </a:rPr>
              <a:t>Big reputable  businesses have the loyalty of cleaning companies.  </a:t>
            </a:r>
          </a:p>
          <a:p>
            <a:pPr marL="0" indent="0">
              <a:buNone/>
            </a:pPr>
            <a:r>
              <a:rPr b="1" dirty="0">
                <a:latin typeface="Tahoma"/>
                <a:ea typeface="Tahoma"/>
                <a:cs typeface="Tahoma"/>
              </a:rPr>
              <a:t>How have you addressed these?</a:t>
            </a:r>
          </a:p>
          <a:p>
            <a:r>
              <a:rPr dirty="0">
                <a:latin typeface="Tahoma"/>
                <a:ea typeface="Tahoma"/>
                <a:cs typeface="Tahoma"/>
              </a:rPr>
              <a:t>By offering better price</a:t>
            </a:r>
            <a:r>
              <a:rPr lang="en-US" altLang="en-ZA" dirty="0">
                <a:latin typeface="Tahoma"/>
                <a:ea typeface="Tahoma"/>
                <a:cs typeface="Tahoma"/>
              </a:rPr>
              <a:t>s,</a:t>
            </a:r>
            <a:r>
              <a:rPr dirty="0">
                <a:latin typeface="Tahoma"/>
                <a:ea typeface="Tahoma"/>
                <a:cs typeface="Tahoma"/>
              </a:rPr>
              <a:t>good customer service</a:t>
            </a:r>
            <a:r>
              <a:rPr lang="en-US" altLang="en-ZA" dirty="0">
                <a:latin typeface="Tahoma"/>
                <a:ea typeface="Tahoma"/>
                <a:cs typeface="Tahoma"/>
              </a:rPr>
              <a:t> and we offer free delivery to cleaning companies closeby.</a:t>
            </a:r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b="1"/>
              <a:t>SUSTAINABILITY</a:t>
            </a:r>
          </a:p>
        </p:txBody>
      </p:sp>
      <p:sp>
        <p:nvSpPr>
          <p:cNvPr id="104864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will you sustain your business?</a:t>
            </a:r>
          </a:p>
          <a:p>
            <a:r>
              <a:rPr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growing our client </a:t>
            </a:r>
            <a:r>
              <a:rPr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base,securing</a:t>
            </a:r>
            <a:r>
              <a:rPr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contracts</a:t>
            </a:r>
            <a:r>
              <a:rPr lang="en-US" altLang="en-ZA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offering other services.</a:t>
            </a:r>
            <a:endParaRPr lang="zh-CN" altLang="en-US" dirty="0"/>
          </a:p>
          <a:p>
            <a:r>
              <a:rPr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other sustainability measures are you putting in place for your business?</a:t>
            </a:r>
          </a:p>
          <a:p>
            <a:r>
              <a:rPr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Maintain a good reputation </a:t>
            </a:r>
            <a:r>
              <a:rPr lang="en-US" altLang="en-ZA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</a:t>
            </a:r>
            <a:r>
              <a:rPr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offering better service</a:t>
            </a:r>
            <a:r>
              <a:rPr lang="en-US" altLang="en-ZA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deliver faster and effectively.</a:t>
            </a:r>
            <a:endParaRPr lang="zh-CN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sz="3600" b="1">
                <a:latin typeface="Tahoma"/>
                <a:ea typeface="Tahoma"/>
                <a:cs typeface="Tahoma"/>
              </a:rPr>
              <a:t>WHAT PLANS HAVE YOU MADE TO GROW YOUR BUSINESS IN THE NEXT 6 MONTHS? </a:t>
            </a:r>
          </a:p>
        </p:txBody>
      </p:sp>
      <p:sp>
        <p:nvSpPr>
          <p:cNvPr id="1048642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934200" cy="4351338"/>
          </a:xfrm>
        </p:spPr>
        <p:txBody>
          <a:bodyPr>
            <a:normAutofit/>
          </a:bodyPr>
          <a:lstStyle/>
          <a:p>
            <a:r>
              <a:rPr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Opening an online store.</a:t>
            </a: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ffering door to door delivery</a:t>
            </a:r>
            <a:r>
              <a:rPr lang="en-US" altLang="en-ZA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all our customers.</a:t>
            </a:r>
            <a:endParaRPr lang="zh-CN" altLang="en-US"/>
          </a:p>
        </p:txBody>
      </p:sp>
      <p:sp>
        <p:nvSpPr>
          <p:cNvPr id="1048643" name="Content Placeholder 3"/>
          <p:cNvSpPr>
            <a:spLocks noGrp="1"/>
          </p:cNvSpPr>
          <p:nvPr>
            <p:ph sz="half" idx="2"/>
          </p:nvPr>
        </p:nvSpPr>
        <p:spPr>
          <a:xfrm>
            <a:off x="7772400" y="1825625"/>
            <a:ext cx="3581400" cy="4351338"/>
          </a:xfrm>
        </p:spPr>
        <p:txBody>
          <a:bodyPr/>
          <a:lstStyle/>
          <a:p>
            <a:endParaRPr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sz="3600" b="1">
                <a:latin typeface="Tahoma"/>
                <a:ea typeface="Tahoma"/>
                <a:cs typeface="Tahoma"/>
              </a:rPr>
              <a:t>ADDITIONAL INFORMATION?</a:t>
            </a:r>
          </a:p>
        </p:txBody>
      </p:sp>
      <p:sp>
        <p:nvSpPr>
          <p:cNvPr id="104864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b="1" dirty="0">
                <a:latin typeface="Tahoma"/>
                <a:ea typeface="Tahoma"/>
                <a:cs typeface="Tahoma"/>
              </a:rPr>
              <a:t>What other changes have you experienced in your business? </a:t>
            </a:r>
          </a:p>
          <a:p>
            <a:r>
              <a:rPr lang="en-US" altLang="en-ZA" dirty="0">
                <a:latin typeface="Tahoma"/>
                <a:ea typeface="Tahoma"/>
                <a:cs typeface="Tahoma"/>
              </a:rPr>
              <a:t>There is a market for cleaning chemicals that are good quality and affordable and we want to bridge the gap between big manufacturers and resellers.</a:t>
            </a:r>
            <a:endParaRPr lang="zh-CN" altLang="en-US"/>
          </a:p>
          <a:p>
            <a:endParaRPr dirty="0">
              <a:latin typeface="Tahoma"/>
              <a:ea typeface="Tahoma"/>
              <a:cs typeface="Tahoma"/>
            </a:endParaRPr>
          </a:p>
          <a:p>
            <a:r>
              <a:rPr b="1" dirty="0">
                <a:latin typeface="Tahoma"/>
                <a:ea typeface="Tahoma"/>
                <a:cs typeface="Tahoma"/>
              </a:rPr>
              <a:t>Do you have any additional information to share?</a:t>
            </a:r>
          </a:p>
          <a:p>
            <a:r>
              <a:rPr lang="en-US" altLang="en-ZA" dirty="0">
                <a:latin typeface="Tahoma"/>
                <a:ea typeface="Tahoma"/>
                <a:cs typeface="Tahoma"/>
              </a:rPr>
              <a:t>Yes,to improve myself I have done a nail technician course and in the process of opening my own nail bar,space and capital is a challenge but I am  working very hard to open by March 2026.</a:t>
            </a:r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sz="3600" b="1">
                <a:latin typeface="Tahoma"/>
                <a:ea typeface="Tahoma"/>
                <a:cs typeface="Tahoma"/>
              </a:rPr>
              <a:t>MY EXPERIENCE DURING SUNRISE CAMPAIGN</a:t>
            </a:r>
          </a:p>
        </p:txBody>
      </p:sp>
      <p:sp>
        <p:nvSpPr>
          <p:cNvPr id="104859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8929" lnSpcReduction="20000"/>
          </a:bodyPr>
          <a:lstStyle/>
          <a:p>
            <a:pPr marL="0" indent="0">
              <a:buNone/>
            </a:pPr>
            <a:r>
              <a:rPr b="1" dirty="0">
                <a:latin typeface="Tahoma"/>
                <a:ea typeface="Tahoma"/>
                <a:cs typeface="Tahoma"/>
              </a:rPr>
              <a:t>Lessons from Life Skills and Entrepreneurship training and customer service. </a:t>
            </a:r>
          </a:p>
          <a:p>
            <a:r>
              <a:rPr lang="en-US" altLang="en-ZA" dirty="0">
                <a:latin typeface="Tahoma"/>
                <a:ea typeface="Tahoma"/>
                <a:cs typeface="Tahoma"/>
              </a:rPr>
              <a:t>I found my confidence again</a:t>
            </a:r>
            <a:endParaRPr lang="en-US" dirty="0">
              <a:latin typeface="Tahoma"/>
              <a:ea typeface="Tahoma"/>
              <a:cs typeface="Tahoma"/>
            </a:endParaRPr>
          </a:p>
          <a:p>
            <a:r>
              <a:rPr lang="en-US" altLang="en-ZA" dirty="0">
                <a:latin typeface="Tahoma"/>
                <a:ea typeface="Tahoma"/>
                <a:cs typeface="Tahoma"/>
              </a:rPr>
              <a:t>My self-esteem is recovering </a:t>
            </a:r>
            <a:endParaRPr lang="en-US" dirty="0">
              <a:latin typeface="Tahoma"/>
              <a:ea typeface="Tahoma"/>
              <a:cs typeface="Tahoma"/>
            </a:endParaRPr>
          </a:p>
          <a:p>
            <a:r>
              <a:rPr dirty="0">
                <a:latin typeface="Tahoma"/>
                <a:ea typeface="Tahoma"/>
                <a:cs typeface="Tahoma"/>
              </a:rPr>
              <a:t>I </a:t>
            </a:r>
            <a:r>
              <a:rPr lang="en-US" altLang="en-ZA" dirty="0">
                <a:latin typeface="Tahoma"/>
                <a:ea typeface="Tahoma"/>
                <a:cs typeface="Tahoma"/>
              </a:rPr>
              <a:t>can stand up for myself and I found my voice</a:t>
            </a:r>
            <a:endParaRPr lang="en-US" dirty="0">
              <a:latin typeface="Tahoma"/>
              <a:ea typeface="Tahoma"/>
              <a:cs typeface="Tahoma"/>
            </a:endParaRPr>
          </a:p>
          <a:p>
            <a:r>
              <a:rPr lang="en-US" altLang="en-ZA" dirty="0">
                <a:latin typeface="Tahoma"/>
                <a:ea typeface="Tahoma"/>
                <a:cs typeface="Tahoma"/>
              </a:rPr>
              <a:t>I am now able to run my business better with the skills I leaned from Sunrise campaign training </a:t>
            </a:r>
            <a:endParaRPr lang="zh-CN" altLang="en-US" dirty="0"/>
          </a:p>
          <a:p>
            <a:r>
              <a:rPr dirty="0">
                <a:latin typeface="Tahoma"/>
                <a:ea typeface="Tahoma"/>
                <a:cs typeface="Tahoma"/>
              </a:rPr>
              <a:t>Memorable moments</a:t>
            </a:r>
            <a:r>
              <a:rPr lang="en-GB" dirty="0">
                <a:latin typeface="Tahoma"/>
                <a:ea typeface="Tahoma"/>
                <a:cs typeface="Tahoma"/>
              </a:rPr>
              <a:t> </a:t>
            </a:r>
            <a:r>
              <a:rPr lang="en-US" dirty="0">
                <a:latin typeface="Tahoma"/>
                <a:ea typeface="Tahoma"/>
                <a:cs typeface="Tahoma"/>
              </a:rPr>
              <a:t>(e.g.</a:t>
            </a:r>
            <a:r>
              <a:rPr dirty="0">
                <a:latin typeface="Tahoma"/>
                <a:ea typeface="Tahoma"/>
                <a:cs typeface="Tahoma"/>
              </a:rPr>
              <a:t> Group work and mentorship </a:t>
            </a:r>
          </a:p>
          <a:p>
            <a:r>
              <a:rPr lang="en-US" altLang="en-ZA" dirty="0">
                <a:latin typeface="Tahoma"/>
                <a:ea typeface="Tahoma"/>
                <a:cs typeface="Tahoma"/>
              </a:rPr>
              <a:t>Mentorship program was the most memorable,having someone that cares to help me with my business.</a:t>
            </a:r>
            <a:endParaRPr lang="zh-CN" altLang="en-US" dirty="0"/>
          </a:p>
          <a:p>
            <a:r>
              <a:rPr dirty="0">
                <a:latin typeface="Tahoma"/>
                <a:ea typeface="Tahoma"/>
                <a:cs typeface="Tahoma"/>
              </a:rPr>
              <a:t>Computer </a:t>
            </a:r>
            <a:r>
              <a:rPr lang="en-US" altLang="en-ZA" dirty="0">
                <a:latin typeface="Tahoma"/>
                <a:ea typeface="Tahoma"/>
                <a:cs typeface="Tahoma"/>
              </a:rPr>
              <a:t>skills training helped me a lot,I infact I made this presentation using the skills I got.</a:t>
            </a:r>
            <a:endParaRPr lang="zh-CN" altLang="en-US" dirty="0"/>
          </a:p>
          <a:p>
            <a:endParaRPr dirty="0">
              <a:latin typeface="Tahoma"/>
              <a:ea typeface="Tahoma"/>
              <a:cs typeface="Tahoma"/>
            </a:endParaRPr>
          </a:p>
          <a:p>
            <a:endParaRPr dirty="0">
              <a:latin typeface="Tahoma"/>
              <a:ea typeface="Tahoma"/>
              <a:cs typeface="Tahoma"/>
            </a:endParaRPr>
          </a:p>
          <a:p>
            <a:endParaRPr dirty="0">
              <a:latin typeface="Tahoma"/>
              <a:ea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sz="3600" b="1">
                <a:latin typeface="Tahoma"/>
                <a:ea typeface="Tahoma"/>
                <a:cs typeface="Tahoma"/>
              </a:rPr>
              <a:t>HOW MY LIFE HAS CHANGED</a:t>
            </a:r>
            <a:r>
              <a:rPr sz="3600" b="1">
                <a:ea typeface="Tahoma"/>
                <a:cs typeface="Tahoma"/>
              </a:rPr>
              <a:t/>
            </a:r>
            <a:br>
              <a:rPr sz="3600" b="1">
                <a:ea typeface="Tahoma"/>
                <a:cs typeface="Tahoma"/>
              </a:rPr>
            </a:br>
            <a:endParaRPr sz="3600" b="1">
              <a:ea typeface="Tahoma"/>
              <a:cs typeface="Tahoma"/>
            </a:endParaRPr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b="1" dirty="0">
                <a:latin typeface="Tahoma"/>
                <a:ea typeface="Tahoma"/>
                <a:cs typeface="Tahoma"/>
              </a:rPr>
              <a:t>Personal growth (confidence, indep</a:t>
            </a:r>
            <a:r>
              <a:rPr lang="en-US" altLang="en-ZA" b="1" dirty="0">
                <a:latin typeface="Tahoma"/>
                <a:ea typeface="Tahoma"/>
                <a:cs typeface="Tahoma"/>
              </a:rPr>
              <a:t>endan</a:t>
            </a:r>
            <a:r>
              <a:rPr b="1" dirty="0">
                <a:latin typeface="Tahoma"/>
                <a:ea typeface="Tahoma"/>
                <a:cs typeface="Tahoma"/>
              </a:rPr>
              <a:t>ce, safety)</a:t>
            </a:r>
            <a:endParaRPr lang="zh-CN" altLang="en-US"/>
          </a:p>
          <a:p>
            <a:r>
              <a:rPr dirty="0">
                <a:latin typeface="Tahoma"/>
                <a:ea typeface="Tahoma"/>
                <a:cs typeface="Tahoma"/>
              </a:rPr>
              <a:t>I</a:t>
            </a:r>
            <a:r>
              <a:rPr lang="en-US" altLang="en-ZA" dirty="0">
                <a:latin typeface="Tahoma"/>
                <a:ea typeface="Tahoma"/>
                <a:cs typeface="Tahoma"/>
              </a:rPr>
              <a:t> am more </a:t>
            </a:r>
            <a:r>
              <a:rPr dirty="0">
                <a:latin typeface="Tahoma"/>
                <a:ea typeface="Tahoma"/>
                <a:cs typeface="Tahoma"/>
              </a:rPr>
              <a:t>confiden</a:t>
            </a:r>
            <a:r>
              <a:rPr lang="en-US" altLang="en-ZA" dirty="0">
                <a:latin typeface="Tahoma"/>
                <a:ea typeface="Tahoma"/>
                <a:cs typeface="Tahoma"/>
              </a:rPr>
              <a:t>t,</a:t>
            </a:r>
            <a:r>
              <a:rPr dirty="0">
                <a:latin typeface="Tahoma"/>
                <a:ea typeface="Tahoma"/>
                <a:cs typeface="Tahoma"/>
              </a:rPr>
              <a:t> more </a:t>
            </a:r>
            <a:r>
              <a:rPr lang="en-US" altLang="en-ZA" dirty="0" err="1">
                <a:latin typeface="Tahoma"/>
                <a:ea typeface="Tahoma"/>
                <a:cs typeface="Tahoma"/>
              </a:rPr>
              <a:t>out going,and I put my safety first</a:t>
            </a:r>
            <a:r>
              <a:rPr dirty="0">
                <a:latin typeface="Tahoma"/>
                <a:ea typeface="Tahoma"/>
                <a:cs typeface="Tahoma"/>
              </a:rPr>
              <a:t>.</a:t>
            </a:r>
            <a:endParaRPr lang="zh-CN" altLang="en-US"/>
          </a:p>
          <a:p>
            <a:pPr marL="0" indent="0">
              <a:buNone/>
            </a:pPr>
            <a:r>
              <a:rPr b="1" dirty="0">
                <a:latin typeface="Tahoma"/>
                <a:ea typeface="Tahoma"/>
                <a:cs typeface="Tahoma"/>
              </a:rPr>
              <a:t>Family impact (children, relationships, community respect)</a:t>
            </a:r>
          </a:p>
          <a:p>
            <a:r>
              <a:rPr dirty="0">
                <a:latin typeface="Tahoma"/>
                <a:ea typeface="Tahoma"/>
                <a:cs typeface="Tahoma"/>
              </a:rPr>
              <a:t>I'm a better </a:t>
            </a:r>
            <a:r>
              <a:rPr lang="en-US" altLang="en-ZA" dirty="0">
                <a:latin typeface="Tahoma"/>
                <a:ea typeface="Tahoma"/>
                <a:cs typeface="Tahoma"/>
              </a:rPr>
              <a:t>Mother to my son.</a:t>
            </a:r>
            <a:endParaRPr lang="en-US" dirty="0">
              <a:latin typeface="Tahoma"/>
              <a:ea typeface="Tahoma"/>
              <a:cs typeface="Tahoma"/>
            </a:endParaRPr>
          </a:p>
          <a:p>
            <a:r>
              <a:rPr dirty="0">
                <a:latin typeface="Tahoma"/>
                <a:ea typeface="Tahoma"/>
                <a:cs typeface="Tahoma"/>
              </a:rPr>
              <a:t>I can now </a:t>
            </a:r>
            <a:r>
              <a:rPr lang="en-US" altLang="en-ZA" dirty="0">
                <a:latin typeface="Tahoma"/>
                <a:ea typeface="Tahoma"/>
                <a:cs typeface="Tahoma"/>
              </a:rPr>
              <a:t>go to community events and not feel comfortable.</a:t>
            </a:r>
            <a:endParaRPr lang="en-US" dirty="0">
              <a:latin typeface="Tahoma"/>
              <a:ea typeface="Tahoma"/>
              <a:cs typeface="Tahoma"/>
            </a:endParaRPr>
          </a:p>
          <a:p>
            <a:r>
              <a:rPr dirty="0">
                <a:latin typeface="Tahoma"/>
                <a:ea typeface="Tahoma"/>
                <a:cs typeface="Tahoma"/>
              </a:rPr>
              <a:t>I </a:t>
            </a:r>
            <a:r>
              <a:rPr lang="en-US" altLang="en-ZA" dirty="0">
                <a:latin typeface="Tahoma"/>
                <a:ea typeface="Tahoma"/>
                <a:cs typeface="Tahoma"/>
              </a:rPr>
              <a:t>believe I can do anything and succeed.</a:t>
            </a:r>
            <a:r>
              <a:rPr dirty="0">
                <a:latin typeface="Tahoma"/>
                <a:ea typeface="Tahoma"/>
                <a:cs typeface="Tahoma"/>
              </a:rPr>
              <a:t> </a:t>
            </a:r>
            <a:endParaRPr lang="zh-CN" altLang="en-US"/>
          </a:p>
          <a:p>
            <a:r>
              <a:rPr dirty="0">
                <a:latin typeface="Tahoma"/>
                <a:ea typeface="Tahoma"/>
                <a:cs typeface="Tahoma"/>
              </a:rPr>
              <a:t>Income changes or lifestyle improvements</a:t>
            </a:r>
          </a:p>
          <a:p>
            <a:r>
              <a:rPr dirty="0">
                <a:latin typeface="Tahoma"/>
                <a:ea typeface="Tahoma"/>
                <a:cs typeface="Tahoma"/>
              </a:rPr>
              <a:t>Earning money makes me </a:t>
            </a:r>
            <a:r>
              <a:rPr lang="en-US" altLang="en-ZA" dirty="0">
                <a:latin typeface="Tahoma"/>
                <a:ea typeface="Tahoma"/>
                <a:cs typeface="Tahoma"/>
              </a:rPr>
              <a:t> financial </a:t>
            </a:r>
            <a:r>
              <a:rPr dirty="0">
                <a:latin typeface="Tahoma"/>
                <a:ea typeface="Tahoma"/>
                <a:cs typeface="Tahoma"/>
              </a:rPr>
              <a:t>independent </a:t>
            </a:r>
            <a:r>
              <a:rPr lang="en-US" altLang="en-ZA" dirty="0">
                <a:latin typeface="Tahoma"/>
                <a:ea typeface="Tahoma"/>
                <a:cs typeface="Tahoma"/>
              </a:rPr>
              <a:t>,</a:t>
            </a:r>
            <a:endParaRPr lang="en-US" dirty="0">
              <a:latin typeface="Tahoma"/>
              <a:ea typeface="Tahoma"/>
              <a:cs typeface="Tahoma"/>
            </a:endParaRPr>
          </a:p>
          <a:p>
            <a:r>
              <a:rPr dirty="0">
                <a:latin typeface="Tahoma"/>
                <a:ea typeface="Tahoma"/>
                <a:cs typeface="Tahoma"/>
              </a:rPr>
              <a:t>I can now take care of myself and my children</a:t>
            </a:r>
            <a:r>
              <a:rPr lang="en-US" altLang="en-ZA" dirty="0">
                <a:latin typeface="Tahoma"/>
                <a:ea typeface="Tahoma"/>
                <a:cs typeface="Tahoma"/>
              </a:rPr>
              <a:t>,I can now go on outings with my son and buy him a birthday present after a long time.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Title 1"/>
          <p:cNvSpPr>
            <a:spLocks noGrp="1"/>
          </p:cNvSpPr>
          <p:nvPr>
            <p:ph type="title"/>
          </p:nvPr>
        </p:nvSpPr>
        <p:spPr>
          <a:xfrm>
            <a:off x="838204" y="365126"/>
            <a:ext cx="10515600" cy="777873"/>
          </a:xfrm>
        </p:spPr>
        <p:txBody>
          <a:bodyPr>
            <a:normAutofit/>
          </a:bodyPr>
          <a:lstStyle/>
          <a:p>
            <a:pPr algn="ctr"/>
            <a:r>
              <a:rPr sz="3600" b="1">
                <a:latin typeface="Tahoma"/>
                <a:ea typeface="Tahoma"/>
                <a:cs typeface="Tahoma"/>
              </a:rPr>
              <a:t>PLEASE DESCRIBE THE BUSINESS </a:t>
            </a:r>
          </a:p>
        </p:txBody>
      </p:sp>
      <p:sp>
        <p:nvSpPr>
          <p:cNvPr id="1048606" name="Content Placeholder 2"/>
          <p:cNvSpPr>
            <a:spLocks noGrp="1"/>
          </p:cNvSpPr>
          <p:nvPr>
            <p:ph sz="half" idx="1"/>
          </p:nvPr>
        </p:nvSpPr>
        <p:spPr>
          <a:xfrm>
            <a:off x="838204" y="1143000"/>
            <a:ext cx="8427716" cy="50339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latin typeface="Tahoma"/>
                <a:ea typeface="Tahoma"/>
                <a:cs typeface="Tahoma"/>
              </a:rPr>
              <a:t>Name:</a:t>
            </a:r>
            <a:r>
              <a:rPr lang="en-US" sz="3200" dirty="0">
                <a:latin typeface="Tahoma"/>
                <a:ea typeface="Tahoma"/>
                <a:cs typeface="Tahoma"/>
              </a:rPr>
              <a:t> </a:t>
            </a:r>
            <a:r>
              <a:rPr sz="3200" dirty="0" err="1">
                <a:latin typeface="Tahoma"/>
                <a:ea typeface="Tahoma"/>
                <a:cs typeface="Tahoma"/>
              </a:rPr>
              <a:t>Materene</a:t>
            </a:r>
            <a:r>
              <a:rPr sz="3200" dirty="0">
                <a:latin typeface="Tahoma"/>
                <a:ea typeface="Tahoma"/>
                <a:cs typeface="Tahoma"/>
              </a:rPr>
              <a:t> chemical supplies </a:t>
            </a:r>
          </a:p>
          <a:p>
            <a:r>
              <a:rPr sz="3200" dirty="0">
                <a:latin typeface="Tahoma"/>
                <a:ea typeface="Tahoma"/>
                <a:cs typeface="Tahoma"/>
              </a:rPr>
              <a:t>Household cleaning supplies </a:t>
            </a:r>
          </a:p>
          <a:p>
            <a:pPr marL="0" indent="0">
              <a:buNone/>
            </a:pPr>
            <a:r>
              <a:rPr sz="3200" b="1" dirty="0">
                <a:latin typeface="Tahoma"/>
                <a:ea typeface="Tahoma"/>
                <a:cs typeface="Tahoma"/>
              </a:rPr>
              <a:t>Achievements so far Challenges still faced and how they’re managed</a:t>
            </a:r>
          </a:p>
          <a:p>
            <a:r>
              <a:rPr sz="3200" dirty="0">
                <a:latin typeface="Tahoma"/>
                <a:ea typeface="Tahoma"/>
                <a:cs typeface="Tahoma"/>
              </a:rPr>
              <a:t>Managed to get a contract with 1 cleaning company, </a:t>
            </a:r>
            <a:endParaRPr lang="en-US" sz="3200" dirty="0">
              <a:latin typeface="Tahoma"/>
              <a:ea typeface="Tahoma"/>
              <a:cs typeface="Tahoma"/>
            </a:endParaRPr>
          </a:p>
          <a:p>
            <a:pPr marL="0" indent="0">
              <a:buNone/>
            </a:pPr>
            <a:r>
              <a:rPr sz="3200" b="1" dirty="0">
                <a:latin typeface="Tahoma"/>
                <a:ea typeface="Tahoma"/>
                <a:cs typeface="Tahoma"/>
              </a:rPr>
              <a:t>Challenges</a:t>
            </a:r>
            <a:r>
              <a:rPr sz="3200" dirty="0">
                <a:latin typeface="Tahoma"/>
                <a:ea typeface="Tahoma"/>
                <a:cs typeface="Tahoma"/>
              </a:rPr>
              <a:t> getting more clients</a:t>
            </a:r>
          </a:p>
          <a:p>
            <a:r>
              <a:rPr sz="3200" dirty="0">
                <a:latin typeface="Tahoma"/>
                <a:ea typeface="Tahoma"/>
                <a:cs typeface="Tahoma"/>
              </a:rPr>
              <a:t>Getting our business in the municipality data base</a:t>
            </a:r>
          </a:p>
          <a:p>
            <a:endParaRPr sz="3200" dirty="0">
              <a:latin typeface="Tahoma"/>
              <a:ea typeface="Tahoma"/>
              <a:cs typeface="Tahoma"/>
            </a:endParaRPr>
          </a:p>
        </p:txBody>
      </p:sp>
      <p:sp>
        <p:nvSpPr>
          <p:cNvPr id="1048607" name="Content Placeholder 3"/>
          <p:cNvSpPr>
            <a:spLocks noGrp="1"/>
          </p:cNvSpPr>
          <p:nvPr>
            <p:ph sz="half" idx="2"/>
          </p:nvPr>
        </p:nvSpPr>
        <p:spPr>
          <a:xfrm>
            <a:off x="9507184" y="1249681"/>
            <a:ext cx="2745914" cy="4927289"/>
          </a:xfrm>
        </p:spPr>
        <p:txBody>
          <a:bodyPr/>
          <a:lstStyle/>
          <a:p>
            <a:endParaRPr dirty="0">
              <a:solidFill>
                <a:srgbClr val="FF0000"/>
              </a:solidFill>
              <a:latin typeface="Tahoma"/>
              <a:ea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3"/>
          <p:cNvSpPr>
            <a:spLocks noGrp="1"/>
          </p:cNvSpPr>
          <p:nvPr>
            <p:ph type="title"/>
          </p:nvPr>
        </p:nvSpPr>
        <p:spPr>
          <a:xfrm>
            <a:off x="838204" y="365126"/>
            <a:ext cx="10515600" cy="747400"/>
          </a:xfrm>
        </p:spPr>
        <p:txBody>
          <a:bodyPr>
            <a:normAutofit/>
          </a:bodyPr>
          <a:lstStyle/>
          <a:p>
            <a:pPr algn="ctr"/>
            <a:r>
              <a:rPr sz="3600" b="1">
                <a:latin typeface="Tahoma"/>
                <a:ea typeface="Tahoma"/>
                <a:cs typeface="Tahoma"/>
              </a:rPr>
              <a:t>CUSTOMER BASE AND COMPETITION?</a:t>
            </a:r>
          </a:p>
        </p:txBody>
      </p:sp>
      <p:sp>
        <p:nvSpPr>
          <p:cNvPr id="1048609" name="Content Placeholder 4"/>
          <p:cNvSpPr>
            <a:spLocks noGrp="1"/>
          </p:cNvSpPr>
          <p:nvPr>
            <p:ph sz="half" idx="1"/>
          </p:nvPr>
        </p:nvSpPr>
        <p:spPr>
          <a:xfrm>
            <a:off x="838203" y="1262968"/>
            <a:ext cx="5178662" cy="5595031"/>
          </a:xfrm>
        </p:spPr>
        <p:txBody>
          <a:bodyPr>
            <a:normAutofit fontScale="85000" lnSpcReduction="20000"/>
          </a:bodyPr>
          <a:lstStyle/>
          <a:p>
            <a:r>
              <a:rPr b="1" dirty="0">
                <a:latin typeface="Tahoma"/>
                <a:ea typeface="Tahoma"/>
                <a:cs typeface="Tahoma"/>
              </a:rPr>
              <a:t>Who are your customers?</a:t>
            </a:r>
          </a:p>
          <a:p>
            <a:r>
              <a:rPr dirty="0">
                <a:latin typeface="Tahoma"/>
                <a:ea typeface="Tahoma"/>
                <a:cs typeface="Tahoma"/>
              </a:rPr>
              <a:t>Cleaning companies   </a:t>
            </a:r>
          </a:p>
          <a:p>
            <a:r>
              <a:rPr lang="en-US" altLang="en-ZA" b="1" dirty="0">
                <a:latin typeface="Tahoma"/>
                <a:ea typeface="Tahoma"/>
                <a:cs typeface="Tahoma"/>
              </a:rPr>
              <a:t>Have you managed to get new customers?</a:t>
            </a:r>
            <a:endParaRPr lang="zh-CN" altLang="en-US" b="1" dirty="0"/>
          </a:p>
          <a:p>
            <a:r>
              <a:rPr dirty="0">
                <a:latin typeface="Tahoma"/>
                <a:ea typeface="Tahoma"/>
                <a:cs typeface="Tahoma"/>
              </a:rPr>
              <a:t>No</a:t>
            </a:r>
          </a:p>
          <a:p>
            <a:r>
              <a:rPr b="1" dirty="0">
                <a:latin typeface="Tahoma"/>
                <a:ea typeface="Tahoma"/>
                <a:cs typeface="Tahoma"/>
              </a:rPr>
              <a:t>How did you do this?</a:t>
            </a:r>
          </a:p>
          <a:p>
            <a:r>
              <a:rPr dirty="0">
                <a:latin typeface="Tahoma"/>
                <a:ea typeface="Tahoma"/>
                <a:cs typeface="Tahoma"/>
              </a:rPr>
              <a:t>Still haven't managed to get </a:t>
            </a:r>
            <a:r>
              <a:rPr dirty="0" err="1">
                <a:latin typeface="Tahoma"/>
                <a:ea typeface="Tahoma"/>
                <a:cs typeface="Tahoma"/>
              </a:rPr>
              <a:t>any</a:t>
            </a:r>
            <a:r>
              <a:rPr lang="en-US" altLang="en-ZA" dirty="0" err="1">
                <a:latin typeface="Tahoma"/>
                <a:ea typeface="Tahoma"/>
                <a:cs typeface="Tahoma"/>
              </a:rPr>
              <a:t>,most</a:t>
            </a:r>
            <a:r>
              <a:rPr lang="en-US" altLang="en-ZA" dirty="0">
                <a:latin typeface="Tahoma"/>
                <a:ea typeface="Tahoma"/>
                <a:cs typeface="Tahoma"/>
              </a:rPr>
              <a:t> already have suppliers.</a:t>
            </a:r>
            <a:endParaRPr lang="zh-CN" altLang="en-US" dirty="0"/>
          </a:p>
          <a:p>
            <a:r>
              <a:rPr b="1" dirty="0">
                <a:latin typeface="Tahoma"/>
                <a:ea typeface="Tahoma"/>
                <a:cs typeface="Tahoma"/>
              </a:rPr>
              <a:t>Who is your competition?</a:t>
            </a:r>
          </a:p>
          <a:p>
            <a:r>
              <a:rPr dirty="0">
                <a:latin typeface="Tahoma"/>
                <a:ea typeface="Tahoma"/>
                <a:cs typeface="Tahoma"/>
              </a:rPr>
              <a:t>Big companies with </a:t>
            </a:r>
            <a:r>
              <a:rPr lang="en-US" altLang="en-ZA" dirty="0">
                <a:latin typeface="Tahoma"/>
                <a:ea typeface="Tahoma"/>
                <a:cs typeface="Tahoma"/>
              </a:rPr>
              <a:t> experience.</a:t>
            </a:r>
            <a:endParaRPr lang="zh-CN" altLang="en-US" dirty="0"/>
          </a:p>
          <a:p>
            <a:r>
              <a:rPr b="1" dirty="0">
                <a:latin typeface="Tahoma"/>
                <a:ea typeface="Tahoma"/>
                <a:cs typeface="Tahoma"/>
              </a:rPr>
              <a:t>How do you handle competition in your business?</a:t>
            </a:r>
          </a:p>
          <a:p>
            <a:r>
              <a:rPr dirty="0">
                <a:latin typeface="Tahoma"/>
                <a:ea typeface="Tahoma"/>
                <a:cs typeface="Tahoma"/>
              </a:rPr>
              <a:t>Better </a:t>
            </a:r>
            <a:r>
              <a:rPr dirty="0" err="1">
                <a:latin typeface="Tahoma"/>
                <a:ea typeface="Tahoma"/>
                <a:cs typeface="Tahoma"/>
              </a:rPr>
              <a:t>prices</a:t>
            </a:r>
            <a:r>
              <a:rPr lang="en-US" altLang="en-ZA" dirty="0" err="1">
                <a:latin typeface="Tahoma"/>
                <a:ea typeface="Tahoma"/>
                <a:cs typeface="Tahoma"/>
              </a:rPr>
              <a:t>,and</a:t>
            </a:r>
            <a:r>
              <a:rPr lang="en-US" altLang="en-ZA" dirty="0">
                <a:latin typeface="Tahoma"/>
                <a:ea typeface="Tahoma"/>
                <a:cs typeface="Tahoma"/>
              </a:rPr>
              <a:t> offer other services like delivery to smaller companies.</a:t>
            </a:r>
            <a:endParaRPr lang="zh-CN" altLang="en-US" dirty="0"/>
          </a:p>
          <a:p>
            <a:endParaRPr dirty="0">
              <a:latin typeface="Tahoma"/>
              <a:ea typeface="Tahoma"/>
              <a:cs typeface="Tahoma"/>
            </a:endParaRPr>
          </a:p>
          <a:p>
            <a:endParaRPr dirty="0">
              <a:latin typeface="Tahoma"/>
              <a:ea typeface="Tahoma"/>
              <a:cs typeface="Tahoma"/>
            </a:endParaRPr>
          </a:p>
        </p:txBody>
      </p:sp>
      <p:sp>
        <p:nvSpPr>
          <p:cNvPr id="1048610" name="Content Placeholder 5"/>
          <p:cNvSpPr>
            <a:spLocks noGrp="1"/>
          </p:cNvSpPr>
          <p:nvPr>
            <p:ph sz="half" idx="2"/>
          </p:nvPr>
        </p:nvSpPr>
        <p:spPr>
          <a:xfrm>
            <a:off x="6172199" y="1112513"/>
            <a:ext cx="5439229" cy="5064444"/>
          </a:xfrm>
        </p:spPr>
        <p:txBody>
          <a:bodyPr>
            <a:normAutofit fontScale="85000" lnSpcReduction="20000"/>
          </a:bodyPr>
          <a:lstStyle/>
          <a:p>
            <a:r>
              <a:rPr b="1" dirty="0"/>
              <a:t>Evidence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110143-2996-4CD0-AC89-F5ED8A434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609" y="1518023"/>
            <a:ext cx="3680278" cy="497485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Title 1"/>
          <p:cNvSpPr>
            <a:spLocks noGrp="1"/>
          </p:cNvSpPr>
          <p:nvPr>
            <p:ph type="title"/>
          </p:nvPr>
        </p:nvSpPr>
        <p:spPr>
          <a:xfrm>
            <a:off x="838204" y="274322"/>
            <a:ext cx="10515600" cy="929636"/>
          </a:xfrm>
        </p:spPr>
        <p:txBody>
          <a:bodyPr>
            <a:normAutofit/>
          </a:bodyPr>
          <a:lstStyle/>
          <a:p>
            <a:pPr algn="ctr"/>
            <a:r>
              <a:rPr sz="3600" b="1">
                <a:latin typeface="Tahoma"/>
                <a:ea typeface="Tahoma"/>
                <a:cs typeface="Tahoma"/>
              </a:rPr>
              <a:t>NEW PRODUCTS OR SERVICES?</a:t>
            </a:r>
          </a:p>
        </p:txBody>
      </p:sp>
      <p:sp>
        <p:nvSpPr>
          <p:cNvPr id="1048612" name="Content Placeholder 2"/>
          <p:cNvSpPr>
            <a:spLocks noGrp="1"/>
          </p:cNvSpPr>
          <p:nvPr>
            <p:ph sz="half" idx="1"/>
          </p:nvPr>
        </p:nvSpPr>
        <p:spPr>
          <a:xfrm>
            <a:off x="838204" y="1203959"/>
            <a:ext cx="5181604" cy="4972998"/>
          </a:xfrm>
        </p:spPr>
        <p:txBody>
          <a:bodyPr/>
          <a:lstStyle/>
          <a:p>
            <a:pPr marL="0" indent="0">
              <a:buNone/>
            </a:pPr>
            <a:r>
              <a:rPr b="1" dirty="0">
                <a:latin typeface="Tahoma"/>
                <a:ea typeface="Tahoma"/>
                <a:cs typeface="Tahoma"/>
              </a:rPr>
              <a:t>Do you have any new business products or services?</a:t>
            </a:r>
          </a:p>
          <a:p>
            <a:r>
              <a:rPr lang="en-US" altLang="en-ZA" dirty="0">
                <a:latin typeface="Tahoma"/>
                <a:ea typeface="Tahoma"/>
                <a:cs typeface="Tahoma"/>
              </a:rPr>
              <a:t>Yes,we offer delivery services.</a:t>
            </a:r>
            <a:endParaRPr lang="zh-CN" altLang="en-US" dirty="0"/>
          </a:p>
          <a:p>
            <a:pPr marL="0" indent="0">
              <a:buNone/>
            </a:pPr>
            <a:r>
              <a:rPr b="1" dirty="0">
                <a:latin typeface="Tahoma"/>
                <a:ea typeface="Tahoma"/>
                <a:cs typeface="Tahoma"/>
              </a:rPr>
              <a:t>How do you advertise/market your products?</a:t>
            </a:r>
          </a:p>
          <a:p>
            <a:r>
              <a:rPr dirty="0">
                <a:latin typeface="Tahoma"/>
                <a:ea typeface="Tahoma"/>
                <a:cs typeface="Tahoma"/>
              </a:rPr>
              <a:t>We send Marketing emails and price list to potential clients</a:t>
            </a:r>
            <a:r>
              <a:rPr lang="en-US" altLang="en-ZA" dirty="0">
                <a:latin typeface="Tahoma"/>
                <a:ea typeface="Tahoma"/>
                <a:cs typeface="Tahoma"/>
              </a:rPr>
              <a:t> and also use word of mouth.</a:t>
            </a:r>
            <a:endParaRPr lang="zh-CN" altLang="en-US" dirty="0"/>
          </a:p>
          <a:p>
            <a:endParaRPr dirty="0">
              <a:latin typeface="Tahoma"/>
              <a:ea typeface="Tahoma"/>
              <a:cs typeface="Tahoma"/>
            </a:endParaRPr>
          </a:p>
        </p:txBody>
      </p:sp>
      <p:sp>
        <p:nvSpPr>
          <p:cNvPr id="1048613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03959"/>
            <a:ext cx="5181604" cy="4972998"/>
          </a:xfrm>
        </p:spPr>
        <p:txBody>
          <a:bodyPr/>
          <a:lstStyle/>
          <a:p>
            <a:r>
              <a:rPr b="1" dirty="0"/>
              <a:t>Evidence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1DE37C-DC65-45F1-8A9E-07697C9EC3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086" y="1742823"/>
            <a:ext cx="3071000" cy="391121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Title 1"/>
          <p:cNvSpPr>
            <a:spLocks noGrp="1"/>
          </p:cNvSpPr>
          <p:nvPr>
            <p:ph type="title"/>
          </p:nvPr>
        </p:nvSpPr>
        <p:spPr>
          <a:xfrm>
            <a:off x="838204" y="365126"/>
            <a:ext cx="10515600" cy="823596"/>
          </a:xfrm>
        </p:spPr>
        <p:txBody>
          <a:bodyPr>
            <a:normAutofit/>
          </a:bodyPr>
          <a:lstStyle/>
          <a:p>
            <a:pPr algn="ctr"/>
            <a:r>
              <a:rPr sz="3600" b="1"/>
              <a:t>QUALITY AND PACKAGING</a:t>
            </a:r>
          </a:p>
        </p:txBody>
      </p:sp>
      <p:sp>
        <p:nvSpPr>
          <p:cNvPr id="1048615" name="Content Placeholder 2"/>
          <p:cNvSpPr>
            <a:spLocks noGrp="1"/>
          </p:cNvSpPr>
          <p:nvPr>
            <p:ph sz="half" idx="1"/>
          </p:nvPr>
        </p:nvSpPr>
        <p:spPr>
          <a:xfrm>
            <a:off x="838204" y="1188722"/>
            <a:ext cx="6918956" cy="5516878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b="1" dirty="0">
                <a:latin typeface="Tahoma"/>
                <a:ea typeface="Tahoma"/>
                <a:cs typeface="Tahoma"/>
              </a:rPr>
              <a:t>Are your customers happy with the quality of your products or services? </a:t>
            </a:r>
          </a:p>
          <a:p>
            <a:pPr>
              <a:lnSpc>
                <a:spcPct val="100000"/>
              </a:lnSpc>
            </a:pPr>
            <a:r>
              <a:rPr dirty="0">
                <a:latin typeface="Tahoma"/>
                <a:ea typeface="Tahoma"/>
                <a:cs typeface="Tahoma"/>
              </a:rPr>
              <a:t>Yes</a:t>
            </a:r>
          </a:p>
          <a:p>
            <a:pPr>
              <a:lnSpc>
                <a:spcPct val="100000"/>
              </a:lnSpc>
            </a:pPr>
            <a:r>
              <a:rPr dirty="0">
                <a:latin typeface="Tahoma"/>
                <a:ea typeface="Tahoma"/>
                <a:cs typeface="Tahoma"/>
              </a:rPr>
              <a:t>Our client renewed our contract for another year.</a:t>
            </a:r>
          </a:p>
          <a:p>
            <a:pPr marL="0" indent="0">
              <a:lnSpc>
                <a:spcPct val="100000"/>
              </a:lnSpc>
              <a:buNone/>
            </a:pPr>
            <a:r>
              <a:rPr b="1" dirty="0">
                <a:latin typeface="Tahoma"/>
                <a:ea typeface="Tahoma"/>
                <a:cs typeface="Tahoma"/>
              </a:rPr>
              <a:t>Do you have any branding available for your products?</a:t>
            </a:r>
          </a:p>
          <a:p>
            <a:pPr>
              <a:lnSpc>
                <a:spcPct val="100000"/>
              </a:lnSpc>
            </a:pPr>
            <a:r>
              <a:rPr dirty="0">
                <a:latin typeface="Tahoma"/>
                <a:ea typeface="Tahoma"/>
                <a:cs typeface="Tahoma"/>
              </a:rPr>
              <a:t>Not yet</a:t>
            </a:r>
            <a:r>
              <a:rPr lang="en-US" altLang="en-ZA" dirty="0">
                <a:latin typeface="Tahoma"/>
                <a:ea typeface="Tahoma"/>
                <a:cs typeface="Tahoma"/>
              </a:rPr>
              <a:t> but planning it's in the </a:t>
            </a:r>
            <a:r>
              <a:rPr lang="en-US" altLang="en-ZA" dirty="0" err="1">
                <a:latin typeface="Tahoma"/>
                <a:ea typeface="Tahoma"/>
                <a:cs typeface="Tahoma"/>
              </a:rPr>
              <a:t>pipeline.hopefully</a:t>
            </a:r>
            <a:r>
              <a:rPr lang="en-US" altLang="en-ZA" dirty="0">
                <a:latin typeface="Tahoma"/>
                <a:ea typeface="Tahoma"/>
                <a:cs typeface="Tahoma"/>
              </a:rPr>
              <a:t> next year.</a:t>
            </a:r>
            <a:endParaRPr lang="zh-CN" altLang="en-US" dirty="0"/>
          </a:p>
          <a:p>
            <a:pPr marL="0" indent="0">
              <a:lnSpc>
                <a:spcPct val="100000"/>
              </a:lnSpc>
              <a:buNone/>
            </a:pPr>
            <a:r>
              <a:rPr b="1" dirty="0">
                <a:latin typeface="Tahoma"/>
                <a:ea typeface="Tahoma"/>
                <a:cs typeface="Tahoma"/>
              </a:rPr>
              <a:t>Have you changed the packaging or marketing of your business to attract more customers? </a:t>
            </a:r>
            <a:endParaRPr lang="en-US" b="1" dirty="0">
              <a:latin typeface="Tahoma"/>
              <a:ea typeface="Tahoma"/>
              <a:cs typeface="Tahoma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en-ZA" dirty="0">
                <a:latin typeface="Tahoma"/>
                <a:ea typeface="Tahoma"/>
                <a:cs typeface="Tahoma"/>
              </a:rPr>
              <a:t>Yes we have added free delivery to business in close areas.</a:t>
            </a:r>
            <a:endParaRPr lang="zh-CN" altLang="en-US" dirty="0"/>
          </a:p>
          <a:p>
            <a:endParaRPr dirty="0">
              <a:latin typeface="Tahoma"/>
              <a:ea typeface="Tahoma"/>
              <a:cs typeface="Tahoma"/>
            </a:endParaRPr>
          </a:p>
        </p:txBody>
      </p:sp>
      <p:sp>
        <p:nvSpPr>
          <p:cNvPr id="1048616" name="Content Placeholder 3"/>
          <p:cNvSpPr>
            <a:spLocks noGrp="1"/>
          </p:cNvSpPr>
          <p:nvPr>
            <p:ph sz="half" idx="2"/>
          </p:nvPr>
        </p:nvSpPr>
        <p:spPr>
          <a:xfrm>
            <a:off x="7988089" y="1188722"/>
            <a:ext cx="3365715" cy="4988249"/>
          </a:xfrm>
        </p:spPr>
        <p:txBody>
          <a:bodyPr>
            <a:normAutofit fontScale="92500" lnSpcReduction="20000"/>
          </a:bodyPr>
          <a:lstStyle/>
          <a:p>
            <a:r>
              <a:rPr b="1" dirty="0"/>
              <a:t>Evidence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A16CF2-C6E8-4FCC-B78B-20B6D22E0F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607" y="1762761"/>
            <a:ext cx="3044189" cy="445588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Title 1"/>
          <p:cNvSpPr>
            <a:spLocks noGrp="1"/>
          </p:cNvSpPr>
          <p:nvPr>
            <p:ph type="title"/>
          </p:nvPr>
        </p:nvSpPr>
        <p:spPr>
          <a:xfrm>
            <a:off x="838204" y="365126"/>
            <a:ext cx="10515600" cy="808359"/>
          </a:xfrm>
        </p:spPr>
        <p:txBody>
          <a:bodyPr>
            <a:normAutofit/>
          </a:bodyPr>
          <a:lstStyle/>
          <a:p>
            <a:pPr algn="ctr"/>
            <a:r>
              <a:rPr sz="4000" b="1">
                <a:latin typeface="Tahoma"/>
                <a:ea typeface="Tahoma"/>
                <a:cs typeface="Tahoma"/>
              </a:rPr>
              <a:t>BUSINESS MANAGEMENT</a:t>
            </a:r>
          </a:p>
        </p:txBody>
      </p:sp>
      <p:sp>
        <p:nvSpPr>
          <p:cNvPr id="1048618" name="Content Placeholder 2"/>
          <p:cNvSpPr>
            <a:spLocks noGrp="1"/>
          </p:cNvSpPr>
          <p:nvPr>
            <p:ph sz="half" idx="1"/>
          </p:nvPr>
        </p:nvSpPr>
        <p:spPr>
          <a:xfrm>
            <a:off x="294438" y="1091557"/>
            <a:ext cx="7377827" cy="46748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b="1" dirty="0">
                <a:latin typeface="Tahoma"/>
                <a:ea typeface="Tahoma"/>
                <a:cs typeface="Tahoma"/>
              </a:rPr>
              <a:t>Have you hired more staff? </a:t>
            </a:r>
          </a:p>
          <a:p>
            <a:r>
              <a:rPr dirty="0">
                <a:latin typeface="Tahoma"/>
                <a:ea typeface="Tahoma"/>
                <a:cs typeface="Tahoma"/>
              </a:rPr>
              <a:t>No</a:t>
            </a:r>
            <a:r>
              <a:rPr lang="en-GB" dirty="0">
                <a:latin typeface="Tahoma"/>
                <a:ea typeface="Tahoma"/>
                <a:cs typeface="Tahoma"/>
              </a:rPr>
              <a:t>, we wanted to grow the business first</a:t>
            </a:r>
            <a:endParaRPr dirty="0">
              <a:latin typeface="Tahoma"/>
              <a:ea typeface="Tahoma"/>
              <a:cs typeface="Tahoma"/>
            </a:endParaRPr>
          </a:p>
          <a:p>
            <a:pPr marL="0" indent="0">
              <a:buNone/>
            </a:pPr>
            <a:r>
              <a:rPr b="1" dirty="0">
                <a:latin typeface="Tahoma"/>
                <a:ea typeface="Tahoma"/>
                <a:cs typeface="Tahoma"/>
              </a:rPr>
              <a:t>How do you manage your stock and check regularly?</a:t>
            </a:r>
          </a:p>
          <a:p>
            <a:r>
              <a:rPr dirty="0">
                <a:latin typeface="Tahoma"/>
                <a:ea typeface="Tahoma"/>
                <a:cs typeface="Tahoma"/>
              </a:rPr>
              <a:t>We stock per order and deliver </a:t>
            </a:r>
            <a:r>
              <a:rPr lang="en-US" altLang="en-ZA" dirty="0">
                <a:latin typeface="Tahoma"/>
                <a:ea typeface="Tahoma"/>
                <a:cs typeface="Tahoma"/>
              </a:rPr>
              <a:t>within 7 days.</a:t>
            </a:r>
            <a:endParaRPr lang="zh-CN" altLang="en-US" dirty="0"/>
          </a:p>
          <a:p>
            <a:pPr marL="0" indent="0">
              <a:buNone/>
            </a:pPr>
            <a:r>
              <a:rPr b="1" dirty="0">
                <a:latin typeface="Tahoma"/>
                <a:ea typeface="Tahoma"/>
                <a:cs typeface="Tahoma"/>
              </a:rPr>
              <a:t>Have you been able to price your products better so that you can earn a surplus from the business?</a:t>
            </a:r>
          </a:p>
          <a:p>
            <a:r>
              <a:rPr lang="en-US" altLang="en-ZA" dirty="0" err="1">
                <a:latin typeface="Tahoma"/>
                <a:ea typeface="Tahoma"/>
                <a:cs typeface="Tahoma"/>
              </a:rPr>
              <a:t>Yes,we now make more than 30% in profit.</a:t>
            </a:r>
            <a:endParaRPr lang="zh-CN" altLang="en-US" dirty="0"/>
          </a:p>
          <a:p>
            <a:endParaRPr dirty="0">
              <a:latin typeface="Tahoma"/>
              <a:ea typeface="Tahoma"/>
              <a:cs typeface="Tahoma"/>
            </a:endParaRPr>
          </a:p>
          <a:p>
            <a:endParaRPr dirty="0">
              <a:latin typeface="Tahoma"/>
              <a:ea typeface="Tahoma"/>
              <a:cs typeface="Tahoma"/>
            </a:endParaRPr>
          </a:p>
        </p:txBody>
      </p:sp>
      <p:sp>
        <p:nvSpPr>
          <p:cNvPr id="1048619" name="Content Placeholder 3"/>
          <p:cNvSpPr>
            <a:spLocks noGrp="1"/>
          </p:cNvSpPr>
          <p:nvPr>
            <p:ph sz="half" idx="2"/>
          </p:nvPr>
        </p:nvSpPr>
        <p:spPr>
          <a:xfrm>
            <a:off x="8273081" y="1173484"/>
            <a:ext cx="4430045" cy="4674885"/>
          </a:xfrm>
        </p:spPr>
        <p:txBody>
          <a:bodyPr>
            <a:normAutofit/>
          </a:bodyPr>
          <a:lstStyle/>
          <a:p>
            <a:r>
              <a:rPr b="1" dirty="0"/>
              <a:t>Evidence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1AD0E5-E608-4FFA-A443-B92B3E65B2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229" y="1842868"/>
            <a:ext cx="3250576" cy="433410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Title 1"/>
          <p:cNvSpPr>
            <a:spLocks noGrp="1"/>
          </p:cNvSpPr>
          <p:nvPr>
            <p:ph type="title"/>
          </p:nvPr>
        </p:nvSpPr>
        <p:spPr>
          <a:xfrm>
            <a:off x="838204" y="365126"/>
            <a:ext cx="10515600" cy="838832"/>
          </a:xfrm>
        </p:spPr>
        <p:txBody>
          <a:bodyPr>
            <a:normAutofit/>
          </a:bodyPr>
          <a:lstStyle/>
          <a:p>
            <a:pPr algn="ctr"/>
            <a:r>
              <a:rPr sz="3600" b="1">
                <a:latin typeface="Tahoma"/>
                <a:ea typeface="Tahoma"/>
                <a:cs typeface="Tahoma"/>
              </a:rPr>
              <a:t>FINANCIAL MANAGEMENT </a:t>
            </a:r>
          </a:p>
        </p:txBody>
      </p:sp>
      <p:sp>
        <p:nvSpPr>
          <p:cNvPr id="1048621" name="Content Placeholder 2"/>
          <p:cNvSpPr>
            <a:spLocks noGrp="1"/>
          </p:cNvSpPr>
          <p:nvPr>
            <p:ph sz="half" idx="1"/>
          </p:nvPr>
        </p:nvSpPr>
        <p:spPr>
          <a:xfrm>
            <a:off x="838204" y="1203959"/>
            <a:ext cx="5181604" cy="49729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sz="2600" b="1" dirty="0">
                <a:latin typeface="Tahoma"/>
                <a:ea typeface="Tahoma"/>
                <a:cs typeface="Tahoma"/>
              </a:rPr>
              <a:t>Do you have a record-keeping system in place?</a:t>
            </a:r>
          </a:p>
          <a:p>
            <a:r>
              <a:rPr sz="2600" dirty="0" err="1">
                <a:latin typeface="Tahoma"/>
                <a:ea typeface="Tahoma"/>
                <a:cs typeface="Tahoma"/>
              </a:rPr>
              <a:t>Yes,we</a:t>
            </a:r>
            <a:r>
              <a:rPr sz="2600" dirty="0">
                <a:latin typeface="Tahoma"/>
                <a:ea typeface="Tahoma"/>
                <a:cs typeface="Tahoma"/>
              </a:rPr>
              <a:t> have an invoicing system</a:t>
            </a:r>
            <a:r>
              <a:rPr lang="en-US" altLang="en-ZA" sz="2600" dirty="0">
                <a:latin typeface="Tahoma"/>
                <a:ea typeface="Tahoma"/>
                <a:cs typeface="Tahoma"/>
              </a:rPr>
              <a:t> and have an electronic filing system</a:t>
            </a:r>
            <a:endParaRPr lang="zh-CN" altLang="en-US" dirty="0"/>
          </a:p>
          <a:p>
            <a:pPr marL="0" indent="0">
              <a:buNone/>
            </a:pPr>
            <a:r>
              <a:rPr b="1" dirty="0">
                <a:latin typeface="Tahoma"/>
                <a:ea typeface="Tahoma"/>
                <a:cs typeface="Tahoma"/>
              </a:rPr>
              <a:t>If yes, how is it helping you to manage your business?</a:t>
            </a:r>
          </a:p>
          <a:p>
            <a:r>
              <a:rPr lang="en-US" altLang="en-ZA" dirty="0">
                <a:latin typeface="Tahoma"/>
                <a:ea typeface="Tahoma"/>
                <a:cs typeface="Tahoma"/>
              </a:rPr>
              <a:t>It helps with price tracking and keeps our records safe.</a:t>
            </a:r>
            <a:endParaRPr lang="zh-CN" altLang="en-US" dirty="0"/>
          </a:p>
          <a:p>
            <a:pPr marL="0" indent="0">
              <a:buNone/>
            </a:pPr>
            <a:r>
              <a:rPr b="1" dirty="0">
                <a:latin typeface="Tahoma"/>
                <a:ea typeface="Tahoma"/>
                <a:cs typeface="Tahoma"/>
              </a:rPr>
              <a:t>Do you have a bank account for your business?  </a:t>
            </a:r>
          </a:p>
          <a:p>
            <a:r>
              <a:rPr dirty="0">
                <a:latin typeface="Tahoma"/>
                <a:ea typeface="Tahoma"/>
                <a:cs typeface="Tahoma"/>
              </a:rPr>
              <a:t>Yes</a:t>
            </a:r>
          </a:p>
          <a:p>
            <a:endParaRPr dirty="0">
              <a:latin typeface="Tahoma"/>
              <a:ea typeface="Tahoma"/>
              <a:cs typeface="Tahoma"/>
            </a:endParaRPr>
          </a:p>
          <a:p>
            <a:endParaRPr dirty="0">
              <a:latin typeface="Tahoma"/>
              <a:ea typeface="Tahoma"/>
              <a:cs typeface="Tahoma"/>
            </a:endParaRPr>
          </a:p>
        </p:txBody>
      </p:sp>
      <p:sp>
        <p:nvSpPr>
          <p:cNvPr id="1048622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03959"/>
            <a:ext cx="5181604" cy="4972998"/>
          </a:xfrm>
        </p:spPr>
        <p:txBody>
          <a:bodyPr>
            <a:normAutofit lnSpcReduction="10000"/>
          </a:bodyPr>
          <a:lstStyle/>
          <a:p>
            <a:r>
              <a:rPr b="1" dirty="0"/>
              <a:t>Evidence</a:t>
            </a:r>
            <a:endParaRPr lang="en-GB" b="1" dirty="0"/>
          </a:p>
          <a:p>
            <a:endParaRPr lang="en-GB" b="1" dirty="0"/>
          </a:p>
          <a:p>
            <a:pPr marL="0" indent="0">
              <a:buNone/>
            </a:pPr>
            <a:endParaRPr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7CDACE-A7C7-4A62-8C59-C61E5C861D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550" y="1684798"/>
            <a:ext cx="4170135" cy="449215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c72703c-1067-4fa7-89cc-ef245258de7b" xsi:nil="true"/>
    <lcf76f155ced4ddcb4097134ff3c332f xmlns="478be9fd-ad24-4403-952d-ae06f8cc947a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A2C33E21046B4C85A49B72C3A18177" ma:contentTypeVersion="14" ma:contentTypeDescription="Create a new document." ma:contentTypeScope="" ma:versionID="0525f07a665ec6f6129aa86ddb1407f9">
  <xsd:schema xmlns:xsd="http://www.w3.org/2001/XMLSchema" xmlns:xs="http://www.w3.org/2001/XMLSchema" xmlns:p="http://schemas.microsoft.com/office/2006/metadata/properties" xmlns:ns2="478be9fd-ad24-4403-952d-ae06f8cc947a" xmlns:ns3="5c72703c-1067-4fa7-89cc-ef245258de7b" targetNamespace="http://schemas.microsoft.com/office/2006/metadata/properties" ma:root="true" ma:fieldsID="df0475cef5e3df12e3685a631c9b3dde" ns2:_="" ns3:_="">
    <xsd:import namespace="478be9fd-ad24-4403-952d-ae06f8cc947a"/>
    <xsd:import namespace="5c72703c-1067-4fa7-89cc-ef245258de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8be9fd-ad24-4403-952d-ae06f8cc94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7300de80-7531-40b2-a37f-f138d0f80c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2703c-1067-4fa7-89cc-ef245258de7b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bc4b65e-775a-4a0b-8a3f-ec286c64b49d}" ma:internalName="TaxCatchAll" ma:showField="CatchAllData" ma:web="5c72703c-1067-4fa7-89cc-ef245258de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E7C4C4C-22B6-4997-A5BD-4D734533A202}">
  <ds:schemaRefs>
    <ds:schemaRef ds:uri="http://schemas.microsoft.com/office/2006/metadata/properties"/>
    <ds:schemaRef ds:uri="http://schemas.microsoft.com/office/infopath/2007/PartnerControls"/>
    <ds:schemaRef ds:uri="5b18839c-25d0-4b83-99ac-ffba4ec791e8"/>
    <ds:schemaRef ds:uri="5c72703c-1067-4fa7-89cc-ef245258de7b"/>
  </ds:schemaRefs>
</ds:datastoreItem>
</file>

<file path=customXml/itemProps2.xml><?xml version="1.0" encoding="utf-8"?>
<ds:datastoreItem xmlns:ds="http://schemas.openxmlformats.org/officeDocument/2006/customXml" ds:itemID="{1E6FF36F-C9D0-4CBD-9B5B-C67D1519E9DF}"/>
</file>

<file path=customXml/itemProps3.xml><?xml version="1.0" encoding="utf-8"?>
<ds:datastoreItem xmlns:ds="http://schemas.openxmlformats.org/officeDocument/2006/customXml" ds:itemID="{61AD75D0-C41B-4EEA-B682-552199024F2F}"/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895</Words>
  <Application>Microsoft Office PowerPoint</Application>
  <PresentationFormat>Widescreen</PresentationFormat>
  <Paragraphs>130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宋体</vt:lpstr>
      <vt:lpstr>Arial</vt:lpstr>
      <vt:lpstr>Calibri</vt:lpstr>
      <vt:lpstr>Century Gothic</vt:lpstr>
      <vt:lpstr>Tahoma</vt:lpstr>
      <vt:lpstr>Office Theme</vt:lpstr>
      <vt:lpstr> </vt:lpstr>
      <vt:lpstr>MY EXPERIENCE DURING SUNRISE CAMPAIGN</vt:lpstr>
      <vt:lpstr>HOW MY LIFE HAS CHANGED </vt:lpstr>
      <vt:lpstr>PLEASE DESCRIBE THE BUSINESS </vt:lpstr>
      <vt:lpstr>CUSTOMER BASE AND COMPETITION?</vt:lpstr>
      <vt:lpstr>NEW PRODUCTS OR SERVICES?</vt:lpstr>
      <vt:lpstr>QUALITY AND PACKAGING</vt:lpstr>
      <vt:lpstr>BUSINESS MANAGEMENT</vt:lpstr>
      <vt:lpstr>FINANCIAL MANAGEMENT </vt:lpstr>
      <vt:lpstr>SAVINGS AND SELF SUFFICIENCY</vt:lpstr>
      <vt:lpstr>INCOME AND EXPENSES FOR THE BUSINESS FOR PAST  THREE TO SIX MONTHS</vt:lpstr>
      <vt:lpstr>CHALLENGES</vt:lpstr>
      <vt:lpstr>SUSTAINABILITY</vt:lpstr>
      <vt:lpstr>WHAT PLANS HAVE YOU MADE TO GROW YOUR BUSINESS IN THE NEXT 6 MONTHS? </vt:lpstr>
      <vt:lpstr>ADDITIONAL INFORMATION?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Debi Lee</dc:creator>
  <cp:lastModifiedBy>Naledi Masipa  - Programme Associate, GL South Africa</cp:lastModifiedBy>
  <cp:revision>10</cp:revision>
  <dcterms:created xsi:type="dcterms:W3CDTF">2025-04-04T13:02:00Z</dcterms:created>
  <dcterms:modified xsi:type="dcterms:W3CDTF">2026-03-15T16:33:56Z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0x010100C7A2C33E21046B4C85A49B72C3A18177</vt:lpwstr>
  </property>
  <property fmtid="{D5CDD505-2E9C-101B-9397-08002B2CF9AE}" pid="3" name="ICV">
    <vt:lpwstr>8aff6d2448ec43859e1732b0299f68a4</vt:lpwstr>
  </property>
</Properties>
</file>