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5" r:id="rId6"/>
    <p:sldId id="290" r:id="rId7"/>
    <p:sldId id="274" r:id="rId8"/>
    <p:sldId id="289" r:id="rId9"/>
    <p:sldId id="287" r:id="rId10"/>
    <p:sldId id="284" r:id="rId11"/>
    <p:sldId id="279" r:id="rId12"/>
    <p:sldId id="291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B06EE7-0670-B427-2430-3A8781227C5A}" v="19" dt="2026-03-14T07:18:45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3634" autoAdjust="0"/>
  </p:normalViewPr>
  <p:slideViewPr>
    <p:cSldViewPr snapToGrid="0">
      <p:cViewPr varScale="1">
        <p:scale>
          <a:sx n="74" d="100"/>
          <a:sy n="74" d="100"/>
        </p:scale>
        <p:origin x="4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347" y="2907715"/>
            <a:ext cx="9144000" cy="229573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rganisational Development </a:t>
            </a:r>
            <a:r>
              <a:rPr lang="en-ZA" dirty="0"/>
              <a:t>Fundraising &amp; Sustainability Category</a:t>
            </a:r>
            <a:endParaRPr lang="en-ZA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666941" y="5336747"/>
            <a:ext cx="10972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6"/>
                </a:solidFill>
              </a:rPr>
              <a:t>Cross </a:t>
            </a:r>
            <a:r>
              <a:rPr lang="en-US" sz="2800" b="1" dirty="0" err="1">
                <a:solidFill>
                  <a:schemeClr val="accent6"/>
                </a:solidFill>
              </a:rPr>
              <a:t>subsidisation</a:t>
            </a:r>
            <a:r>
              <a:rPr lang="en-US" sz="2800" b="1" dirty="0">
                <a:solidFill>
                  <a:schemeClr val="accent6"/>
                </a:solidFill>
              </a:rPr>
              <a:t> “ The Long Term Model”</a:t>
            </a:r>
          </a:p>
          <a:p>
            <a:pPr algn="ctr"/>
            <a:r>
              <a:rPr lang="en-ZW" sz="2400" dirty="0">
                <a:solidFill>
                  <a:schemeClr val="accent6"/>
                </a:solidFill>
              </a:rPr>
              <a:t>Thabiso Ngcobo</a:t>
            </a:r>
          </a:p>
        </p:txBody>
      </p:sp>
      <p:pic>
        <p:nvPicPr>
          <p:cNvPr id="3" name="Picture 2" descr="Logo Transparent">
            <a:extLst>
              <a:ext uri="{FF2B5EF4-FFF2-40B4-BE49-F238E27FC236}">
                <a16:creationId xmlns:a16="http://schemas.microsoft.com/office/drawing/2014/main" id="{40C5A750-BE89-774D-F28E-350343D0AC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082" y="713070"/>
            <a:ext cx="2472671" cy="461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B566B1-6B2D-F682-574B-5548DDD6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/>
              <a:t>				Future Sustainability Plans</a:t>
            </a:r>
          </a:p>
          <a:p>
            <a:pPr marL="0" indent="0">
              <a:buNone/>
            </a:pPr>
            <a:r>
              <a:rPr lang="en-US" dirty="0"/>
              <a:t>• Secure a permanent </a:t>
            </a:r>
            <a:r>
              <a:rPr lang="en-US" dirty="0" err="1"/>
              <a:t>organisational</a:t>
            </a:r>
            <a:r>
              <a:rPr lang="en-US" dirty="0"/>
              <a:t> building</a:t>
            </a:r>
          </a:p>
          <a:p>
            <a:pPr marL="0" indent="0">
              <a:buNone/>
            </a:pPr>
            <a:r>
              <a:rPr lang="en-US" dirty="0"/>
              <a:t>• Expand cross-</a:t>
            </a:r>
            <a:r>
              <a:rPr lang="en-US" dirty="0" err="1"/>
              <a:t>subsidisation</a:t>
            </a:r>
            <a:r>
              <a:rPr lang="en-US" dirty="0"/>
              <a:t> model to more institutions such as hospitals, Child and Youth Care Centre and schools</a:t>
            </a:r>
          </a:p>
          <a:p>
            <a:pPr marL="0" indent="0">
              <a:buNone/>
            </a:pPr>
            <a:r>
              <a:rPr lang="en-US" dirty="0"/>
              <a:t>• Strengthen corporate partnerships</a:t>
            </a:r>
          </a:p>
          <a:p>
            <a:pPr marL="0" indent="0">
              <a:buNone/>
            </a:pPr>
            <a:r>
              <a:rPr lang="en-US" dirty="0"/>
              <a:t>• Expand prevention </a:t>
            </a:r>
            <a:r>
              <a:rPr lang="en-US" dirty="0" err="1"/>
              <a:t>programmes</a:t>
            </a:r>
            <a:r>
              <a:rPr lang="en-US" dirty="0"/>
              <a:t> across the district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Synopsis</a:t>
            </a:r>
            <a:r>
              <a:rPr kumimoji="0" lang="en-Z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brief overview what this is about </a:t>
            </a:r>
            <a:endParaRPr kumimoji="0" lang="en-ZW" sz="4400" b="0" i="1" u="none" strike="noStrike" kern="1200" cap="none" spc="30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4512257"/>
              </p:ext>
            </p:extLst>
          </p:nvPr>
        </p:nvGraphicFramePr>
        <p:xfrm>
          <a:off x="541284" y="960852"/>
          <a:ext cx="11098608" cy="5388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0026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38582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504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Thabiso Ngcobo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b="1" dirty="0">
                          <a:solidFill>
                            <a:schemeClr val="tx1"/>
                          </a:solidFill>
                          <a:effectLst/>
                        </a:rPr>
                        <a:t> Wellness practitioner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b="1" dirty="0">
                          <a:solidFill>
                            <a:schemeClr val="tx1"/>
                          </a:solidFill>
                          <a:effectLst/>
                        </a:rPr>
                        <a:t> Incema NPO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b="1" dirty="0">
                          <a:solidFill>
                            <a:schemeClr val="tx1"/>
                          </a:solidFill>
                          <a:effectLst/>
                        </a:rPr>
                        <a:t> South Africa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93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b="1" dirty="0">
                          <a:solidFill>
                            <a:schemeClr val="tx1"/>
                          </a:solidFill>
                          <a:effectLst/>
                        </a:rPr>
                        <a:t> Organisational Development Fundraising and Sustainability.</a:t>
                      </a:r>
                      <a:endParaRPr lang="en-ZA" sz="24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74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This presentation highlights </a:t>
                      </a:r>
                      <a:r>
                        <a:rPr lang="en-US" sz="2400" b="1" dirty="0" err="1"/>
                        <a:t>Incema’s</a:t>
                      </a:r>
                      <a:r>
                        <a:rPr lang="en-US" sz="2400" b="1" dirty="0"/>
                        <a:t> journey in strengthening </a:t>
                      </a:r>
                      <a:r>
                        <a:rPr lang="en-US" sz="2400" b="1" dirty="0" err="1"/>
                        <a:t>organisational</a:t>
                      </a:r>
                      <a:r>
                        <a:rPr lang="en-US" sz="2400" b="1" dirty="0"/>
                        <a:t> sustainability through diversified fundraising and development strategies. It outlines innovative approaches introduced between 2024 and 2025 to ensure long-term impact despite shrinking donor funding. The presentation focuses on cross-</a:t>
                      </a:r>
                      <a:r>
                        <a:rPr lang="en-US" sz="2400" b="1" dirty="0" err="1"/>
                        <a:t>subsidisation</a:t>
                      </a:r>
                      <a:r>
                        <a:rPr lang="en-US" sz="2400" b="1" dirty="0"/>
                        <a:t>, community fundraising initiatives, partnerships, volunteerism, and grant </a:t>
                      </a:r>
                      <a:r>
                        <a:rPr lang="en-US" sz="2400" b="1" dirty="0" err="1"/>
                        <a:t>mobilisation</a:t>
                      </a:r>
                      <a:r>
                        <a:rPr lang="en-US" sz="2400" b="1" dirty="0"/>
                        <a:t>.</a:t>
                      </a:r>
                    </a:p>
                    <a:p>
                      <a:pPr>
                        <a:buNone/>
                      </a:pP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557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15DA-6340-1CD8-958F-65CFB832D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646CF1-BB2E-E702-06FB-840366468DF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E058F-5DA8-F22D-61E2-B67FBC43C96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62CE410-2AC6-8990-CFEA-B975C99B015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Incema </a:t>
            </a:r>
            <a:r>
              <a:rPr lang="en-US" b="1" dirty="0" err="1"/>
              <a:t>Fundraining</a:t>
            </a:r>
            <a:r>
              <a:rPr lang="en-US" b="1" dirty="0"/>
              <a:t> and Sustainability Concept</a:t>
            </a:r>
            <a:r>
              <a:rPr lang="en-US" dirty="0"/>
              <a:t> 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36B3620-801B-04B3-3B62-D2ED99B3C860}"/>
              </a:ext>
            </a:extLst>
          </p:cNvPr>
          <p:cNvSpPr txBox="1">
            <a:spLocks/>
          </p:cNvSpPr>
          <p:nvPr/>
        </p:nvSpPr>
        <p:spPr>
          <a:xfrm>
            <a:off x="6557587" y="1091294"/>
            <a:ext cx="563981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B84E826-0DE0-0C2C-F8F4-C8F2C5DE9B9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478411-B052-0D2A-4081-684EBBDFD5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5409" y="1091294"/>
            <a:ext cx="6445434" cy="5132658"/>
          </a:xfrm>
          <a:prstGeom prst="rect">
            <a:avLst/>
          </a:prstGeom>
          <a:ln>
            <a:solidFill>
              <a:prstClr val="black"/>
            </a:solidFill>
          </a:ln>
        </p:spPr>
      </p:pic>
      <p:pic>
        <p:nvPicPr>
          <p:cNvPr id="2" name="Cross subsidisation video">
            <a:hlinkClick r:id="" action="ppaction://media"/>
            <a:extLst>
              <a:ext uri="{FF2B5EF4-FFF2-40B4-BE49-F238E27FC236}">
                <a16:creationId xmlns:a16="http://schemas.microsoft.com/office/drawing/2014/main" id="{34B68E7A-592D-420D-5326-5206DF5D9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3701" y="1167758"/>
            <a:ext cx="5487586" cy="41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Background</a:t>
            </a:r>
            <a:r>
              <a:rPr lang="en-US" dirty="0"/>
              <a:t>(problem, actions, change, evidence) 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49580A2-9E5C-E6B7-6DA1-B6663C801AE7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270B50-E5E0-875A-8A1F-C6F8927B8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337"/>
            <a:ext cx="5070894" cy="49526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Before receiving support through the Women Voice and Leadership (WVL) Fund 1 &amp; 2, Incema relied heavily on project-based grant funding. Limited resources made it difficult to sustain </a:t>
            </a:r>
            <a:r>
              <a:rPr lang="en-US" dirty="0" err="1"/>
              <a:t>specialised</a:t>
            </a:r>
            <a:r>
              <a:rPr lang="en-US" dirty="0"/>
              <a:t> services for vulnerable children and families. Operational challenges such as limited office infrastructure and unstable municipal support threatened service continuity.</a:t>
            </a:r>
          </a:p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6854A-1C59-75BE-C3AE-4BEDD9298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4" y="1091294"/>
            <a:ext cx="5973024" cy="50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B603C9-7E25-86A7-34AC-1E7704EB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D29367-1F78-1DD1-0588-A17F820F8D9A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51E79-65F2-7AFA-3276-27A1826396C2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4B8DF61-DA94-164C-86E1-A8AA3689FEE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964B1BD-A7D8-8E90-3556-F96D7AFF6D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B19B75-2228-E3F6-4AD0-C46C74AD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Funds raised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30334A-799F-6A79-4195-0B2119488B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3639"/>
              </p:ext>
            </p:extLst>
          </p:nvPr>
        </p:nvGraphicFramePr>
        <p:xfrm>
          <a:off x="838200" y="1664898"/>
          <a:ext cx="10515597" cy="4747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55416380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4294945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15276414"/>
                    </a:ext>
                  </a:extLst>
                </a:gridCol>
              </a:tblGrid>
              <a:tr h="800807">
                <a:tc>
                  <a:txBody>
                    <a:bodyPr/>
                    <a:lstStyle/>
                    <a:p>
                      <a:r>
                        <a:rPr lang="en-ZA" dirty="0"/>
                        <a:t>Program/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Amount raised  (please be clear what currency)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How you went about raising the funds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12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Scottsville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R165,300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 We rendered specialised cross subsidisation services. ( Pilot)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179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Berg street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We rendered psychosocial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985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Hiking wellness and fundraising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R12700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Ticket sales, donations &amp; partnerships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80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Jumble 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R3040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Gathering and selling pre loved clothes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453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84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03358"/>
                  </a:ext>
                </a:extLst>
              </a:tr>
              <a:tr h="367401">
                <a:tc>
                  <a:txBody>
                    <a:bodyPr/>
                    <a:lstStyle/>
                    <a:p>
                      <a:r>
                        <a:rPr lang="en-ZA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R184,040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Incema was able to generate these outside of funding, this speaks to its sustainability efforts.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3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54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A9484-83FD-9286-95FE-4C64B6BB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115286-0AFC-28BB-6F9A-C25FB9AAAF8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00C681-6588-5EA8-A8BB-154AAFE9B2E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29E33E1-5CAD-3C72-A7CD-9606D5634353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kind funds raised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87165F4-9905-3240-C348-52C35A4908E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1FD3B21-5422-5FA8-9FF5-2C0BD2716F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697424"/>
              </p:ext>
            </p:extLst>
          </p:nvPr>
        </p:nvGraphicFramePr>
        <p:xfrm>
          <a:off x="99771" y="1091294"/>
          <a:ext cx="11981633" cy="552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347">
                  <a:extLst>
                    <a:ext uri="{9D8B030D-6E8A-4147-A177-3AD203B41FA5}">
                      <a16:colId xmlns:a16="http://schemas.microsoft.com/office/drawing/2014/main" val="4272933554"/>
                    </a:ext>
                  </a:extLst>
                </a:gridCol>
                <a:gridCol w="4009643">
                  <a:extLst>
                    <a:ext uri="{9D8B030D-6E8A-4147-A177-3AD203B41FA5}">
                      <a16:colId xmlns:a16="http://schemas.microsoft.com/office/drawing/2014/main" val="1582723582"/>
                    </a:ext>
                  </a:extLst>
                </a:gridCol>
                <a:gridCol w="4009643">
                  <a:extLst>
                    <a:ext uri="{9D8B030D-6E8A-4147-A177-3AD203B41FA5}">
                      <a16:colId xmlns:a16="http://schemas.microsoft.com/office/drawing/2014/main" val="4198801731"/>
                    </a:ext>
                  </a:extLst>
                </a:gridCol>
              </a:tblGrid>
              <a:tr h="751557">
                <a:tc>
                  <a:txBody>
                    <a:bodyPr/>
                    <a:lstStyle/>
                    <a:p>
                      <a:r>
                        <a:rPr lang="en-ZA" dirty="0"/>
                        <a:t>Source of in –kind funds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Amount  (please be clear about currency)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How were you able to do this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306990"/>
                  </a:ext>
                </a:extLst>
              </a:tr>
              <a:tr h="751557">
                <a:tc>
                  <a:txBody>
                    <a:bodyPr/>
                    <a:lstStyle/>
                    <a:p>
                      <a:r>
                        <a:rPr lang="en-ZA" dirty="0"/>
                        <a:t>Office space from Pietermaritzburg Magistrate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R3,500 x 12 = </a:t>
                      </a:r>
                      <a:r>
                        <a:rPr lang="en-ZA" b="1" dirty="0"/>
                        <a:t>R42,000 ( 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GBV Hotspot- Court placement partnership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287388"/>
                  </a:ext>
                </a:extLst>
              </a:tr>
              <a:tr h="1073653">
                <a:tc>
                  <a:txBody>
                    <a:bodyPr/>
                    <a:lstStyle/>
                    <a:p>
                      <a:r>
                        <a:rPr lang="en-US" dirty="0"/>
                        <a:t>Office support from </a:t>
                      </a:r>
                      <a:r>
                        <a:rPr lang="en-US" dirty="0" err="1"/>
                        <a:t>uMsunduzi</a:t>
                      </a:r>
                      <a:r>
                        <a:rPr lang="en-US" dirty="0"/>
                        <a:t> Municipality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R3,500 x 12= </a:t>
                      </a:r>
                      <a:r>
                        <a:rPr lang="en-ZA" b="1" dirty="0"/>
                        <a:t>R42,000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We would occupy, safe guard and maintain their space in return  for occupation rights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503877"/>
                  </a:ext>
                </a:extLst>
              </a:tr>
              <a:tr h="751557">
                <a:tc>
                  <a:txBody>
                    <a:bodyPr/>
                    <a:lstStyle/>
                    <a:p>
                      <a:r>
                        <a:rPr lang="en-US" dirty="0"/>
                        <a:t>Psychologist placements through University of KwaZulu-Natal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R15,000 X12  = </a:t>
                      </a:r>
                      <a:r>
                        <a:rPr lang="en-ZA" b="1" dirty="0"/>
                        <a:t>R180,000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Partnerships formed between the institution and the organisation.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23435"/>
                  </a:ext>
                </a:extLst>
              </a:tr>
              <a:tr h="751557">
                <a:tc>
                  <a:txBody>
                    <a:bodyPr/>
                    <a:lstStyle/>
                    <a:p>
                      <a:r>
                        <a:rPr lang="en-US" dirty="0"/>
                        <a:t>Intern  and in-service trainees' placements from Durban University of Technology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 21 000, X12  = </a:t>
                      </a:r>
                      <a:r>
                        <a:rPr lang="en-ZA" b="1" dirty="0"/>
                        <a:t>R252,000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MOU was created so that the relationship can be sustained.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322721"/>
                  </a:ext>
                </a:extLst>
              </a:tr>
              <a:tr h="435426">
                <a:tc>
                  <a:txBody>
                    <a:bodyPr/>
                    <a:lstStyle/>
                    <a:p>
                      <a:r>
                        <a:rPr lang="en-ZA" dirty="0"/>
                        <a:t>Incema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R120 000 pm ( R67 000 pm)</a:t>
                      </a:r>
                    </a:p>
                    <a:p>
                      <a:r>
                        <a:rPr lang="en-ZA" dirty="0"/>
                        <a:t>Difference= R53,000 x 12= </a:t>
                      </a:r>
                      <a:r>
                        <a:rPr lang="en-ZA" b="1" dirty="0"/>
                        <a:t>R636,000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Stipends earnings instead of salaries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018491"/>
                  </a:ext>
                </a:extLst>
              </a:tr>
              <a:tr h="435426">
                <a:tc>
                  <a:txBody>
                    <a:bodyPr/>
                    <a:lstStyle/>
                    <a:p>
                      <a:r>
                        <a:rPr lang="en-ZA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b="1" dirty="0"/>
                        <a:t>R96,000 PM</a:t>
                      </a:r>
                    </a:p>
                    <a:p>
                      <a:r>
                        <a:rPr lang="en-ZA" b="1" dirty="0"/>
                        <a:t>R1,152,000 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All of the above save the organisation this total on monthly 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178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97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EFE49-20DF-A55D-EE10-ED2E134A2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336597-88DD-9058-F0BD-69DC9B8EB78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4524-65AB-E72F-C7FD-02AF7B7C4FF8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8D4D02C-55BF-9E26-1DEF-A157879D1B13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CE66554-122E-5A31-2EAA-0985BEA2259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C5E404-2C4A-351A-F763-910D37B5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u="sng" dirty="0"/>
              <a:t>Lessons learned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F48C17-FF95-1221-C79C-B9B279A17C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• Diversified funding sources strengthen sustainability</a:t>
            </a:r>
          </a:p>
          <a:p>
            <a:pPr marL="0" indent="0">
              <a:buNone/>
            </a:pPr>
            <a:r>
              <a:rPr lang="en-US" dirty="0"/>
              <a:t>• Partnerships reduce operational costs</a:t>
            </a:r>
          </a:p>
          <a:p>
            <a:pPr marL="0" indent="0">
              <a:buNone/>
            </a:pPr>
            <a:r>
              <a:rPr lang="en-US" dirty="0"/>
              <a:t>• Community engagement builds support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b="1" dirty="0"/>
              <a:t>Cross-</a:t>
            </a:r>
            <a:r>
              <a:rPr lang="en-US" b="1" dirty="0" err="1"/>
              <a:t>subsidisation</a:t>
            </a:r>
            <a:r>
              <a:rPr lang="en-US" b="1" dirty="0"/>
              <a:t> can sustain </a:t>
            </a:r>
            <a:r>
              <a:rPr lang="en-US" b="1" dirty="0" err="1"/>
              <a:t>specialised</a:t>
            </a:r>
            <a:r>
              <a:rPr lang="en-US" b="1" dirty="0"/>
              <a:t> services</a:t>
            </a: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140173-98E5-00EC-7FD1-76A193B234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 </a:t>
            </a:r>
          </a:p>
        </p:txBody>
      </p:sp>
      <p:pic>
        <p:nvPicPr>
          <p:cNvPr id="6" name="D1A1AF7B">
            <a:hlinkClick r:id="" action="ppaction://media"/>
            <a:extLst>
              <a:ext uri="{FF2B5EF4-FFF2-40B4-BE49-F238E27FC236}">
                <a16:creationId xmlns:a16="http://schemas.microsoft.com/office/drawing/2014/main" id="{687DBEB1-4E14-0B2D-DD30-3F358883C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7587" y="685182"/>
            <a:ext cx="4072272" cy="519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Sustainability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D34202-6996-B79F-8351-8A5C13250CA6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83FEAD5-D955-074D-D7EE-0C4BCFB18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Incema introduced the 'Long Term Model', a cross-</a:t>
            </a:r>
            <a:r>
              <a:rPr lang="en-US" dirty="0" err="1">
                <a:ea typeface="Calibri"/>
                <a:cs typeface="Calibri"/>
              </a:rPr>
              <a:t>subsidisation</a:t>
            </a:r>
            <a:r>
              <a:rPr lang="en-US" dirty="0">
                <a:ea typeface="Calibri"/>
                <a:cs typeface="Calibri"/>
              </a:rPr>
              <a:t> approach where services are structured to allow those who can afford to contribute financially while ensuring free access for vulnerable communities. Revenue generated through structured service partnerships supports community services.</a:t>
            </a: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5BE9F3-410D-A92D-3838-88B7A9A35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71" y="1091294"/>
            <a:ext cx="6004806" cy="49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1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36AAA-48CB-852C-064A-3ABD24185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D7DC6F-8865-114E-F91E-20A3A4E4AC10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155BE-D625-9CDC-9BA1-33B6C03716B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E9800D3-8ECE-F1DF-1290-39E82A90A598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/>
              <a:t>Sustainability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9ADAFA6-0A6A-80E6-5470-E4650FF71F4F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23B1FDB-1761-38F4-009D-824AEA70CD7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853384A-9FAD-AB80-A6E3-E7A3D8C85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>
                <a:ea typeface="Calibri"/>
                <a:cs typeface="Calibri"/>
              </a:rPr>
              <a:t>Pilot Project – Scottsville Primary School </a:t>
            </a:r>
            <a:r>
              <a:rPr lang="en-US" sz="2400" b="1" u="sng" dirty="0" err="1">
                <a:ea typeface="Calibri"/>
                <a:cs typeface="Calibri"/>
              </a:rPr>
              <a:t>Programme</a:t>
            </a:r>
            <a:endParaRPr lang="en-US" sz="2400" b="1" u="sng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ea typeface="Calibri"/>
                <a:cs typeface="Calibri"/>
              </a:rPr>
              <a:t>The Scottsville Primary School </a:t>
            </a:r>
            <a:r>
              <a:rPr lang="en-US" sz="2400" b="1" dirty="0" err="1">
                <a:ea typeface="Calibri"/>
                <a:cs typeface="Calibri"/>
              </a:rPr>
              <a:t>programme</a:t>
            </a:r>
            <a:r>
              <a:rPr lang="en-US" sz="2400" b="1" dirty="0">
                <a:ea typeface="Calibri"/>
                <a:cs typeface="Calibri"/>
              </a:rPr>
              <a:t> serves as a pilot for the cross-</a:t>
            </a:r>
            <a:r>
              <a:rPr lang="en-US" sz="2400" b="1" dirty="0" err="1">
                <a:ea typeface="Calibri"/>
                <a:cs typeface="Calibri"/>
              </a:rPr>
              <a:t>subsidisation</a:t>
            </a:r>
            <a:r>
              <a:rPr lang="en-US" sz="2400" b="1" dirty="0">
                <a:ea typeface="Calibri"/>
                <a:cs typeface="Calibri"/>
              </a:rPr>
              <a:t> model.</a:t>
            </a:r>
          </a:p>
          <a:p>
            <a:r>
              <a:rPr lang="en-US" sz="2400" b="1" dirty="0">
                <a:ea typeface="Calibri"/>
                <a:cs typeface="Calibri"/>
              </a:rPr>
              <a:t> Psychosocial services</a:t>
            </a:r>
          </a:p>
          <a:p>
            <a:r>
              <a:rPr lang="en-US" sz="2400" b="1" dirty="0">
                <a:ea typeface="Calibri"/>
                <a:cs typeface="Calibri"/>
              </a:rPr>
              <a:t> Professional training for educators</a:t>
            </a:r>
          </a:p>
          <a:p>
            <a:r>
              <a:rPr lang="en-US" sz="2400" b="1" dirty="0">
                <a:ea typeface="Calibri"/>
                <a:cs typeface="Calibri"/>
              </a:rPr>
              <a:t> Prevention </a:t>
            </a:r>
            <a:r>
              <a:rPr lang="en-US" sz="2400" b="1" dirty="0" err="1">
                <a:ea typeface="Calibri"/>
                <a:cs typeface="Calibri"/>
              </a:rPr>
              <a:t>programmes</a:t>
            </a:r>
            <a:r>
              <a:rPr lang="en-US" sz="2400" b="1" dirty="0">
                <a:ea typeface="Calibri"/>
                <a:cs typeface="Calibri"/>
              </a:rPr>
              <a:t> for learners</a:t>
            </a:r>
          </a:p>
          <a:p>
            <a:r>
              <a:rPr lang="en-US" sz="2400" b="1" dirty="0">
                <a:ea typeface="Calibri"/>
                <a:cs typeface="Calibri"/>
              </a:rPr>
              <a:t>Early reporting mechanisms for harmful sexual </a:t>
            </a:r>
            <a:r>
              <a:rPr lang="en-US" sz="2400" b="1" dirty="0" err="1">
                <a:ea typeface="Calibri"/>
                <a:cs typeface="Calibri"/>
              </a:rPr>
              <a:t>behaviour</a:t>
            </a:r>
            <a:endParaRPr lang="en-US" sz="2400" b="1" dirty="0">
              <a:ea typeface="Calibri"/>
              <a:cs typeface="Calibri"/>
            </a:endParaRPr>
          </a:p>
          <a:p>
            <a:r>
              <a:rPr lang="en-US" sz="2400" b="1" dirty="0">
                <a:ea typeface="Calibri"/>
                <a:cs typeface="Calibri"/>
              </a:rPr>
              <a:t>Funds generated support psychosocial services for vulnerable children.</a:t>
            </a:r>
          </a:p>
          <a:p>
            <a:r>
              <a:rPr lang="en-US" sz="2400" b="1" dirty="0">
                <a:ea typeface="Calibri"/>
                <a:cs typeface="Calibri"/>
              </a:rPr>
              <a:t>Program raised R165000 in two mon</a:t>
            </a:r>
            <a:r>
              <a:rPr lang="en-US" sz="2000" b="1" dirty="0">
                <a:ea typeface="Calibri"/>
                <a:cs typeface="Calibri"/>
              </a:rPr>
              <a:t>ths</a:t>
            </a:r>
          </a:p>
          <a:p>
            <a:pPr marL="0" indent="0">
              <a:buNone/>
            </a:pPr>
            <a:endParaRPr lang="en-US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05D05-6ADC-0268-CB90-A88C02569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1224337"/>
            <a:ext cx="3774141" cy="47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07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71E9CFE-86E6-4F80-87BD-D18053D2701A}"/>
</file>

<file path=customXml/itemProps2.xml><?xml version="1.0" encoding="utf-8"?>
<ds:datastoreItem xmlns:ds="http://schemas.openxmlformats.org/officeDocument/2006/customXml" ds:itemID="{5F9841CB-7473-4AF1-9CC8-7E52E440B4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66847B-DECE-4F03-AEDD-EB408C545501}">
  <ds:schemaRefs>
    <ds:schemaRef ds:uri="http://schemas.microsoft.com/office/2006/documentManagement/types"/>
    <ds:schemaRef ds:uri="406893f5-2274-413a-be44-8f15a8803862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c72703c-1067-4fa7-89cc-ef245258de7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704</Words>
  <Application>Microsoft Office PowerPoint</Application>
  <PresentationFormat>Widescreen</PresentationFormat>
  <Paragraphs>103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Tahoma</vt:lpstr>
      <vt:lpstr>Office Theme</vt:lpstr>
      <vt:lpstr>Voice and Choice Summit 2026-Organisational Development Fundraising &amp; Sustainability Category</vt:lpstr>
      <vt:lpstr>PowerPoint Presentation</vt:lpstr>
      <vt:lpstr>PowerPoint Presentation</vt:lpstr>
      <vt:lpstr>PowerPoint Presentation</vt:lpstr>
      <vt:lpstr>Funds raised </vt:lpstr>
      <vt:lpstr>PowerPoint Presentation</vt:lpstr>
      <vt:lpstr>Lessons learned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Thenjiwe Ngcobo - Women's Voice and Leadership SA</cp:lastModifiedBy>
  <cp:revision>95</cp:revision>
  <dcterms:created xsi:type="dcterms:W3CDTF">2025-10-09T06:55:09Z</dcterms:created>
  <dcterms:modified xsi:type="dcterms:W3CDTF">2026-03-14T07:36:00Z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Order">
    <vt:lpwstr>9665200.00000000</vt:lpwstr>
  </property>
  <property fmtid="{D5CDD505-2E9C-101B-9397-08002B2CF9AE}" pid="5" name="Processed">
    <vt:lpwstr>false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