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85" r:id="rId6"/>
    <p:sldId id="274" r:id="rId7"/>
    <p:sldId id="287" r:id="rId8"/>
    <p:sldId id="276" r:id="rId9"/>
    <p:sldId id="282" r:id="rId10"/>
    <p:sldId id="283" r:id="rId11"/>
    <p:sldId id="277" r:id="rId12"/>
    <p:sldId id="280" r:id="rId13"/>
    <p:sldId id="279" r:id="rId14"/>
    <p:sldId id="28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17B060"/>
    <a:srgbClr val="F7DA06"/>
    <a:srgbClr val="E37191"/>
    <a:srgbClr val="A57FA6"/>
    <a:srgbClr val="7D59A5"/>
    <a:srgbClr val="FF0000"/>
    <a:srgbClr val="25B56A"/>
    <a:srgbClr val="7B2C42"/>
    <a:srgbClr val="D19D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74" autoAdjust="0"/>
    <p:restoredTop sz="93634" autoAdjust="0"/>
  </p:normalViewPr>
  <p:slideViewPr>
    <p:cSldViewPr snapToGrid="0">
      <p:cViewPr varScale="1">
        <p:scale>
          <a:sx n="82" d="100"/>
          <a:sy n="82" d="100"/>
        </p:scale>
        <p:origin x="778" y="1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E2CE2-5A7E-4EE2-9250-484598939D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E9062C76-4F4C-BDDA-A97A-165EB3359E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5D24042E-3907-93CB-4E2E-55F85AE4F4AA}"/>
              </a:ext>
            </a:extLst>
          </p:cNvPr>
          <p:cNvSpPr>
            <a:spLocks noGrp="1"/>
          </p:cNvSpPr>
          <p:nvPr>
            <p:ph type="dt" sz="half" idx="10"/>
          </p:nvPr>
        </p:nvSpPr>
        <p:spPr/>
        <p:txBody>
          <a:bodyPr/>
          <a:lstStyle/>
          <a:p>
            <a:fld id="{D77A6DBE-B882-4EF2-AACB-D4DAF18A6183}" type="datetimeFigureOut">
              <a:rPr lang="en-ZA" smtClean="0"/>
              <a:t>2026/03/05</a:t>
            </a:fld>
            <a:endParaRPr lang="en-ZA"/>
          </a:p>
        </p:txBody>
      </p:sp>
      <p:sp>
        <p:nvSpPr>
          <p:cNvPr id="5" name="Footer Placeholder 4">
            <a:extLst>
              <a:ext uri="{FF2B5EF4-FFF2-40B4-BE49-F238E27FC236}">
                <a16:creationId xmlns:a16="http://schemas.microsoft.com/office/drawing/2014/main" id="{9AE905BC-5A99-07E4-DD66-2ED4D4B6089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5E42D9CB-D969-E8CA-BC4E-7974855A5709}"/>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57612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0B160-8340-37E5-9194-2F2A769EC870}"/>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9C2EC659-D4C7-815D-9806-42DE933B41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DE70717-E0D3-22F2-A9A6-EB49979C49C7}"/>
              </a:ext>
            </a:extLst>
          </p:cNvPr>
          <p:cNvSpPr>
            <a:spLocks noGrp="1"/>
          </p:cNvSpPr>
          <p:nvPr>
            <p:ph type="dt" sz="half" idx="10"/>
          </p:nvPr>
        </p:nvSpPr>
        <p:spPr/>
        <p:txBody>
          <a:bodyPr/>
          <a:lstStyle/>
          <a:p>
            <a:fld id="{D77A6DBE-B882-4EF2-AACB-D4DAF18A6183}" type="datetimeFigureOut">
              <a:rPr lang="en-ZA" smtClean="0"/>
              <a:t>2026/03/05</a:t>
            </a:fld>
            <a:endParaRPr lang="en-ZA"/>
          </a:p>
        </p:txBody>
      </p:sp>
      <p:sp>
        <p:nvSpPr>
          <p:cNvPr id="5" name="Footer Placeholder 4">
            <a:extLst>
              <a:ext uri="{FF2B5EF4-FFF2-40B4-BE49-F238E27FC236}">
                <a16:creationId xmlns:a16="http://schemas.microsoft.com/office/drawing/2014/main" id="{946A3E06-6483-7692-99D3-BF56E4FEB891}"/>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57C564DD-F12F-22CC-E23A-D3F4EBF330E5}"/>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1416335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12EF1F-5EB7-19ED-3053-C12F9E82D94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C87F3B99-431D-CACD-E9F7-044331D74C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5EDF3BFF-9C24-BC50-E529-8CB16AB7F208}"/>
              </a:ext>
            </a:extLst>
          </p:cNvPr>
          <p:cNvSpPr>
            <a:spLocks noGrp="1"/>
          </p:cNvSpPr>
          <p:nvPr>
            <p:ph type="dt" sz="half" idx="10"/>
          </p:nvPr>
        </p:nvSpPr>
        <p:spPr/>
        <p:txBody>
          <a:bodyPr/>
          <a:lstStyle/>
          <a:p>
            <a:fld id="{D77A6DBE-B882-4EF2-AACB-D4DAF18A6183}" type="datetimeFigureOut">
              <a:rPr lang="en-ZA" smtClean="0"/>
              <a:t>2026/03/05</a:t>
            </a:fld>
            <a:endParaRPr lang="en-ZA"/>
          </a:p>
        </p:txBody>
      </p:sp>
      <p:sp>
        <p:nvSpPr>
          <p:cNvPr id="5" name="Footer Placeholder 4">
            <a:extLst>
              <a:ext uri="{FF2B5EF4-FFF2-40B4-BE49-F238E27FC236}">
                <a16:creationId xmlns:a16="http://schemas.microsoft.com/office/drawing/2014/main" id="{C80CBEFD-866C-65D7-CE39-814194A5E56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CCCD7994-4C60-75E4-1FC9-C0CB024F39C3}"/>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2442018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4B42-CF62-4194-C72A-A7DBF745C8B3}"/>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B00E7432-04B2-6FD3-F13F-E433CB0B03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9AF369B-6E2C-44A2-C44B-960C6F79AB6F}"/>
              </a:ext>
            </a:extLst>
          </p:cNvPr>
          <p:cNvSpPr>
            <a:spLocks noGrp="1"/>
          </p:cNvSpPr>
          <p:nvPr>
            <p:ph type="dt" sz="half" idx="10"/>
          </p:nvPr>
        </p:nvSpPr>
        <p:spPr/>
        <p:txBody>
          <a:bodyPr/>
          <a:lstStyle/>
          <a:p>
            <a:fld id="{D77A6DBE-B882-4EF2-AACB-D4DAF18A6183}" type="datetimeFigureOut">
              <a:rPr lang="en-ZA" smtClean="0"/>
              <a:t>2026/03/05</a:t>
            </a:fld>
            <a:endParaRPr lang="en-ZA"/>
          </a:p>
        </p:txBody>
      </p:sp>
      <p:sp>
        <p:nvSpPr>
          <p:cNvPr id="5" name="Footer Placeholder 4">
            <a:extLst>
              <a:ext uri="{FF2B5EF4-FFF2-40B4-BE49-F238E27FC236}">
                <a16:creationId xmlns:a16="http://schemas.microsoft.com/office/drawing/2014/main" id="{38D5F7EB-37BA-CA88-4827-CE3D85823B04}"/>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CB477F02-BA4E-5071-883F-9D2A26249DFC}"/>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1025963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7CA92-20F4-58C5-1C31-6408299DB6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97C1CA49-3BF8-BF14-7BED-F3F8A685FB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7032CD-4264-03DD-C589-9BA7870CACC5}"/>
              </a:ext>
            </a:extLst>
          </p:cNvPr>
          <p:cNvSpPr>
            <a:spLocks noGrp="1"/>
          </p:cNvSpPr>
          <p:nvPr>
            <p:ph type="dt" sz="half" idx="10"/>
          </p:nvPr>
        </p:nvSpPr>
        <p:spPr/>
        <p:txBody>
          <a:bodyPr/>
          <a:lstStyle/>
          <a:p>
            <a:fld id="{D77A6DBE-B882-4EF2-AACB-D4DAF18A6183}" type="datetimeFigureOut">
              <a:rPr lang="en-ZA" smtClean="0"/>
              <a:t>2026/03/05</a:t>
            </a:fld>
            <a:endParaRPr lang="en-ZA"/>
          </a:p>
        </p:txBody>
      </p:sp>
      <p:sp>
        <p:nvSpPr>
          <p:cNvPr id="5" name="Footer Placeholder 4">
            <a:extLst>
              <a:ext uri="{FF2B5EF4-FFF2-40B4-BE49-F238E27FC236}">
                <a16:creationId xmlns:a16="http://schemas.microsoft.com/office/drawing/2014/main" id="{B42BCE3E-4B41-185A-7A35-D749F0809E5A}"/>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D39BEE40-9835-2DD0-9F62-8951777CB73C}"/>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2906070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3E565-4E9E-7B98-C1CE-10815FC47464}"/>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C7A2A0D1-4932-BA81-9435-966CB55551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DBFE32DD-814D-29E3-D855-B03D34F1A2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59C3B16A-F81E-2678-3268-D6193E5026DE}"/>
              </a:ext>
            </a:extLst>
          </p:cNvPr>
          <p:cNvSpPr>
            <a:spLocks noGrp="1"/>
          </p:cNvSpPr>
          <p:nvPr>
            <p:ph type="dt" sz="half" idx="10"/>
          </p:nvPr>
        </p:nvSpPr>
        <p:spPr/>
        <p:txBody>
          <a:bodyPr/>
          <a:lstStyle/>
          <a:p>
            <a:fld id="{D77A6DBE-B882-4EF2-AACB-D4DAF18A6183}" type="datetimeFigureOut">
              <a:rPr lang="en-ZA" smtClean="0"/>
              <a:t>2026/03/05</a:t>
            </a:fld>
            <a:endParaRPr lang="en-ZA"/>
          </a:p>
        </p:txBody>
      </p:sp>
      <p:sp>
        <p:nvSpPr>
          <p:cNvPr id="6" name="Footer Placeholder 5">
            <a:extLst>
              <a:ext uri="{FF2B5EF4-FFF2-40B4-BE49-F238E27FC236}">
                <a16:creationId xmlns:a16="http://schemas.microsoft.com/office/drawing/2014/main" id="{7FDFE573-B73D-A4EB-B1C9-80861D292903}"/>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17CC6204-207C-1FC7-84B3-52869117D573}"/>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1275974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32DD5-FC51-03AA-C38C-084CEACA116F}"/>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F02525E9-5151-1739-016C-AB555B9EA0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F6984E-90A7-7C25-60E1-5CB82948EA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FA134B5A-FBC9-FAEE-AEF8-BE2AE21490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A824E7-056E-E352-BF6D-0AD64D5A62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97A11C77-DC7B-375C-FB80-E5D64EE43921}"/>
              </a:ext>
            </a:extLst>
          </p:cNvPr>
          <p:cNvSpPr>
            <a:spLocks noGrp="1"/>
          </p:cNvSpPr>
          <p:nvPr>
            <p:ph type="dt" sz="half" idx="10"/>
          </p:nvPr>
        </p:nvSpPr>
        <p:spPr/>
        <p:txBody>
          <a:bodyPr/>
          <a:lstStyle/>
          <a:p>
            <a:fld id="{D77A6DBE-B882-4EF2-AACB-D4DAF18A6183}" type="datetimeFigureOut">
              <a:rPr lang="en-ZA" smtClean="0"/>
              <a:t>2026/03/05</a:t>
            </a:fld>
            <a:endParaRPr lang="en-ZA"/>
          </a:p>
        </p:txBody>
      </p:sp>
      <p:sp>
        <p:nvSpPr>
          <p:cNvPr id="8" name="Footer Placeholder 7">
            <a:extLst>
              <a:ext uri="{FF2B5EF4-FFF2-40B4-BE49-F238E27FC236}">
                <a16:creationId xmlns:a16="http://schemas.microsoft.com/office/drawing/2014/main" id="{DBFFD020-764F-4DBF-36AB-CECB52036CBB}"/>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5E7D402A-D7B1-FD7D-0E89-F9F80FFAA79A}"/>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3231575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3B5F8-BCE2-C277-4A15-A31D4A1FD7D2}"/>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E5D8D650-16E4-2EFF-3E62-24FAFF8CA7C4}"/>
              </a:ext>
            </a:extLst>
          </p:cNvPr>
          <p:cNvSpPr>
            <a:spLocks noGrp="1"/>
          </p:cNvSpPr>
          <p:nvPr>
            <p:ph type="dt" sz="half" idx="10"/>
          </p:nvPr>
        </p:nvSpPr>
        <p:spPr/>
        <p:txBody>
          <a:bodyPr/>
          <a:lstStyle/>
          <a:p>
            <a:fld id="{D77A6DBE-B882-4EF2-AACB-D4DAF18A6183}" type="datetimeFigureOut">
              <a:rPr lang="en-ZA" smtClean="0"/>
              <a:t>2026/03/05</a:t>
            </a:fld>
            <a:endParaRPr lang="en-ZA"/>
          </a:p>
        </p:txBody>
      </p:sp>
      <p:sp>
        <p:nvSpPr>
          <p:cNvPr id="4" name="Footer Placeholder 3">
            <a:extLst>
              <a:ext uri="{FF2B5EF4-FFF2-40B4-BE49-F238E27FC236}">
                <a16:creationId xmlns:a16="http://schemas.microsoft.com/office/drawing/2014/main" id="{BE286D35-4D39-C2DE-D480-05B9A1D8BBD1}"/>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BDFE74BE-731C-6639-F730-3218D5AF6E3B}"/>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1047669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A8641D-EAF8-569A-50B4-2AA6391B10BA}"/>
              </a:ext>
            </a:extLst>
          </p:cNvPr>
          <p:cNvSpPr>
            <a:spLocks noGrp="1"/>
          </p:cNvSpPr>
          <p:nvPr>
            <p:ph type="dt" sz="half" idx="10"/>
          </p:nvPr>
        </p:nvSpPr>
        <p:spPr/>
        <p:txBody>
          <a:bodyPr/>
          <a:lstStyle/>
          <a:p>
            <a:fld id="{D77A6DBE-B882-4EF2-AACB-D4DAF18A6183}" type="datetimeFigureOut">
              <a:rPr lang="en-ZA" smtClean="0"/>
              <a:t>2026/03/05</a:t>
            </a:fld>
            <a:endParaRPr lang="en-ZA"/>
          </a:p>
        </p:txBody>
      </p:sp>
      <p:sp>
        <p:nvSpPr>
          <p:cNvPr id="3" name="Footer Placeholder 2">
            <a:extLst>
              <a:ext uri="{FF2B5EF4-FFF2-40B4-BE49-F238E27FC236}">
                <a16:creationId xmlns:a16="http://schemas.microsoft.com/office/drawing/2014/main" id="{71B501D3-C043-466F-1636-AC2D5479B566}"/>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66D7BEF9-CAFC-0B9C-395B-6AB4934952A6}"/>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287118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1A8E1-CF86-C610-970C-DAA48696C0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6F607325-E76B-28E6-548E-F69713A693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858D414A-E527-E786-5515-CDC19AC6F5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390575-141A-BBBF-46C3-C678A74880C8}"/>
              </a:ext>
            </a:extLst>
          </p:cNvPr>
          <p:cNvSpPr>
            <a:spLocks noGrp="1"/>
          </p:cNvSpPr>
          <p:nvPr>
            <p:ph type="dt" sz="half" idx="10"/>
          </p:nvPr>
        </p:nvSpPr>
        <p:spPr/>
        <p:txBody>
          <a:bodyPr/>
          <a:lstStyle/>
          <a:p>
            <a:fld id="{D77A6DBE-B882-4EF2-AACB-D4DAF18A6183}" type="datetimeFigureOut">
              <a:rPr lang="en-ZA" smtClean="0"/>
              <a:t>2026/03/05</a:t>
            </a:fld>
            <a:endParaRPr lang="en-ZA"/>
          </a:p>
        </p:txBody>
      </p:sp>
      <p:sp>
        <p:nvSpPr>
          <p:cNvPr id="6" name="Footer Placeholder 5">
            <a:extLst>
              <a:ext uri="{FF2B5EF4-FFF2-40B4-BE49-F238E27FC236}">
                <a16:creationId xmlns:a16="http://schemas.microsoft.com/office/drawing/2014/main" id="{1AD9A23C-8C33-FA22-3A9A-B651D2CD136F}"/>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47AC2CA9-CD5D-1DB2-0F88-FE30AC0355A5}"/>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3383696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7C95D-49B8-B393-2C6C-C6CC80B231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DD48A346-B68E-8E6B-5F18-18CC7E9515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0E5DF0AE-4A4D-FDDB-C7AE-686EF72FE6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FA5C17-10A9-E7BB-2BDB-A88E49B779E1}"/>
              </a:ext>
            </a:extLst>
          </p:cNvPr>
          <p:cNvSpPr>
            <a:spLocks noGrp="1"/>
          </p:cNvSpPr>
          <p:nvPr>
            <p:ph type="dt" sz="half" idx="10"/>
          </p:nvPr>
        </p:nvSpPr>
        <p:spPr/>
        <p:txBody>
          <a:bodyPr/>
          <a:lstStyle/>
          <a:p>
            <a:fld id="{D77A6DBE-B882-4EF2-AACB-D4DAF18A6183}" type="datetimeFigureOut">
              <a:rPr lang="en-ZA" smtClean="0"/>
              <a:t>2026/03/05</a:t>
            </a:fld>
            <a:endParaRPr lang="en-ZA"/>
          </a:p>
        </p:txBody>
      </p:sp>
      <p:sp>
        <p:nvSpPr>
          <p:cNvPr id="6" name="Footer Placeholder 5">
            <a:extLst>
              <a:ext uri="{FF2B5EF4-FFF2-40B4-BE49-F238E27FC236}">
                <a16:creationId xmlns:a16="http://schemas.microsoft.com/office/drawing/2014/main" id="{BAF19F9C-51AA-658B-3711-5F7253989C95}"/>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E32E0C1C-F2C1-4D77-F475-CC1C99731A7C}"/>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1651570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124A1C-250A-5E3D-0A23-FE958DB6D4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4A73F7C5-3EF1-5AF3-741A-8C49D5CCA0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5465CBFC-55BE-DDB4-4B5B-7991616B17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A6DBE-B882-4EF2-AACB-D4DAF18A6183}" type="datetimeFigureOut">
              <a:rPr lang="en-ZA" smtClean="0"/>
              <a:t>2026/03/05</a:t>
            </a:fld>
            <a:endParaRPr lang="en-ZA"/>
          </a:p>
        </p:txBody>
      </p:sp>
      <p:sp>
        <p:nvSpPr>
          <p:cNvPr id="5" name="Footer Placeholder 4">
            <a:extLst>
              <a:ext uri="{FF2B5EF4-FFF2-40B4-BE49-F238E27FC236}">
                <a16:creationId xmlns:a16="http://schemas.microsoft.com/office/drawing/2014/main" id="{31238554-8BC3-B422-534E-2FD7D578B0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3ABF892D-C923-EB87-001B-2596F909D0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60EAC9-0C06-411E-A697-0ABDBDE72850}" type="slidenum">
              <a:rPr lang="en-ZA" smtClean="0"/>
              <a:t>‹#›</a:t>
            </a:fld>
            <a:endParaRPr lang="en-ZA"/>
          </a:p>
        </p:txBody>
      </p:sp>
    </p:spTree>
    <p:extLst>
      <p:ext uri="{BB962C8B-B14F-4D97-AF65-F5344CB8AC3E}">
        <p14:creationId xmlns:p14="http://schemas.microsoft.com/office/powerpoint/2010/main" val="20783961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lookerstudio.google.com/u/0/reporting/969c2b39-6f8c-4c7a-877c-9ff612a9ea63/page/GgV4" TargetMode="External"/><Relationship Id="rId2" Type="http://schemas.openxmlformats.org/officeDocument/2006/relationships/hyperlink" Target="https://lookerstudio.google.com/u/0/reporting/c2415fa4-4463-484c-af83-fe96a1d046b0/page/p_a9zbvtvayd"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6ACCD9B-E70C-ADFC-B920-EE6ADA6A28A3}"/>
            </a:ext>
          </a:extLst>
        </p:cNvPr>
        <p:cNvGrpSpPr/>
        <p:nvPr/>
      </p:nvGrpSpPr>
      <p:grpSpPr>
        <a:xfrm>
          <a:off x="0" y="0"/>
          <a:ext cx="0" cy="0"/>
          <a:chOff x="0" y="0"/>
          <a:chExt cx="0" cy="0"/>
        </a:xfrm>
      </p:grpSpPr>
      <p:grpSp>
        <p:nvGrpSpPr>
          <p:cNvPr id="12" name="Group 11">
            <a:extLst>
              <a:ext uri="{FF2B5EF4-FFF2-40B4-BE49-F238E27FC236}">
                <a16:creationId xmlns:a16="http://schemas.microsoft.com/office/drawing/2014/main" id="{35ED15BD-62CF-3020-9479-F9804A70CF0D}"/>
              </a:ext>
            </a:extLst>
          </p:cNvPr>
          <p:cNvGrpSpPr/>
          <p:nvPr/>
        </p:nvGrpSpPr>
        <p:grpSpPr>
          <a:xfrm>
            <a:off x="-5410" y="0"/>
            <a:ext cx="12197407" cy="6882714"/>
            <a:chOff x="-5410" y="0"/>
            <a:chExt cx="12197407" cy="6882714"/>
          </a:xfrm>
        </p:grpSpPr>
        <p:pic>
          <p:nvPicPr>
            <p:cNvPr id="11" name="Picture 10">
              <a:extLst>
                <a:ext uri="{FF2B5EF4-FFF2-40B4-BE49-F238E27FC236}">
                  <a16:creationId xmlns:a16="http://schemas.microsoft.com/office/drawing/2014/main" id="{99DEEB93-91E8-7F7B-7E25-06550DE1EF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5653" y="444608"/>
              <a:ext cx="8088706" cy="1194348"/>
            </a:xfrm>
            <a:prstGeom prst="rect">
              <a:avLst/>
            </a:prstGeom>
          </p:spPr>
        </p:pic>
        <p:sp>
          <p:nvSpPr>
            <p:cNvPr id="48" name="Rectangle 47">
              <a:extLst>
                <a:ext uri="{FF2B5EF4-FFF2-40B4-BE49-F238E27FC236}">
                  <a16:creationId xmlns:a16="http://schemas.microsoft.com/office/drawing/2014/main" id="{15CC5DF8-4FA2-D1E3-130A-E3E06CC5CBFE}"/>
                </a:ext>
              </a:extLst>
            </p:cNvPr>
            <p:cNvSpPr/>
            <p:nvPr/>
          </p:nvSpPr>
          <p:spPr>
            <a:xfrm>
              <a:off x="0" y="0"/>
              <a:ext cx="12191997" cy="113115"/>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47" name="Rectangle 46">
              <a:extLst>
                <a:ext uri="{FF2B5EF4-FFF2-40B4-BE49-F238E27FC236}">
                  <a16:creationId xmlns:a16="http://schemas.microsoft.com/office/drawing/2014/main" id="{B6BAE425-FDF9-457D-29C9-145C8024CBCF}"/>
                </a:ext>
              </a:extLst>
            </p:cNvPr>
            <p:cNvSpPr/>
            <p:nvPr/>
          </p:nvSpPr>
          <p:spPr>
            <a:xfrm>
              <a:off x="0" y="6364553"/>
              <a:ext cx="12191997" cy="518161"/>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42" name="TextBox 9">
              <a:extLst>
                <a:ext uri="{FF2B5EF4-FFF2-40B4-BE49-F238E27FC236}">
                  <a16:creationId xmlns:a16="http://schemas.microsoft.com/office/drawing/2014/main" id="{403E2E81-9601-1970-B83A-F4245917F760}"/>
                </a:ext>
              </a:extLst>
            </p:cNvPr>
            <p:cNvSpPr txBox="1"/>
            <p:nvPr/>
          </p:nvSpPr>
          <p:spPr>
            <a:xfrm>
              <a:off x="-5410" y="6391015"/>
              <a:ext cx="12191996" cy="45191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0"/>
                </a:spcAft>
              </a:pPr>
              <a:r>
                <a:rPr lang="en-US" sz="2400" i="1"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Voice and Choice Summit 2026    \    Voice and Choice Summit 2026 </a:t>
              </a:r>
              <a:endParaRPr lang="en-ZW" sz="2400" spc="3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grpSp>
      <p:sp>
        <p:nvSpPr>
          <p:cNvPr id="21" name="Freeform: Shape 20">
            <a:extLst>
              <a:ext uri="{FF2B5EF4-FFF2-40B4-BE49-F238E27FC236}">
                <a16:creationId xmlns:a16="http://schemas.microsoft.com/office/drawing/2014/main" id="{3877A6DB-18A6-C55E-C0FB-4E1D2DAA6CBE}"/>
              </a:ext>
            </a:extLst>
          </p:cNvPr>
          <p:cNvSpPr/>
          <p:nvPr/>
        </p:nvSpPr>
        <p:spPr>
          <a:xfrm>
            <a:off x="1" y="2584078"/>
            <a:ext cx="12191999" cy="2643876"/>
          </a:xfrm>
          <a:custGeom>
            <a:avLst/>
            <a:gdLst>
              <a:gd name="connsiteX0" fmla="*/ 12191999 w 12191999"/>
              <a:gd name="connsiteY0" fmla="*/ 0 h 2643876"/>
              <a:gd name="connsiteX1" fmla="*/ 12191999 w 12191999"/>
              <a:gd name="connsiteY1" fmla="*/ 464989 h 2643876"/>
              <a:gd name="connsiteX2" fmla="*/ 12090690 w 12191999"/>
              <a:gd name="connsiteY2" fmla="*/ 483907 h 2643876"/>
              <a:gd name="connsiteX3" fmla="*/ 5319131 w 12191999"/>
              <a:gd name="connsiteY3" fmla="*/ 2639171 h 2643876"/>
              <a:gd name="connsiteX4" fmla="*/ 0 w 12191999"/>
              <a:gd name="connsiteY4" fmla="*/ 1806892 h 2643876"/>
              <a:gd name="connsiteX5" fmla="*/ 22303 w 12191999"/>
              <a:gd name="connsiteY5" fmla="*/ 1351345 h 2643876"/>
              <a:gd name="connsiteX6" fmla="*/ 5330284 w 12191999"/>
              <a:gd name="connsiteY6" fmla="*/ 2452625 h 2643876"/>
              <a:gd name="connsiteX7" fmla="*/ 10868965 w 12191999"/>
              <a:gd name="connsiteY7" fmla="*/ 389807 h 2643876"/>
              <a:gd name="connsiteX8" fmla="*/ 12104896 w 12191999"/>
              <a:gd name="connsiteY8" fmla="*/ 1644 h 2643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1999" h="2643876">
                <a:moveTo>
                  <a:pt x="12191999" y="0"/>
                </a:moveTo>
                <a:lnTo>
                  <a:pt x="12191999" y="464989"/>
                </a:lnTo>
                <a:lnTo>
                  <a:pt x="12090690" y="483907"/>
                </a:lnTo>
                <a:cubicBezTo>
                  <a:pt x="10319058" y="857183"/>
                  <a:pt x="7278028" y="2750381"/>
                  <a:pt x="5319131" y="2639171"/>
                </a:cubicBezTo>
                <a:cubicBezTo>
                  <a:pt x="3297044" y="2524373"/>
                  <a:pt x="2378926" y="1362052"/>
                  <a:pt x="0" y="1806892"/>
                </a:cubicBezTo>
                <a:lnTo>
                  <a:pt x="22303" y="1351345"/>
                </a:lnTo>
                <a:cubicBezTo>
                  <a:pt x="1256371" y="1285276"/>
                  <a:pt x="3401123" y="2389872"/>
                  <a:pt x="5330284" y="2452625"/>
                </a:cubicBezTo>
                <a:cubicBezTo>
                  <a:pt x="8259338" y="2486108"/>
                  <a:pt x="9788675" y="947659"/>
                  <a:pt x="10868965" y="389807"/>
                </a:cubicBezTo>
                <a:cubicBezTo>
                  <a:pt x="11409110" y="110881"/>
                  <a:pt x="11816948" y="21434"/>
                  <a:pt x="12104896" y="1644"/>
                </a:cubicBezTo>
                <a:close/>
              </a:path>
            </a:pathLst>
          </a:custGeom>
          <a:solidFill>
            <a:schemeClr val="bg1">
              <a:alpha val="3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ZA"/>
          </a:p>
        </p:txBody>
      </p:sp>
      <p:sp>
        <p:nvSpPr>
          <p:cNvPr id="7" name="Title 6">
            <a:extLst>
              <a:ext uri="{FF2B5EF4-FFF2-40B4-BE49-F238E27FC236}">
                <a16:creationId xmlns:a16="http://schemas.microsoft.com/office/drawing/2014/main" id="{D5ED7C6B-3215-606E-4317-F8BF01F39E96}"/>
              </a:ext>
            </a:extLst>
          </p:cNvPr>
          <p:cNvSpPr>
            <a:spLocks noGrp="1"/>
          </p:cNvSpPr>
          <p:nvPr>
            <p:ph type="ctrTitle"/>
          </p:nvPr>
        </p:nvSpPr>
        <p:spPr>
          <a:xfrm>
            <a:off x="1595334" y="1869851"/>
            <a:ext cx="9144000" cy="1811407"/>
          </a:xfrm>
        </p:spPr>
        <p:txBody>
          <a:bodyPr>
            <a:normAutofit fontScale="90000"/>
          </a:bodyPr>
          <a:lstStyle/>
          <a:p>
            <a:r>
              <a:rPr lang="en-US" b="1" i="1" dirty="0">
                <a:solidFill>
                  <a:schemeClr val="tx1">
                    <a:lumMod val="95000"/>
                    <a:lumOff val="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Voice and Choice</a:t>
            </a:r>
            <a:br>
              <a:rPr lang="en-US" b="1" i="1" dirty="0">
                <a:solidFill>
                  <a:schemeClr val="tx1">
                    <a:lumMod val="95000"/>
                    <a:lumOff val="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b="1" i="1" dirty="0">
                <a:solidFill>
                  <a:schemeClr val="tx1">
                    <a:lumMod val="95000"/>
                    <a:lumOff val="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Summit 2026-</a:t>
            </a:r>
            <a:r>
              <a:rPr lang="en-ZA" dirty="0"/>
              <a:t>Organisational Development Category</a:t>
            </a:r>
            <a:endParaRPr lang="en-ZA" b="1" i="1" dirty="0">
              <a:solidFill>
                <a:schemeClr val="tx1">
                  <a:lumMod val="95000"/>
                  <a:lumOff val="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6" name="TextBox 1">
            <a:extLst>
              <a:ext uri="{FF2B5EF4-FFF2-40B4-BE49-F238E27FC236}">
                <a16:creationId xmlns:a16="http://schemas.microsoft.com/office/drawing/2014/main" id="{3DB0E86D-BEBA-8DD5-5C76-03069FD92515}"/>
              </a:ext>
            </a:extLst>
          </p:cNvPr>
          <p:cNvSpPr txBox="1"/>
          <p:nvPr/>
        </p:nvSpPr>
        <p:spPr>
          <a:xfrm>
            <a:off x="680934" y="3621335"/>
            <a:ext cx="10972800" cy="262533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40665" marR="6985" indent="-6350">
              <a:lnSpc>
                <a:spcPct val="110000"/>
              </a:lnSpc>
              <a:spcAft>
                <a:spcPts val="620"/>
              </a:spcAft>
              <a:buNone/>
            </a:pPr>
            <a:r>
              <a:rPr lang="en-NA" sz="2800" b="1" kern="100" dirty="0">
                <a:solidFill>
                  <a:srgbClr val="363639"/>
                </a:solidFill>
                <a:effectLst/>
                <a:latin typeface="Calibri" panose="020F0502020204030204" pitchFamily="34" charset="0"/>
                <a:ea typeface="Calibri" panose="020F0502020204030204" pitchFamily="34" charset="0"/>
              </a:rPr>
              <a:t>Namibia – MPower Community Trust: Strengthening Fundraising and Resource Mobilisation for Organisational Sustainability</a:t>
            </a:r>
            <a:r>
              <a:rPr lang="en-US" sz="2800" b="1" kern="100" dirty="0">
                <a:solidFill>
                  <a:srgbClr val="363639"/>
                </a:solidFill>
                <a:effectLst/>
                <a:latin typeface="Calibri" panose="020F0502020204030204" pitchFamily="34" charset="0"/>
                <a:ea typeface="Calibri" panose="020F0502020204030204" pitchFamily="34" charset="0"/>
              </a:rPr>
              <a:t>.</a:t>
            </a:r>
            <a:r>
              <a:rPr lang="en-US" sz="2800" b="1" dirty="0">
                <a:solidFill>
                  <a:srgbClr val="FF0000"/>
                </a:solidFill>
              </a:rPr>
              <a:t> </a:t>
            </a:r>
          </a:p>
          <a:p>
            <a:pPr algn="ctr"/>
            <a:r>
              <a:rPr lang="en-US" dirty="0">
                <a:solidFill>
                  <a:srgbClr val="FF0000"/>
                </a:solidFill>
              </a:rPr>
              <a:t>A compelling, short title that captures the essence of the </a:t>
            </a:r>
            <a:r>
              <a:rPr lang="en-US" dirty="0" err="1">
                <a:solidFill>
                  <a:srgbClr val="FF0000"/>
                </a:solidFill>
              </a:rPr>
              <a:t>Organisational</a:t>
            </a:r>
            <a:r>
              <a:rPr lang="en-US" dirty="0">
                <a:solidFill>
                  <a:srgbClr val="FF0000"/>
                </a:solidFill>
              </a:rPr>
              <a:t> Change starting with the country and organisation name e.g. South Africa – Women’s Action Network: strengthening governance and financial systems to sustain women’s rights work”</a:t>
            </a:r>
            <a:endParaRPr lang="en-ZW" dirty="0">
              <a:solidFill>
                <a:srgbClr val="FF0000"/>
              </a:solidFill>
            </a:endParaRPr>
          </a:p>
          <a:p>
            <a:pPr algn="ctr"/>
            <a:endParaRPr lang="en-ZW" sz="800" dirty="0">
              <a:solidFill>
                <a:srgbClr val="FF0000"/>
              </a:solidFill>
            </a:endParaRPr>
          </a:p>
          <a:p>
            <a:pPr algn="ctr"/>
            <a:r>
              <a:rPr lang="en-ZA" i="1" dirty="0">
                <a:solidFill>
                  <a:srgbClr val="FF0000"/>
                </a:solidFill>
              </a:rPr>
              <a:t>Please use your own photos to make your presentation unique. </a:t>
            </a:r>
          </a:p>
          <a:p>
            <a:pPr algn="ctr"/>
            <a:r>
              <a:rPr lang="en-ZA" i="1" dirty="0">
                <a:solidFill>
                  <a:srgbClr val="FF0000"/>
                </a:solidFill>
              </a:rPr>
              <a:t>Quotes and any other visuals make your presentation more engaging!</a:t>
            </a:r>
          </a:p>
        </p:txBody>
      </p:sp>
      <p:sp>
        <p:nvSpPr>
          <p:cNvPr id="2" name="Content Placeholder 4">
            <a:extLst>
              <a:ext uri="{FF2B5EF4-FFF2-40B4-BE49-F238E27FC236}">
                <a16:creationId xmlns:a16="http://schemas.microsoft.com/office/drawing/2014/main" id="{949EF0D1-C3D3-A50D-E26B-5D7CDB04134B}"/>
              </a:ext>
            </a:extLst>
          </p:cNvPr>
          <p:cNvSpPr txBox="1">
            <a:spLocks/>
          </p:cNvSpPr>
          <p:nvPr/>
        </p:nvSpPr>
        <p:spPr>
          <a:xfrm>
            <a:off x="9722368" y="469806"/>
            <a:ext cx="1303979" cy="897215"/>
          </a:xfrm>
          <a:prstGeom prst="rect">
            <a:avLst/>
          </a:prstGeom>
          <a:solidFill>
            <a:schemeClr val="bg1"/>
          </a:solidFill>
          <a:ln>
            <a:solidFill>
              <a:srgbClr val="FF0000"/>
            </a:solidFill>
          </a:ln>
        </p:spPr>
        <p:txBody>
          <a:bodyPr vert="horz" lIns="91440" tIns="45720" rIns="91440" bIns="45720" rtlCol="0">
            <a:normAutofit/>
          </a:bodyPr>
          <a:lstStyle>
            <a:defPPr>
              <a:defRPr lang="en-US"/>
            </a:defPPr>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ZA" sz="2000" dirty="0">
                <a:solidFill>
                  <a:srgbClr val="FF0000"/>
                </a:solidFill>
              </a:rPr>
              <a:t>Your logo goes here</a:t>
            </a:r>
            <a:endParaRPr lang="en-GB" sz="2000" dirty="0">
              <a:solidFill>
                <a:srgbClr val="FF0000"/>
              </a:solidFill>
            </a:endParaRPr>
          </a:p>
        </p:txBody>
      </p:sp>
      <p:pic>
        <p:nvPicPr>
          <p:cNvPr id="3" name="Picture 2">
            <a:extLst>
              <a:ext uri="{FF2B5EF4-FFF2-40B4-BE49-F238E27FC236}">
                <a16:creationId xmlns:a16="http://schemas.microsoft.com/office/drawing/2014/main" id="{E762DFFB-349D-5B70-A9D9-19EA52C3185B}"/>
              </a:ext>
            </a:extLst>
          </p:cNvPr>
          <p:cNvPicPr>
            <a:picLocks noChangeAspect="1"/>
          </p:cNvPicPr>
          <p:nvPr/>
        </p:nvPicPr>
        <p:blipFill>
          <a:blip r:embed="rId3"/>
          <a:stretch>
            <a:fillRect/>
          </a:stretch>
        </p:blipFill>
        <p:spPr>
          <a:xfrm>
            <a:off x="9601200" y="469806"/>
            <a:ext cx="1687778" cy="977673"/>
          </a:xfrm>
          <a:prstGeom prst="rect">
            <a:avLst/>
          </a:prstGeom>
        </p:spPr>
      </p:pic>
    </p:spTree>
    <p:extLst>
      <p:ext uri="{BB962C8B-B14F-4D97-AF65-F5344CB8AC3E}">
        <p14:creationId xmlns:p14="http://schemas.microsoft.com/office/powerpoint/2010/main" val="406638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43B0031-63EA-8E80-847E-A49FDD901053}"/>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6BC12918-22CC-EE8C-5A72-F5AF89EC1A13}"/>
              </a:ext>
            </a:extLst>
          </p:cNvPr>
          <p:cNvSpPr/>
          <p:nvPr/>
        </p:nvSpPr>
        <p:spPr>
          <a:xfrm>
            <a:off x="0" y="0"/>
            <a:ext cx="12191997" cy="113115"/>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6AEB1EA-ECE7-8C0B-5EF6-F02CE2860D2C}"/>
              </a:ext>
            </a:extLst>
          </p:cNvPr>
          <p:cNvSpPr/>
          <p:nvPr/>
        </p:nvSpPr>
        <p:spPr>
          <a:xfrm>
            <a:off x="0" y="6364553"/>
            <a:ext cx="12191997" cy="518161"/>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3">
            <a:extLst>
              <a:ext uri="{FF2B5EF4-FFF2-40B4-BE49-F238E27FC236}">
                <a16:creationId xmlns:a16="http://schemas.microsoft.com/office/drawing/2014/main" id="{D39CEA60-9A17-BA61-9FE8-7D0CB3247C47}"/>
              </a:ext>
            </a:extLst>
          </p:cNvPr>
          <p:cNvSpPr>
            <a:spLocks noGrp="1"/>
          </p:cNvSpPr>
          <p:nvPr/>
        </p:nvSpPr>
        <p:spPr>
          <a:xfrm>
            <a:off x="-2" y="246158"/>
            <a:ext cx="12191996" cy="8451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W" sz="4400" b="1" i="0" u="none" strike="noStrike" kern="1200" cap="none" spc="0" normalizeH="0" baseline="0" noProof="0" dirty="0">
                <a:ln>
                  <a:noFill/>
                </a:ln>
                <a:solidFill>
                  <a:prstClr val="black"/>
                </a:solidFill>
                <a:effectLst/>
                <a:uLnTx/>
                <a:uFillTx/>
                <a:latin typeface="Calibri Light" panose="020F0302020204030204"/>
                <a:ea typeface="+mj-ea"/>
                <a:cs typeface="+mj-cs"/>
              </a:rPr>
              <a:t>Sustainability</a:t>
            </a:r>
            <a:endParaRPr kumimoji="0" lang="en-ZW" sz="4400" b="1" i="1" u="none" strike="noStrike" kern="1200" cap="none" spc="300" normalizeH="0" baseline="0" noProof="0" dirty="0">
              <a:ln>
                <a:solidFill>
                  <a:sysClr val="windowText" lastClr="000000"/>
                </a:solid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 name="Content Placeholder 4">
            <a:extLst>
              <a:ext uri="{FF2B5EF4-FFF2-40B4-BE49-F238E27FC236}">
                <a16:creationId xmlns:a16="http://schemas.microsoft.com/office/drawing/2014/main" id="{DBD34202-6996-B79F-8351-8A5C13250CA6}"/>
              </a:ext>
            </a:extLst>
          </p:cNvPr>
          <p:cNvSpPr txBox="1">
            <a:spLocks/>
          </p:cNvSpPr>
          <p:nvPr/>
        </p:nvSpPr>
        <p:spPr>
          <a:xfrm>
            <a:off x="6213562" y="1091294"/>
            <a:ext cx="5973024" cy="4999616"/>
          </a:xfrm>
          <a:prstGeom prst="rect">
            <a:avLst/>
          </a:prstGeom>
          <a:noFill/>
          <a:ln>
            <a:solidFill>
              <a:schemeClr val="tx1"/>
            </a:solidFill>
          </a:ln>
        </p:spPr>
        <p:txBody>
          <a:bodyPr vert="horz" lIns="91440" tIns="45720" rIns="91440" bIns="45720" rtlCol="0">
            <a:normAutofit/>
          </a:bodyPr>
          <a:lstStyle>
            <a:defPPr>
              <a:defRPr lang="en-US"/>
            </a:defPPr>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a:t>
            </a:r>
            <a:r>
              <a:rPr kumimoji="0" lang="en-ZA" sz="2800" b="0" i="0" u="none" strike="noStrike" kern="1200" cap="none" spc="0" normalizeH="0" baseline="0" noProof="0" dirty="0">
                <a:ln>
                  <a:noFill/>
                </a:ln>
                <a:solidFill>
                  <a:prstClr val="black"/>
                </a:solidFill>
                <a:effectLst/>
                <a:uLnTx/>
                <a:uFillTx/>
                <a:latin typeface="Calibri" panose="020F0502020204030204"/>
                <a:ea typeface="+mn-ea"/>
                <a:cs typeface="+mn-cs"/>
              </a:rPr>
              <a:t>vidence: Include Photos or videos</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3" name="TextBox 9">
            <a:extLst>
              <a:ext uri="{FF2B5EF4-FFF2-40B4-BE49-F238E27FC236}">
                <a16:creationId xmlns:a16="http://schemas.microsoft.com/office/drawing/2014/main" id="{77DA4309-6CB8-7EDA-209C-0809B524B56D}"/>
              </a:ext>
            </a:extLst>
          </p:cNvPr>
          <p:cNvSpPr txBox="1"/>
          <p:nvPr/>
        </p:nvSpPr>
        <p:spPr>
          <a:xfrm>
            <a:off x="-5410" y="6391015"/>
            <a:ext cx="12191996" cy="45191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0" i="1" u="none" strike="noStrike" kern="1200" cap="none" spc="300" normalizeH="0" baseline="0" noProof="0">
                <a:ln>
                  <a:noFill/>
                </a:ln>
                <a:solidFill>
                  <a:prstClr val="white"/>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Voice and Choice Summit 2026    \    Voice and Choice Summit 2026 </a:t>
            </a:r>
            <a:endParaRPr kumimoji="0" lang="en-ZW" sz="2400" b="0"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6">
            <a:extLst>
              <a:ext uri="{FF2B5EF4-FFF2-40B4-BE49-F238E27FC236}">
                <a16:creationId xmlns:a16="http://schemas.microsoft.com/office/drawing/2014/main" id="{883FEAD5-D955-074D-D7EE-0C4BCFB1874F}"/>
              </a:ext>
            </a:extLst>
          </p:cNvPr>
          <p:cNvSpPr>
            <a:spLocks noGrp="1"/>
          </p:cNvSpPr>
          <p:nvPr>
            <p:ph sz="half" idx="1"/>
          </p:nvPr>
        </p:nvSpPr>
        <p:spPr>
          <a:xfrm>
            <a:off x="235131" y="1091294"/>
            <a:ext cx="5860869" cy="5034869"/>
          </a:xfrm>
          <a:ln>
            <a:solidFill>
              <a:schemeClr val="tx1"/>
            </a:solidFill>
          </a:ln>
        </p:spPr>
        <p:txBody>
          <a:bodyPr vert="horz" lIns="91440" tIns="45720" rIns="91440" bIns="45720" rtlCol="0" anchor="t">
            <a:normAutofit fontScale="92500" lnSpcReduction="20000"/>
          </a:bodyPr>
          <a:lstStyle/>
          <a:p>
            <a:pPr algn="just"/>
            <a:r>
              <a:rPr lang="en-GB" sz="2000" dirty="0"/>
              <a:t>Institutionalizing key policies (finance, HR, safeguarding, procurement).</a:t>
            </a:r>
          </a:p>
          <a:p>
            <a:pPr algn="just"/>
            <a:r>
              <a:rPr lang="en-GB" sz="2000" dirty="0"/>
              <a:t>Maintaining regular financial controls such as reconciliations and dual-signatory approvals.</a:t>
            </a:r>
          </a:p>
          <a:p>
            <a:pPr algn="just"/>
            <a:r>
              <a:rPr lang="en-GB" sz="2000" dirty="0"/>
              <a:t>Strengthening Board oversight and staff capacity.</a:t>
            </a:r>
          </a:p>
          <a:p>
            <a:pPr algn="just"/>
            <a:r>
              <a:rPr lang="en-GB" sz="2000" dirty="0"/>
              <a:t>Using the M&amp;E database for continuous learning and decision-making.</a:t>
            </a:r>
          </a:p>
          <a:p>
            <a:pPr algn="just"/>
            <a:r>
              <a:rPr lang="en-GB" sz="2000" dirty="0"/>
              <a:t>Expanding fundraising and income-generating initiatives.</a:t>
            </a:r>
          </a:p>
          <a:p>
            <a:pPr marL="0" indent="0" algn="just">
              <a:buNone/>
            </a:pPr>
            <a:endParaRPr lang="en-GB" sz="2000" dirty="0"/>
          </a:p>
          <a:p>
            <a:pPr algn="just"/>
            <a:r>
              <a:rPr lang="en-GB" sz="2000" dirty="0"/>
              <a:t>Dedicated project bank accounts with dual signatories.</a:t>
            </a:r>
          </a:p>
          <a:p>
            <a:pPr algn="just"/>
            <a:r>
              <a:rPr lang="en-GB" sz="2000" dirty="0"/>
              <a:t>Clear organizational policies and standardized financial systems.</a:t>
            </a:r>
          </a:p>
          <a:p>
            <a:pPr algn="just"/>
            <a:r>
              <a:rPr lang="en-GB" sz="2000" dirty="0"/>
              <a:t>Regular financial reviews and documentation.</a:t>
            </a:r>
          </a:p>
          <a:p>
            <a:pPr algn="just"/>
            <a:r>
              <a:rPr lang="en-GB" sz="2000" dirty="0"/>
              <a:t>Staff capacity building and strong Board governance.</a:t>
            </a:r>
          </a:p>
          <a:p>
            <a:pPr algn="just"/>
            <a:r>
              <a:rPr lang="en-GB" sz="2000" dirty="0"/>
              <a:t>Internal M&amp;E systems for better data management and learning.</a:t>
            </a:r>
            <a:endParaRPr lang="en-US" sz="2000" dirty="0"/>
          </a:p>
        </p:txBody>
      </p:sp>
    </p:spTree>
    <p:extLst>
      <p:ext uri="{BB962C8B-B14F-4D97-AF65-F5344CB8AC3E}">
        <p14:creationId xmlns:p14="http://schemas.microsoft.com/office/powerpoint/2010/main" val="957271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0830DD7-A1FF-1021-DD84-29DE3B5286D1}"/>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424D61CB-C678-0CFB-5CC2-A8F6F89E7281}"/>
              </a:ext>
            </a:extLst>
          </p:cNvPr>
          <p:cNvSpPr/>
          <p:nvPr/>
        </p:nvSpPr>
        <p:spPr>
          <a:xfrm>
            <a:off x="0" y="0"/>
            <a:ext cx="12191997" cy="113115"/>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a:extLst>
              <a:ext uri="{FF2B5EF4-FFF2-40B4-BE49-F238E27FC236}">
                <a16:creationId xmlns:a16="http://schemas.microsoft.com/office/drawing/2014/main" id="{281557C4-9B66-0B85-550A-E39ECA451607}"/>
              </a:ext>
            </a:extLst>
          </p:cNvPr>
          <p:cNvSpPr/>
          <p:nvPr/>
        </p:nvSpPr>
        <p:spPr>
          <a:xfrm>
            <a:off x="0" y="6364553"/>
            <a:ext cx="12191997" cy="518161"/>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Title 3">
            <a:extLst>
              <a:ext uri="{FF2B5EF4-FFF2-40B4-BE49-F238E27FC236}">
                <a16:creationId xmlns:a16="http://schemas.microsoft.com/office/drawing/2014/main" id="{8E71CE6C-A383-0E47-D439-B4105E0A28CB}"/>
              </a:ext>
            </a:extLst>
          </p:cNvPr>
          <p:cNvSpPr>
            <a:spLocks noGrp="1"/>
          </p:cNvSpPr>
          <p:nvPr/>
        </p:nvSpPr>
        <p:spPr>
          <a:xfrm>
            <a:off x="-2" y="246158"/>
            <a:ext cx="12191996" cy="8451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W" b="1" i="1" spc="300" dirty="0">
                <a:ln>
                  <a:solidFill>
                    <a:sysClr val="windowText" lastClr="000000"/>
                  </a:solidFill>
                </a:ln>
                <a:solidFill>
                  <a:sysClr val="windowText" lastClr="000000"/>
                </a:solidFill>
                <a:ea typeface="Tahoma" panose="020B0604030504040204" pitchFamily="34" charset="0"/>
                <a:cs typeface="Tahoma" panose="020B0604030504040204" pitchFamily="34" charset="0"/>
              </a:rPr>
              <a:t>Next Steps</a:t>
            </a:r>
          </a:p>
        </p:txBody>
      </p:sp>
      <p:sp>
        <p:nvSpPr>
          <p:cNvPr id="3" name="TextBox 9">
            <a:extLst>
              <a:ext uri="{FF2B5EF4-FFF2-40B4-BE49-F238E27FC236}">
                <a16:creationId xmlns:a16="http://schemas.microsoft.com/office/drawing/2014/main" id="{1ABCEAF2-8AA8-6F6E-660A-8F94A4A3AD1A}"/>
              </a:ext>
            </a:extLst>
          </p:cNvPr>
          <p:cNvSpPr txBox="1"/>
          <p:nvPr/>
        </p:nvSpPr>
        <p:spPr>
          <a:xfrm>
            <a:off x="-5410" y="6391015"/>
            <a:ext cx="12191996" cy="45191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0"/>
              </a:spcAft>
            </a:pPr>
            <a:r>
              <a:rPr lang="en-US" sz="2400" i="1"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Voice and Choice Summit 2026    \    Voice and Choice Summit 2026 </a:t>
            </a:r>
            <a:endParaRPr lang="en-ZW" sz="2400" spc="3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6">
            <a:extLst>
              <a:ext uri="{FF2B5EF4-FFF2-40B4-BE49-F238E27FC236}">
                <a16:creationId xmlns:a16="http://schemas.microsoft.com/office/drawing/2014/main" id="{DFB566B1-6B2D-F682-574B-5548DDD642D7}"/>
              </a:ext>
            </a:extLst>
          </p:cNvPr>
          <p:cNvSpPr>
            <a:spLocks noGrp="1"/>
          </p:cNvSpPr>
          <p:nvPr>
            <p:ph sz="half" idx="1"/>
          </p:nvPr>
        </p:nvSpPr>
        <p:spPr>
          <a:xfrm>
            <a:off x="235131" y="1091294"/>
            <a:ext cx="11248946" cy="5034869"/>
          </a:xfrm>
          <a:ln>
            <a:solidFill>
              <a:schemeClr val="tx1"/>
            </a:solidFill>
          </a:ln>
        </p:spPr>
        <p:txBody>
          <a:bodyPr>
            <a:normAutofit/>
          </a:bodyPr>
          <a:lstStyle/>
          <a:p>
            <a:pPr marL="0" indent="0">
              <a:buNone/>
            </a:pPr>
            <a:r>
              <a:rPr lang="en-US" dirty="0"/>
              <a:t>What are your plans?</a:t>
            </a:r>
          </a:p>
          <a:p>
            <a:r>
              <a:rPr lang="en-GB" dirty="0"/>
              <a:t>Strengthen and expand fundraising strategies to diversify funding sources.</a:t>
            </a:r>
          </a:p>
          <a:p>
            <a:r>
              <a:rPr lang="en-GB" dirty="0"/>
              <a:t>Grow income-generating initiatives to support core organisational costs.</a:t>
            </a:r>
          </a:p>
          <a:p>
            <a:r>
              <a:rPr lang="en-GB" dirty="0"/>
              <a:t>Continue strengthening internal systems, policies, and financial controls.</a:t>
            </a:r>
          </a:p>
          <a:p>
            <a:r>
              <a:rPr lang="en-GB" dirty="0"/>
              <a:t>Fully implement and utilize the offline M&amp;E database for improved data management and learning.</a:t>
            </a:r>
          </a:p>
          <a:p>
            <a:r>
              <a:rPr lang="en-GB" dirty="0"/>
              <a:t>Build staff capacity and strengthen Board governance to support long-term organisational sustainability.</a:t>
            </a:r>
            <a:endParaRPr lang="en-US" dirty="0"/>
          </a:p>
        </p:txBody>
      </p:sp>
    </p:spTree>
    <p:extLst>
      <p:ext uri="{BB962C8B-B14F-4D97-AF65-F5344CB8AC3E}">
        <p14:creationId xmlns:p14="http://schemas.microsoft.com/office/powerpoint/2010/main" val="140155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FBDF62-03A8-E1BE-8D66-BABB03CFEE07}"/>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F4B90E07-C93A-6A8F-732A-71A501902553}"/>
              </a:ext>
            </a:extLst>
          </p:cNvPr>
          <p:cNvSpPr/>
          <p:nvPr/>
        </p:nvSpPr>
        <p:spPr>
          <a:xfrm>
            <a:off x="0" y="0"/>
            <a:ext cx="12191997" cy="113115"/>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a:extLst>
              <a:ext uri="{FF2B5EF4-FFF2-40B4-BE49-F238E27FC236}">
                <a16:creationId xmlns:a16="http://schemas.microsoft.com/office/drawing/2014/main" id="{9840AD7F-1872-0118-7992-1DD970A0CF1C}"/>
              </a:ext>
            </a:extLst>
          </p:cNvPr>
          <p:cNvSpPr/>
          <p:nvPr/>
        </p:nvSpPr>
        <p:spPr>
          <a:xfrm>
            <a:off x="0" y="6364553"/>
            <a:ext cx="12191997" cy="518161"/>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Title 3">
            <a:extLst>
              <a:ext uri="{FF2B5EF4-FFF2-40B4-BE49-F238E27FC236}">
                <a16:creationId xmlns:a16="http://schemas.microsoft.com/office/drawing/2014/main" id="{363297AC-CB5E-6F1F-82E2-9E9614934832}"/>
              </a:ext>
            </a:extLst>
          </p:cNvPr>
          <p:cNvSpPr>
            <a:spLocks noGrp="1"/>
          </p:cNvSpPr>
          <p:nvPr/>
        </p:nvSpPr>
        <p:spPr>
          <a:xfrm>
            <a:off x="-2" y="246158"/>
            <a:ext cx="12191996" cy="8451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t>Synopsis</a:t>
            </a:r>
            <a:r>
              <a:rPr lang="en-ZA" dirty="0"/>
              <a:t>– brief overview what this is about </a:t>
            </a:r>
            <a:endParaRPr lang="en-ZW" i="1" spc="300" dirty="0">
              <a:ln>
                <a:solidFill>
                  <a:sysClr val="windowText" lastClr="000000"/>
                </a:solidFill>
              </a:ln>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9">
            <a:extLst>
              <a:ext uri="{FF2B5EF4-FFF2-40B4-BE49-F238E27FC236}">
                <a16:creationId xmlns:a16="http://schemas.microsoft.com/office/drawing/2014/main" id="{3B0E22A2-E3D6-AAEE-7338-0F6A3D6FCD7C}"/>
              </a:ext>
            </a:extLst>
          </p:cNvPr>
          <p:cNvSpPr txBox="1"/>
          <p:nvPr/>
        </p:nvSpPr>
        <p:spPr>
          <a:xfrm>
            <a:off x="-5410" y="6391015"/>
            <a:ext cx="12191996" cy="45191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0"/>
              </a:spcAft>
            </a:pPr>
            <a:r>
              <a:rPr lang="en-US" sz="2400" i="1"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Voice and Choice Summit 2026    \    Voice and Choice Summit 2026 </a:t>
            </a:r>
            <a:endParaRPr lang="en-ZW" sz="2400" spc="3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Content Placeholder 3">
            <a:extLst>
              <a:ext uri="{FF2B5EF4-FFF2-40B4-BE49-F238E27FC236}">
                <a16:creationId xmlns:a16="http://schemas.microsoft.com/office/drawing/2014/main" id="{E1D7B932-815E-0AD2-B271-217AC29AC71F}"/>
              </a:ext>
            </a:extLst>
          </p:cNvPr>
          <p:cNvGraphicFramePr>
            <a:graphicFrameLocks noGrp="1"/>
          </p:cNvGraphicFramePr>
          <p:nvPr>
            <p:ph sz="half" idx="1"/>
            <p:extLst>
              <p:ext uri="{D42A27DB-BD31-4B8C-83A1-F6EECF244321}">
                <p14:modId xmlns:p14="http://schemas.microsoft.com/office/powerpoint/2010/main" val="1490701316"/>
              </p:ext>
            </p:extLst>
          </p:nvPr>
        </p:nvGraphicFramePr>
        <p:xfrm>
          <a:off x="541283" y="960852"/>
          <a:ext cx="11457883" cy="5437182"/>
        </p:xfrm>
        <a:graphic>
          <a:graphicData uri="http://schemas.openxmlformats.org/drawingml/2006/table">
            <a:tbl>
              <a:tblPr firstRow="1" firstCol="1" bandRow="1">
                <a:tableStyleId>{5C22544A-7EE6-4342-B048-85BDC9FD1C3A}</a:tableStyleId>
              </a:tblPr>
              <a:tblGrid>
                <a:gridCol w="1520782">
                  <a:extLst>
                    <a:ext uri="{9D8B030D-6E8A-4147-A177-3AD203B41FA5}">
                      <a16:colId xmlns:a16="http://schemas.microsoft.com/office/drawing/2014/main" val="123376925"/>
                    </a:ext>
                  </a:extLst>
                </a:gridCol>
                <a:gridCol w="9937101">
                  <a:extLst>
                    <a:ext uri="{9D8B030D-6E8A-4147-A177-3AD203B41FA5}">
                      <a16:colId xmlns:a16="http://schemas.microsoft.com/office/drawing/2014/main" val="3439560178"/>
                    </a:ext>
                  </a:extLst>
                </a:gridCol>
              </a:tblGrid>
              <a:tr h="437111">
                <a:tc>
                  <a:txBody>
                    <a:bodyPr/>
                    <a:lstStyle/>
                    <a:p>
                      <a:pPr>
                        <a:buNone/>
                      </a:pPr>
                      <a:r>
                        <a:rPr lang="en-ZA" sz="2400" dirty="0">
                          <a:solidFill>
                            <a:schemeClr val="tx1"/>
                          </a:solidFill>
                          <a:effectLst/>
                        </a:rPr>
                        <a:t>Name </a:t>
                      </a:r>
                      <a:endParaRPr lang="en-ZA" sz="24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None/>
                      </a:pPr>
                      <a:r>
                        <a:rPr lang="en-ZA" sz="2400" dirty="0">
                          <a:solidFill>
                            <a:schemeClr val="tx1"/>
                          </a:solidFill>
                          <a:effectLst/>
                        </a:rPr>
                        <a:t> Inacia Pangelasius</a:t>
                      </a:r>
                      <a:endParaRPr lang="en-ZA" sz="24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14164091"/>
                  </a:ext>
                </a:extLst>
              </a:tr>
              <a:tr h="719798">
                <a:tc>
                  <a:txBody>
                    <a:bodyPr/>
                    <a:lstStyle/>
                    <a:p>
                      <a:pPr>
                        <a:buNone/>
                      </a:pPr>
                      <a:r>
                        <a:rPr lang="en-ZA" sz="2400" dirty="0">
                          <a:solidFill>
                            <a:schemeClr val="tx1"/>
                          </a:solidFill>
                          <a:effectLst/>
                        </a:rPr>
                        <a:t>Designation </a:t>
                      </a:r>
                      <a:endParaRPr lang="en-ZA" sz="24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None/>
                      </a:pPr>
                      <a:r>
                        <a:rPr lang="en-ZA" sz="2400" dirty="0">
                          <a:solidFill>
                            <a:schemeClr val="tx1"/>
                          </a:solidFill>
                          <a:effectLst/>
                        </a:rPr>
                        <a:t> Monitoring &amp; Evaluation Manager</a:t>
                      </a:r>
                      <a:endParaRPr lang="en-ZA" sz="24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3078158"/>
                  </a:ext>
                </a:extLst>
              </a:tr>
              <a:tr h="719798">
                <a:tc>
                  <a:txBody>
                    <a:bodyPr/>
                    <a:lstStyle/>
                    <a:p>
                      <a:pPr>
                        <a:buNone/>
                      </a:pPr>
                      <a:r>
                        <a:rPr lang="en-ZA" sz="2400" dirty="0">
                          <a:solidFill>
                            <a:schemeClr val="tx1"/>
                          </a:solidFill>
                          <a:effectLst/>
                        </a:rPr>
                        <a:t>Organisation </a:t>
                      </a:r>
                      <a:endParaRPr lang="en-ZA" sz="24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None/>
                      </a:pPr>
                      <a:r>
                        <a:rPr lang="en-ZA" sz="2400" dirty="0">
                          <a:solidFill>
                            <a:schemeClr val="tx1"/>
                          </a:solidFill>
                          <a:effectLst/>
                        </a:rPr>
                        <a:t> Mpower Community Trust</a:t>
                      </a:r>
                      <a:endParaRPr lang="en-ZA" sz="24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3067951"/>
                  </a:ext>
                </a:extLst>
              </a:tr>
              <a:tr h="359899">
                <a:tc>
                  <a:txBody>
                    <a:bodyPr/>
                    <a:lstStyle/>
                    <a:p>
                      <a:pPr>
                        <a:buNone/>
                      </a:pPr>
                      <a:r>
                        <a:rPr lang="en-ZA" sz="2400">
                          <a:solidFill>
                            <a:schemeClr val="tx1"/>
                          </a:solidFill>
                          <a:effectLst/>
                        </a:rPr>
                        <a:t>Country </a:t>
                      </a:r>
                      <a:endParaRPr lang="en-ZA" sz="24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None/>
                      </a:pPr>
                      <a:r>
                        <a:rPr lang="en-ZA" sz="2400" dirty="0">
                          <a:solidFill>
                            <a:schemeClr val="tx1"/>
                          </a:solidFill>
                          <a:effectLst/>
                        </a:rPr>
                        <a:t> Namibia</a:t>
                      </a:r>
                      <a:endParaRPr lang="en-ZA" sz="24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9574574"/>
                  </a:ext>
                </a:extLst>
              </a:tr>
              <a:tr h="428071">
                <a:tc>
                  <a:txBody>
                    <a:bodyPr/>
                    <a:lstStyle/>
                    <a:p>
                      <a:pPr>
                        <a:buNone/>
                      </a:pPr>
                      <a:r>
                        <a:rPr lang="en-ZA" sz="2400" dirty="0">
                          <a:solidFill>
                            <a:schemeClr val="tx1"/>
                          </a:solidFill>
                          <a:effectLst/>
                        </a:rPr>
                        <a:t>Category </a:t>
                      </a:r>
                      <a:endParaRPr lang="en-ZA" sz="24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None/>
                      </a:pPr>
                      <a:r>
                        <a:rPr lang="en-ZA" sz="2400" dirty="0">
                          <a:solidFill>
                            <a:schemeClr val="tx1"/>
                          </a:solidFill>
                          <a:effectLst/>
                        </a:rPr>
                        <a:t> Organizational Development Category</a:t>
                      </a:r>
                      <a:endParaRPr lang="en-ZA" sz="24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6865186"/>
                  </a:ext>
                </a:extLst>
              </a:tr>
              <a:tr h="2699244">
                <a:tc>
                  <a:txBody>
                    <a:bodyPr/>
                    <a:lstStyle/>
                    <a:p>
                      <a:pPr>
                        <a:buNone/>
                      </a:pPr>
                      <a:r>
                        <a:rPr lang="en-US" sz="2400" dirty="0">
                          <a:solidFill>
                            <a:schemeClr val="tx1"/>
                          </a:solidFill>
                          <a:effectLst/>
                          <a:latin typeface="Aptos" panose="020B0004020202020204" pitchFamily="34" charset="0"/>
                          <a:ea typeface="Aptos" panose="020B0004020202020204" pitchFamily="34" charset="0"/>
                          <a:cs typeface="Aptos" panose="020B0004020202020204" pitchFamily="34" charset="0"/>
                        </a:rPr>
                        <a:t>Summary</a:t>
                      </a:r>
                      <a:endParaRPr lang="en-ZA" sz="24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buNone/>
                      </a:pPr>
                      <a:r>
                        <a:rPr lang="en-GB" sz="2000" dirty="0">
                          <a:solidFill>
                            <a:schemeClr val="tx1"/>
                          </a:solidFill>
                          <a:effectLst/>
                          <a:latin typeface="Aptos" panose="020B0004020202020204" pitchFamily="34" charset="0"/>
                          <a:ea typeface="Aptos" panose="020B0004020202020204" pitchFamily="34" charset="0"/>
                          <a:cs typeface="Aptos" panose="020B0004020202020204" pitchFamily="34" charset="0"/>
                        </a:rPr>
                        <a:t>This presentation showcases MPower Community Trust’s efforts to strengthen financial sustainability and organizational capacity while delivering its Safe Voices programme for LGBTIQ communities in Namibia. The organization introduced income-generating activities, formalized financial and HR systems, implemented key policies, and strengthened Board oversight and M&amp;E practices. These changes improved transparency, accountability, and operational efficiency, reducing reliance on donor funding and enhancing long-term sustainability. The experience offers replicable lessons for other grantees seeking to institutionalize robust systems and deliver rights-based programmes effectively.</a:t>
                      </a:r>
                      <a:endParaRPr lang="en-ZA" sz="2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855669"/>
                  </a:ext>
                </a:extLst>
              </a:tr>
            </a:tbl>
          </a:graphicData>
        </a:graphic>
      </p:graphicFrame>
    </p:spTree>
    <p:extLst>
      <p:ext uri="{BB962C8B-B14F-4D97-AF65-F5344CB8AC3E}">
        <p14:creationId xmlns:p14="http://schemas.microsoft.com/office/powerpoint/2010/main" val="3282557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FBDF62-03A8-E1BE-8D66-BABB03CFEE07}"/>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F4B90E07-C93A-6A8F-732A-71A501902553}"/>
              </a:ext>
            </a:extLst>
          </p:cNvPr>
          <p:cNvSpPr/>
          <p:nvPr/>
        </p:nvSpPr>
        <p:spPr>
          <a:xfrm>
            <a:off x="0" y="0"/>
            <a:ext cx="12191997" cy="113115"/>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a:extLst>
              <a:ext uri="{FF2B5EF4-FFF2-40B4-BE49-F238E27FC236}">
                <a16:creationId xmlns:a16="http://schemas.microsoft.com/office/drawing/2014/main" id="{9840AD7F-1872-0118-7992-1DD970A0CF1C}"/>
              </a:ext>
            </a:extLst>
          </p:cNvPr>
          <p:cNvSpPr/>
          <p:nvPr/>
        </p:nvSpPr>
        <p:spPr>
          <a:xfrm>
            <a:off x="0" y="6364553"/>
            <a:ext cx="12191997" cy="518161"/>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Title 3">
            <a:extLst>
              <a:ext uri="{FF2B5EF4-FFF2-40B4-BE49-F238E27FC236}">
                <a16:creationId xmlns:a16="http://schemas.microsoft.com/office/drawing/2014/main" id="{363297AC-CB5E-6F1F-82E2-9E9614934832}"/>
              </a:ext>
            </a:extLst>
          </p:cNvPr>
          <p:cNvSpPr>
            <a:spLocks noGrp="1"/>
          </p:cNvSpPr>
          <p:nvPr/>
        </p:nvSpPr>
        <p:spPr>
          <a:xfrm>
            <a:off x="-2" y="246158"/>
            <a:ext cx="12191996" cy="8451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t>Background</a:t>
            </a:r>
            <a:r>
              <a:rPr lang="en-US" dirty="0"/>
              <a:t>(problem, actions, change, evidence) </a:t>
            </a:r>
          </a:p>
        </p:txBody>
      </p:sp>
      <p:sp>
        <p:nvSpPr>
          <p:cNvPr id="7" name="Content Placeholder 4">
            <a:extLst>
              <a:ext uri="{FF2B5EF4-FFF2-40B4-BE49-F238E27FC236}">
                <a16:creationId xmlns:a16="http://schemas.microsoft.com/office/drawing/2014/main" id="{449580A2-9E5C-E6B7-6DA1-B6663C801AE7}"/>
              </a:ext>
            </a:extLst>
          </p:cNvPr>
          <p:cNvSpPr txBox="1">
            <a:spLocks/>
          </p:cNvSpPr>
          <p:nvPr/>
        </p:nvSpPr>
        <p:spPr>
          <a:xfrm>
            <a:off x="6213562" y="1091294"/>
            <a:ext cx="5973024" cy="4999616"/>
          </a:xfrm>
          <a:prstGeom prst="rect">
            <a:avLst/>
          </a:prstGeom>
          <a:noFill/>
          <a:ln>
            <a:solidFill>
              <a:schemeClr val="tx1"/>
            </a:solidFill>
          </a:ln>
        </p:spPr>
        <p:txBody>
          <a:bodyPr vert="horz" lIns="91440" tIns="45720" rIns="91440" bIns="45720" rtlCol="0">
            <a:normAutofit/>
          </a:bodyPr>
          <a:lstStyle>
            <a:defPPr>
              <a:defRPr lang="en-US"/>
            </a:defPPr>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E</a:t>
            </a:r>
            <a:r>
              <a:rPr lang="en-ZA" dirty="0"/>
              <a:t>vidence: Include Photos or videos</a:t>
            </a:r>
          </a:p>
          <a:p>
            <a:endParaRPr lang="en-ZA" dirty="0"/>
          </a:p>
        </p:txBody>
      </p:sp>
      <p:sp>
        <p:nvSpPr>
          <p:cNvPr id="3" name="TextBox 9">
            <a:extLst>
              <a:ext uri="{FF2B5EF4-FFF2-40B4-BE49-F238E27FC236}">
                <a16:creationId xmlns:a16="http://schemas.microsoft.com/office/drawing/2014/main" id="{3B0E22A2-E3D6-AAEE-7338-0F6A3D6FCD7C}"/>
              </a:ext>
            </a:extLst>
          </p:cNvPr>
          <p:cNvSpPr txBox="1"/>
          <p:nvPr/>
        </p:nvSpPr>
        <p:spPr>
          <a:xfrm>
            <a:off x="-5410" y="6391015"/>
            <a:ext cx="12191996" cy="45191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0"/>
              </a:spcAft>
            </a:pPr>
            <a:r>
              <a:rPr lang="en-US" sz="2400" i="1"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Voice and Choice Summit 2026    \    Voice and Choice Summit 2026 </a:t>
            </a:r>
            <a:endParaRPr lang="en-ZW" sz="2400" spc="3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6">
            <a:extLst>
              <a:ext uri="{FF2B5EF4-FFF2-40B4-BE49-F238E27FC236}">
                <a16:creationId xmlns:a16="http://schemas.microsoft.com/office/drawing/2014/main" id="{8B50C9DA-60C5-FA59-CDDA-21A0006E0295}"/>
              </a:ext>
            </a:extLst>
          </p:cNvPr>
          <p:cNvSpPr>
            <a:spLocks noGrp="1"/>
          </p:cNvSpPr>
          <p:nvPr>
            <p:ph sz="half" idx="1"/>
          </p:nvPr>
        </p:nvSpPr>
        <p:spPr>
          <a:xfrm>
            <a:off x="235131" y="1091294"/>
            <a:ext cx="5860869" cy="5034869"/>
          </a:xfrm>
          <a:ln>
            <a:solidFill>
              <a:schemeClr val="tx1"/>
            </a:solidFill>
          </a:ln>
        </p:spPr>
        <p:txBody>
          <a:bodyPr vert="horz" lIns="91440" tIns="45720" rIns="91440" bIns="45720" rtlCol="0" anchor="t">
            <a:normAutofit fontScale="92500"/>
          </a:bodyPr>
          <a:lstStyle/>
          <a:p>
            <a:pPr marL="0" indent="0">
              <a:buNone/>
            </a:pPr>
            <a:r>
              <a:rPr lang="en-GB" b="1" dirty="0"/>
              <a:t>Problem:</a:t>
            </a:r>
            <a:endParaRPr lang="en-GB" dirty="0"/>
          </a:p>
          <a:p>
            <a:pPr algn="just"/>
            <a:r>
              <a:rPr lang="en-GB" sz="2000" dirty="0"/>
              <a:t>Reliance on donor funding, manual financial systems, and limited fundraising constrained sustainability and organizational growth.</a:t>
            </a:r>
          </a:p>
          <a:p>
            <a:pPr marL="0" indent="0">
              <a:buNone/>
            </a:pPr>
            <a:r>
              <a:rPr lang="en-GB" sz="2400" b="1" dirty="0"/>
              <a:t>Action:</a:t>
            </a:r>
            <a:endParaRPr lang="en-GB" sz="2400" dirty="0"/>
          </a:p>
          <a:p>
            <a:r>
              <a:rPr lang="en-GB" sz="2400" dirty="0"/>
              <a:t>Introduced income-generating initiatives: a small printing shop and a kiosk.</a:t>
            </a:r>
          </a:p>
          <a:p>
            <a:r>
              <a:rPr lang="en-GB" sz="2400" dirty="0"/>
              <a:t>Formalized financial and HR systems, developed key policies (finance, safeguarding, procurement, whistleblowing).</a:t>
            </a:r>
          </a:p>
          <a:p>
            <a:pPr marL="0" indent="0">
              <a:buNone/>
            </a:pPr>
            <a:r>
              <a:rPr lang="en-GB" sz="2400" b="1" dirty="0"/>
              <a:t>Change:</a:t>
            </a:r>
          </a:p>
          <a:p>
            <a:pPr marL="0" indent="0">
              <a:buNone/>
            </a:pPr>
            <a:r>
              <a:rPr lang="en-GB" sz="2400" dirty="0"/>
              <a:t>Initiated early fundraising strategies and diversified income streams for long-term sustainability.</a:t>
            </a:r>
          </a:p>
          <a:p>
            <a:pPr marL="0" indent="0">
              <a:buNone/>
            </a:pPr>
            <a:endParaRPr lang="en-GB" sz="2400" dirty="0"/>
          </a:p>
          <a:p>
            <a:pPr marL="0" indent="0">
              <a:buNone/>
            </a:pPr>
            <a:endParaRPr lang="en-US" dirty="0"/>
          </a:p>
        </p:txBody>
      </p:sp>
      <p:pic>
        <p:nvPicPr>
          <p:cNvPr id="6" name="Picture 5">
            <a:extLst>
              <a:ext uri="{FF2B5EF4-FFF2-40B4-BE49-F238E27FC236}">
                <a16:creationId xmlns:a16="http://schemas.microsoft.com/office/drawing/2014/main" id="{6AF62EE0-A576-1383-D039-E47FF75AAC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1388" y="1621039"/>
            <a:ext cx="5066522" cy="1883095"/>
          </a:xfrm>
          <a:prstGeom prst="rect">
            <a:avLst/>
          </a:prstGeom>
        </p:spPr>
      </p:pic>
      <p:pic>
        <p:nvPicPr>
          <p:cNvPr id="9" name="Picture 8">
            <a:extLst>
              <a:ext uri="{FF2B5EF4-FFF2-40B4-BE49-F238E27FC236}">
                <a16:creationId xmlns:a16="http://schemas.microsoft.com/office/drawing/2014/main" id="{33E70E87-16BE-153E-79B6-63E1ACE154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1389" y="3713622"/>
            <a:ext cx="5066521" cy="2377288"/>
          </a:xfrm>
          <a:prstGeom prst="rect">
            <a:avLst/>
          </a:prstGeom>
        </p:spPr>
      </p:pic>
    </p:spTree>
    <p:extLst>
      <p:ext uri="{BB962C8B-B14F-4D97-AF65-F5344CB8AC3E}">
        <p14:creationId xmlns:p14="http://schemas.microsoft.com/office/powerpoint/2010/main" val="3800904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0FE6ADB-FCFB-DA5D-FD72-16EF633758F5}"/>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7A3287F9-108B-074C-9CE7-6F4453AD691C}"/>
              </a:ext>
            </a:extLst>
          </p:cNvPr>
          <p:cNvSpPr/>
          <p:nvPr/>
        </p:nvSpPr>
        <p:spPr>
          <a:xfrm>
            <a:off x="0" y="0"/>
            <a:ext cx="12191997" cy="113115"/>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A6D764C8-0124-5BC2-7D31-FDDDC7CFAE63}"/>
              </a:ext>
            </a:extLst>
          </p:cNvPr>
          <p:cNvSpPr/>
          <p:nvPr/>
        </p:nvSpPr>
        <p:spPr>
          <a:xfrm>
            <a:off x="0" y="6364553"/>
            <a:ext cx="12191997" cy="518161"/>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3">
            <a:extLst>
              <a:ext uri="{FF2B5EF4-FFF2-40B4-BE49-F238E27FC236}">
                <a16:creationId xmlns:a16="http://schemas.microsoft.com/office/drawing/2014/main" id="{449B8801-5CC9-B1EC-E26B-60303B862028}"/>
              </a:ext>
            </a:extLst>
          </p:cNvPr>
          <p:cNvSpPr>
            <a:spLocks noGrp="1"/>
          </p:cNvSpPr>
          <p:nvPr/>
        </p:nvSpPr>
        <p:spPr>
          <a:xfrm>
            <a:off x="-2" y="246158"/>
            <a:ext cx="12191996" cy="8451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W" sz="4400" b="1" u="none" strike="noStrike" kern="1200" cap="none" spc="300" normalizeH="0" baseline="0" noProof="0" dirty="0">
                <a:ln>
                  <a:solidFill>
                    <a:sysClr val="windowText" lastClr="000000"/>
                  </a:solid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ODS Baseline Scores- find yours!</a:t>
            </a:r>
          </a:p>
        </p:txBody>
      </p:sp>
      <p:sp>
        <p:nvSpPr>
          <p:cNvPr id="3" name="TextBox 9">
            <a:extLst>
              <a:ext uri="{FF2B5EF4-FFF2-40B4-BE49-F238E27FC236}">
                <a16:creationId xmlns:a16="http://schemas.microsoft.com/office/drawing/2014/main" id="{08008DC9-BA06-7369-5AA2-F58FB6FCD0D2}"/>
              </a:ext>
            </a:extLst>
          </p:cNvPr>
          <p:cNvSpPr txBox="1"/>
          <p:nvPr/>
        </p:nvSpPr>
        <p:spPr>
          <a:xfrm>
            <a:off x="-5410" y="6391015"/>
            <a:ext cx="12191996" cy="45191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0" i="1" u="none" strike="noStrike" kern="1200" cap="none" spc="300" normalizeH="0" baseline="0" noProof="0">
                <a:ln>
                  <a:noFill/>
                </a:ln>
                <a:solidFill>
                  <a:prstClr val="white"/>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Voice and Choice Summit 2026    \    Voice and Choice Summit 2026 </a:t>
            </a:r>
            <a:endParaRPr kumimoji="0" lang="en-ZW" sz="2400" b="0"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6">
            <a:extLst>
              <a:ext uri="{FF2B5EF4-FFF2-40B4-BE49-F238E27FC236}">
                <a16:creationId xmlns:a16="http://schemas.microsoft.com/office/drawing/2014/main" id="{CF7C1A01-171C-688E-C819-FE49D350D15F}"/>
              </a:ext>
            </a:extLst>
          </p:cNvPr>
          <p:cNvSpPr>
            <a:spLocks noGrp="1"/>
          </p:cNvSpPr>
          <p:nvPr>
            <p:ph sz="half" idx="1"/>
          </p:nvPr>
        </p:nvSpPr>
        <p:spPr>
          <a:xfrm>
            <a:off x="235131" y="1091294"/>
            <a:ext cx="11288175" cy="5034869"/>
          </a:xfrm>
          <a:ln>
            <a:solidFill>
              <a:schemeClr val="tx1"/>
            </a:solidFill>
          </a:ln>
        </p:spPr>
        <p:txBody>
          <a:bodyPr vert="horz" lIns="91440" tIns="45720" rIns="91440" bIns="45720" rtlCol="0" anchor="t">
            <a:normAutofit/>
          </a:bodyPr>
          <a:lstStyle/>
          <a:p>
            <a:pPr marL="0" indent="0">
              <a:buNone/>
            </a:pPr>
            <a:r>
              <a:rPr lang="en-US" dirty="0">
                <a:hlinkClick r:id="rId2"/>
              </a:rPr>
              <a:t>RWVL ODS Baseline Report</a:t>
            </a:r>
            <a:endParaRPr lang="en-US" dirty="0"/>
          </a:p>
          <a:p>
            <a:pPr marL="0" indent="0">
              <a:buNone/>
            </a:pPr>
            <a:r>
              <a:rPr lang="en-US" dirty="0">
                <a:hlinkClick r:id="rId3"/>
              </a:rPr>
              <a:t>Marang ODS Baseline Report</a:t>
            </a:r>
            <a:endParaRPr lang="en-US" dirty="0"/>
          </a:p>
          <a:p>
            <a:pPr marL="0" indent="0">
              <a:buNone/>
            </a:pPr>
            <a:br>
              <a:rPr lang="en-US" dirty="0"/>
            </a:br>
            <a:endParaRPr lang="en-US" dirty="0">
              <a:solidFill>
                <a:srgbClr val="FF0000"/>
              </a:solidFill>
              <a:ea typeface="Calibri"/>
              <a:cs typeface="Calibri"/>
            </a:endParaRPr>
          </a:p>
        </p:txBody>
      </p:sp>
      <p:graphicFrame>
        <p:nvGraphicFramePr>
          <p:cNvPr id="4" name="Table 3">
            <a:extLst>
              <a:ext uri="{FF2B5EF4-FFF2-40B4-BE49-F238E27FC236}">
                <a16:creationId xmlns:a16="http://schemas.microsoft.com/office/drawing/2014/main" id="{A20FE782-9524-20E5-BAF7-BF0FCC1543A9}"/>
              </a:ext>
            </a:extLst>
          </p:cNvPr>
          <p:cNvGraphicFramePr>
            <a:graphicFrameLocks noGrp="1"/>
          </p:cNvGraphicFramePr>
          <p:nvPr>
            <p:extLst>
              <p:ext uri="{D42A27DB-BD31-4B8C-83A1-F6EECF244321}">
                <p14:modId xmlns:p14="http://schemas.microsoft.com/office/powerpoint/2010/main" val="4146756499"/>
              </p:ext>
            </p:extLst>
          </p:nvPr>
        </p:nvGraphicFramePr>
        <p:xfrm>
          <a:off x="235131" y="2202025"/>
          <a:ext cx="11036249" cy="3666928"/>
        </p:xfrm>
        <a:graphic>
          <a:graphicData uri="http://schemas.openxmlformats.org/drawingml/2006/table">
            <a:tbl>
              <a:tblPr firstRow="1" bandRow="1">
                <a:tableStyleId>{5C22544A-7EE6-4342-B048-85BDC9FD1C3A}</a:tableStyleId>
              </a:tblPr>
              <a:tblGrid>
                <a:gridCol w="8831589">
                  <a:extLst>
                    <a:ext uri="{9D8B030D-6E8A-4147-A177-3AD203B41FA5}">
                      <a16:colId xmlns:a16="http://schemas.microsoft.com/office/drawing/2014/main" val="2566344315"/>
                    </a:ext>
                  </a:extLst>
                </a:gridCol>
                <a:gridCol w="2204660">
                  <a:extLst>
                    <a:ext uri="{9D8B030D-6E8A-4147-A177-3AD203B41FA5}">
                      <a16:colId xmlns:a16="http://schemas.microsoft.com/office/drawing/2014/main" val="3185493418"/>
                    </a:ext>
                  </a:extLst>
                </a:gridCol>
              </a:tblGrid>
              <a:tr h="546297">
                <a:tc>
                  <a:txBody>
                    <a:bodyPr/>
                    <a:lstStyle/>
                    <a:p>
                      <a:r>
                        <a:rPr lang="en-ZA" dirty="0">
                          <a:solidFill>
                            <a:schemeClr val="tx1"/>
                          </a:solidFill>
                        </a:rPr>
                        <a:t>Overall Score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4107879"/>
                  </a:ext>
                </a:extLst>
              </a:tr>
              <a:tr h="546297">
                <a:tc>
                  <a:txBody>
                    <a:bodyPr/>
                    <a:lstStyle/>
                    <a:p>
                      <a:r>
                        <a:rPr lang="en-ZA" dirty="0">
                          <a:solidFill>
                            <a:schemeClr val="tx1"/>
                          </a:solidFill>
                        </a:rPr>
                        <a:t>People and Leadership score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1903976"/>
                  </a:ext>
                </a:extLst>
              </a:tr>
              <a:tr h="546297">
                <a:tc>
                  <a:txBody>
                    <a:bodyPr/>
                    <a:lstStyle/>
                    <a:p>
                      <a:r>
                        <a:rPr lang="en-US" dirty="0">
                          <a:solidFill>
                            <a:schemeClr val="tx1"/>
                          </a:solidFill>
                        </a:rPr>
                        <a:t>Structures, Systems, and Processes Score</a:t>
                      </a:r>
                      <a:endParaRPr lang="en-Z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8533137"/>
                  </a:ext>
                </a:extLst>
              </a:tr>
              <a:tr h="546297">
                <a:tc>
                  <a:txBody>
                    <a:bodyPr/>
                    <a:lstStyle/>
                    <a:p>
                      <a:r>
                        <a:rPr lang="en-US" dirty="0">
                          <a:solidFill>
                            <a:schemeClr val="tx1"/>
                          </a:solidFill>
                        </a:rPr>
                        <a:t>Resilience, Care, and Security Score</a:t>
                      </a:r>
                      <a:endParaRPr lang="en-Z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3033376"/>
                  </a:ext>
                </a:extLst>
              </a:tr>
              <a:tr h="740870">
                <a:tc>
                  <a:txBody>
                    <a:bodyPr/>
                    <a:lstStyle/>
                    <a:p>
                      <a:r>
                        <a:rPr lang="en-US" dirty="0">
                          <a:solidFill>
                            <a:schemeClr val="tx1"/>
                          </a:solidFill>
                        </a:rPr>
                        <a:t>Finance and sustainability and social entrepreneurship Score</a:t>
                      </a:r>
                      <a:endParaRPr lang="en-Z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13987049"/>
                  </a:ext>
                </a:extLst>
              </a:tr>
              <a:tr h="740870">
                <a:tc>
                  <a:txBody>
                    <a:bodyPr/>
                    <a:lstStyle/>
                    <a:p>
                      <a:r>
                        <a:rPr lang="en-ZA" dirty="0">
                          <a:solidFill>
                            <a:schemeClr val="tx1"/>
                          </a:solidFill>
                        </a:rPr>
                        <a:t>Connections and Visibility Score</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0498257"/>
                  </a:ext>
                </a:extLst>
              </a:tr>
            </a:tbl>
          </a:graphicData>
        </a:graphic>
      </p:graphicFrame>
    </p:spTree>
    <p:extLst>
      <p:ext uri="{BB962C8B-B14F-4D97-AF65-F5344CB8AC3E}">
        <p14:creationId xmlns:p14="http://schemas.microsoft.com/office/powerpoint/2010/main" val="1848226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5A8E692-9EA8-7C9C-F745-0B142435D39F}"/>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15FDA67A-358B-9E66-645D-FF58B500162B}"/>
              </a:ext>
            </a:extLst>
          </p:cNvPr>
          <p:cNvSpPr/>
          <p:nvPr/>
        </p:nvSpPr>
        <p:spPr>
          <a:xfrm>
            <a:off x="0" y="0"/>
            <a:ext cx="12191997" cy="113115"/>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a:extLst>
              <a:ext uri="{FF2B5EF4-FFF2-40B4-BE49-F238E27FC236}">
                <a16:creationId xmlns:a16="http://schemas.microsoft.com/office/drawing/2014/main" id="{B05B27EB-7C45-6EA4-0E04-F9CBEA54BC44}"/>
              </a:ext>
            </a:extLst>
          </p:cNvPr>
          <p:cNvSpPr/>
          <p:nvPr/>
        </p:nvSpPr>
        <p:spPr>
          <a:xfrm>
            <a:off x="0" y="6364553"/>
            <a:ext cx="12191997" cy="518161"/>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Title 3">
            <a:extLst>
              <a:ext uri="{FF2B5EF4-FFF2-40B4-BE49-F238E27FC236}">
                <a16:creationId xmlns:a16="http://schemas.microsoft.com/office/drawing/2014/main" id="{5706DD1E-29A2-AB8D-8903-4E8E84F3A62C}"/>
              </a:ext>
            </a:extLst>
          </p:cNvPr>
          <p:cNvSpPr>
            <a:spLocks noGrp="1"/>
          </p:cNvSpPr>
          <p:nvPr/>
        </p:nvSpPr>
        <p:spPr>
          <a:xfrm>
            <a:off x="-2" y="246158"/>
            <a:ext cx="12191996" cy="8451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W" b="1" dirty="0"/>
              <a:t>Change</a:t>
            </a:r>
            <a:endParaRPr lang="en-ZW" i="1" spc="300" dirty="0">
              <a:ln>
                <a:solidFill>
                  <a:sysClr val="windowText" lastClr="000000"/>
                </a:solidFill>
              </a:ln>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p:txBody>
      </p:sp>
      <p:sp>
        <p:nvSpPr>
          <p:cNvPr id="7" name="Content Placeholder 4">
            <a:extLst>
              <a:ext uri="{FF2B5EF4-FFF2-40B4-BE49-F238E27FC236}">
                <a16:creationId xmlns:a16="http://schemas.microsoft.com/office/drawing/2014/main" id="{D66E7404-EC74-A551-44B2-799722FA617D}"/>
              </a:ext>
            </a:extLst>
          </p:cNvPr>
          <p:cNvSpPr txBox="1">
            <a:spLocks/>
          </p:cNvSpPr>
          <p:nvPr/>
        </p:nvSpPr>
        <p:spPr>
          <a:xfrm>
            <a:off x="6213562" y="1091294"/>
            <a:ext cx="5973024" cy="4999616"/>
          </a:xfrm>
          <a:prstGeom prst="rect">
            <a:avLst/>
          </a:prstGeom>
          <a:noFill/>
          <a:ln>
            <a:solidFill>
              <a:schemeClr val="tx1"/>
            </a:solidFill>
          </a:ln>
        </p:spPr>
        <p:txBody>
          <a:bodyPr vert="horz" lIns="91440" tIns="45720" rIns="91440" bIns="45720" rtlCol="0">
            <a:normAutofit/>
          </a:bodyPr>
          <a:lstStyle>
            <a:defPPr>
              <a:defRPr lang="en-US"/>
            </a:defPPr>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E</a:t>
            </a:r>
            <a:r>
              <a:rPr lang="en-ZA" dirty="0"/>
              <a:t>vidence: Include Photos or videos</a:t>
            </a:r>
          </a:p>
        </p:txBody>
      </p:sp>
      <p:sp>
        <p:nvSpPr>
          <p:cNvPr id="3" name="TextBox 9">
            <a:extLst>
              <a:ext uri="{FF2B5EF4-FFF2-40B4-BE49-F238E27FC236}">
                <a16:creationId xmlns:a16="http://schemas.microsoft.com/office/drawing/2014/main" id="{24A8993B-E843-68BE-DA1B-04E494615963}"/>
              </a:ext>
            </a:extLst>
          </p:cNvPr>
          <p:cNvSpPr txBox="1"/>
          <p:nvPr/>
        </p:nvSpPr>
        <p:spPr>
          <a:xfrm>
            <a:off x="-5410" y="6391015"/>
            <a:ext cx="12191996" cy="45191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0"/>
              </a:spcAft>
            </a:pPr>
            <a:r>
              <a:rPr lang="en-US" sz="2400" i="1"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Voice and Choice Summit 2026    \    Voice and Choice Summit 2026 </a:t>
            </a:r>
            <a:endParaRPr lang="en-ZW" sz="2400" spc="3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6">
            <a:extLst>
              <a:ext uri="{FF2B5EF4-FFF2-40B4-BE49-F238E27FC236}">
                <a16:creationId xmlns:a16="http://schemas.microsoft.com/office/drawing/2014/main" id="{1356042C-87BF-ABF0-F8A3-88794087CA6B}"/>
              </a:ext>
            </a:extLst>
          </p:cNvPr>
          <p:cNvSpPr>
            <a:spLocks noGrp="1"/>
          </p:cNvSpPr>
          <p:nvPr>
            <p:ph sz="half" idx="1"/>
          </p:nvPr>
        </p:nvSpPr>
        <p:spPr>
          <a:xfrm>
            <a:off x="235131" y="1091294"/>
            <a:ext cx="5860869" cy="5034869"/>
          </a:xfrm>
          <a:ln>
            <a:solidFill>
              <a:schemeClr val="tx1"/>
            </a:solidFill>
          </a:ln>
        </p:spPr>
        <p:txBody>
          <a:bodyPr vert="horz" lIns="91440" tIns="45720" rIns="91440" bIns="45720" rtlCol="0" anchor="t">
            <a:normAutofit lnSpcReduction="10000"/>
          </a:bodyPr>
          <a:lstStyle/>
          <a:p>
            <a:pPr marL="0" indent="0">
              <a:buNone/>
            </a:pPr>
            <a:r>
              <a:rPr lang="en-US" b="1" dirty="0"/>
              <a:t>How did the change come about?</a:t>
            </a:r>
          </a:p>
          <a:p>
            <a:pPr marL="0" indent="0" algn="just">
              <a:buNone/>
            </a:pPr>
            <a:r>
              <a:rPr lang="en-GB" sz="2000" dirty="0"/>
              <a:t>The change at MPower Community Trust came about as a response to the organisation’s need to strengthen financial sustainability, reduce reliance on donor funding, and support long-term growth while scaling the </a:t>
            </a:r>
            <a:r>
              <a:rPr lang="en-GB" sz="2000" i="1" dirty="0"/>
              <a:t>Safe Voices</a:t>
            </a:r>
            <a:r>
              <a:rPr lang="en-GB" sz="2000" dirty="0"/>
              <a:t> programme.</a:t>
            </a:r>
          </a:p>
          <a:p>
            <a:pPr marL="0" indent="0" algn="just">
              <a:buNone/>
            </a:pPr>
            <a:r>
              <a:rPr lang="en-GB" sz="1800" dirty="0"/>
              <a:t>The Executive Director led the process, securing Board approval and strategic oversight, while finance and programme staff participated in setting up operational procedures, record-keeping systems, and managing day-to-day activities. Actions taken included introducing income-generating initiatives (a printing shop and kiosk) integrated into the financial framework, establishing a separate project bank account with dual signatories, formalizing financial and HR systems, developing key policies on finance, safeguarding, procurement, whistleblowing, and sexual harassment, training staff on procedures and internal controls, strengthening Board governance, and creating an offline M&amp;E database to enable independent tracking, reporting, and organizational learning.</a:t>
            </a:r>
            <a:endParaRPr lang="en-US" sz="1800" dirty="0"/>
          </a:p>
        </p:txBody>
      </p:sp>
    </p:spTree>
    <p:extLst>
      <p:ext uri="{BB962C8B-B14F-4D97-AF65-F5344CB8AC3E}">
        <p14:creationId xmlns:p14="http://schemas.microsoft.com/office/powerpoint/2010/main" val="2900623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3B5387C-6A5F-A94B-3F06-321097B113BE}"/>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A2EF8E35-BB9B-665A-0182-BECF08B86135}"/>
              </a:ext>
            </a:extLst>
          </p:cNvPr>
          <p:cNvSpPr/>
          <p:nvPr/>
        </p:nvSpPr>
        <p:spPr>
          <a:xfrm>
            <a:off x="0" y="0"/>
            <a:ext cx="12191997" cy="113115"/>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a:extLst>
              <a:ext uri="{FF2B5EF4-FFF2-40B4-BE49-F238E27FC236}">
                <a16:creationId xmlns:a16="http://schemas.microsoft.com/office/drawing/2014/main" id="{2C812533-D6C1-ED79-EC55-55DE34A685E0}"/>
              </a:ext>
            </a:extLst>
          </p:cNvPr>
          <p:cNvSpPr/>
          <p:nvPr/>
        </p:nvSpPr>
        <p:spPr>
          <a:xfrm>
            <a:off x="0" y="6364553"/>
            <a:ext cx="12191997" cy="518161"/>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Title 3">
            <a:extLst>
              <a:ext uri="{FF2B5EF4-FFF2-40B4-BE49-F238E27FC236}">
                <a16:creationId xmlns:a16="http://schemas.microsoft.com/office/drawing/2014/main" id="{9237957D-BD9D-5C35-00CA-80689AB8FDEF}"/>
              </a:ext>
            </a:extLst>
          </p:cNvPr>
          <p:cNvSpPr>
            <a:spLocks noGrp="1"/>
          </p:cNvSpPr>
          <p:nvPr/>
        </p:nvSpPr>
        <p:spPr>
          <a:xfrm>
            <a:off x="-121300" y="125016"/>
            <a:ext cx="12191996" cy="845136"/>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t>What has changed in the following areas since working with Gender Links.</a:t>
            </a:r>
            <a:endParaRPr lang="en-ZW" b="1" i="1" spc="300" dirty="0">
              <a:ln>
                <a:solidFill>
                  <a:sysClr val="windowText" lastClr="000000"/>
                </a:solidFill>
              </a:ln>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9">
            <a:extLst>
              <a:ext uri="{FF2B5EF4-FFF2-40B4-BE49-F238E27FC236}">
                <a16:creationId xmlns:a16="http://schemas.microsoft.com/office/drawing/2014/main" id="{4A91CF60-FB78-633A-C19F-AC4DFD26E4C7}"/>
              </a:ext>
            </a:extLst>
          </p:cNvPr>
          <p:cNvSpPr txBox="1"/>
          <p:nvPr/>
        </p:nvSpPr>
        <p:spPr>
          <a:xfrm>
            <a:off x="-5410" y="6391015"/>
            <a:ext cx="12191996" cy="45191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0"/>
              </a:spcAft>
            </a:pPr>
            <a:r>
              <a:rPr lang="en-US" sz="2400" i="1"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Voice and Choice Summit 2026    \    Voice and Choice Summit 2026 </a:t>
            </a:r>
            <a:endParaRPr lang="en-ZW" sz="2400" spc="3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Table 3">
            <a:extLst>
              <a:ext uri="{FF2B5EF4-FFF2-40B4-BE49-F238E27FC236}">
                <a16:creationId xmlns:a16="http://schemas.microsoft.com/office/drawing/2014/main" id="{A8AC93A5-E8D4-A306-16E9-050B2D8A4635}"/>
              </a:ext>
            </a:extLst>
          </p:cNvPr>
          <p:cNvGraphicFramePr>
            <a:graphicFrameLocks noGrp="1"/>
          </p:cNvGraphicFramePr>
          <p:nvPr>
            <p:extLst>
              <p:ext uri="{D42A27DB-BD31-4B8C-83A1-F6EECF244321}">
                <p14:modId xmlns:p14="http://schemas.microsoft.com/office/powerpoint/2010/main" val="3676252444"/>
              </p:ext>
            </p:extLst>
          </p:nvPr>
        </p:nvGraphicFramePr>
        <p:xfrm>
          <a:off x="121304" y="813991"/>
          <a:ext cx="11949392" cy="7336396"/>
        </p:xfrm>
        <a:graphic>
          <a:graphicData uri="http://schemas.openxmlformats.org/drawingml/2006/table">
            <a:tbl>
              <a:tblPr firstRow="1" firstCol="1" lastRow="1" lastCol="1" bandRow="1" bandCol="1">
                <a:tableStyleId>{5C22544A-7EE6-4342-B048-85BDC9FD1C3A}</a:tableStyleId>
              </a:tblPr>
              <a:tblGrid>
                <a:gridCol w="3589618">
                  <a:extLst>
                    <a:ext uri="{9D8B030D-6E8A-4147-A177-3AD203B41FA5}">
                      <a16:colId xmlns:a16="http://schemas.microsoft.com/office/drawing/2014/main" val="3249727228"/>
                    </a:ext>
                  </a:extLst>
                </a:gridCol>
                <a:gridCol w="4491204">
                  <a:extLst>
                    <a:ext uri="{9D8B030D-6E8A-4147-A177-3AD203B41FA5}">
                      <a16:colId xmlns:a16="http://schemas.microsoft.com/office/drawing/2014/main" val="3222520754"/>
                    </a:ext>
                  </a:extLst>
                </a:gridCol>
                <a:gridCol w="3868570">
                  <a:extLst>
                    <a:ext uri="{9D8B030D-6E8A-4147-A177-3AD203B41FA5}">
                      <a16:colId xmlns:a16="http://schemas.microsoft.com/office/drawing/2014/main" val="3261248836"/>
                    </a:ext>
                  </a:extLst>
                </a:gridCol>
              </a:tblGrid>
              <a:tr h="404861">
                <a:tc>
                  <a:txBody>
                    <a:bodyPr/>
                    <a:lstStyle/>
                    <a:p>
                      <a:pPr>
                        <a:buNone/>
                      </a:pPr>
                      <a:endParaRPr lang="en-ZA" sz="2400" dirty="0">
                        <a:solidFill>
                          <a:schemeClr val="tx1"/>
                        </a:solidFill>
                        <a:effectLst/>
                        <a:latin typeface="+mn-lt"/>
                      </a:endParaRPr>
                    </a:p>
                  </a:txBody>
                  <a:tcPr marL="105752" marR="105752" marT="105752" marB="105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ZA" sz="1800" b="1" dirty="0">
                          <a:solidFill>
                            <a:schemeClr val="tx1"/>
                          </a:solidFill>
                          <a:effectLst/>
                          <a:latin typeface="+mn-lt"/>
                        </a:rPr>
                        <a:t>Before due diligence</a:t>
                      </a:r>
                      <a:endParaRPr lang="en-ZA" sz="1800" b="1" dirty="0">
                        <a:solidFill>
                          <a:schemeClr val="tx1"/>
                        </a:solidFill>
                        <a:effectLst/>
                        <a:latin typeface="+mn-lt"/>
                        <a:ea typeface="Times New Roman" panose="02020603050405020304" pitchFamily="18" charset="0"/>
                      </a:endParaRPr>
                    </a:p>
                  </a:txBody>
                  <a:tcPr marL="105752" marR="105752" marT="105752" marB="105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ZA" sz="1800" b="1" dirty="0">
                          <a:solidFill>
                            <a:schemeClr val="tx1"/>
                          </a:solidFill>
                          <a:effectLst/>
                          <a:latin typeface="+mn-lt"/>
                        </a:rPr>
                        <a:t>After due diligence</a:t>
                      </a:r>
                      <a:endParaRPr lang="en-ZA" sz="1800" b="1" dirty="0">
                        <a:solidFill>
                          <a:schemeClr val="tx1"/>
                        </a:solidFill>
                        <a:effectLst/>
                        <a:latin typeface="+mn-lt"/>
                        <a:ea typeface="Times New Roman" panose="02020603050405020304" pitchFamily="18" charset="0"/>
                      </a:endParaRPr>
                    </a:p>
                  </a:txBody>
                  <a:tcPr marL="105752" marR="105752" marT="105752" marB="105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5717182"/>
                  </a:ext>
                </a:extLst>
              </a:tr>
              <a:tr h="483677">
                <a:tc>
                  <a:txBody>
                    <a:bodyPr/>
                    <a:lstStyle/>
                    <a:p>
                      <a:pPr>
                        <a:buNone/>
                      </a:pPr>
                      <a:r>
                        <a:rPr lang="en-ZA" sz="1800" dirty="0">
                          <a:solidFill>
                            <a:schemeClr val="tx1"/>
                          </a:solidFill>
                          <a:effectLst/>
                          <a:latin typeface="+mn-lt"/>
                        </a:rPr>
                        <a:t>Financial system</a:t>
                      </a:r>
                      <a:endParaRPr lang="en-ZA" sz="1800" dirty="0">
                        <a:solidFill>
                          <a:schemeClr val="tx1"/>
                        </a:solidFill>
                        <a:effectLst/>
                        <a:latin typeface="+mn-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ZA" sz="1800" dirty="0">
                          <a:solidFill>
                            <a:schemeClr val="tx1"/>
                          </a:solidFill>
                          <a:effectLst/>
                          <a:latin typeface="+mn-lt"/>
                        </a:rPr>
                        <a:t> There were already internal controls and standardized reporting. </a:t>
                      </a:r>
                      <a:endParaRPr lang="en-ZA" sz="1800" dirty="0">
                        <a:solidFill>
                          <a:schemeClr val="tx1"/>
                        </a:solidFill>
                        <a:effectLst/>
                        <a:latin typeface="+mn-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GB" sz="1800" b="0" dirty="0">
                          <a:solidFill>
                            <a:schemeClr val="tx1"/>
                          </a:solidFill>
                          <a:effectLst/>
                          <a:latin typeface="+mn-lt"/>
                          <a:ea typeface="Times New Roman" panose="02020603050405020304" pitchFamily="18" charset="0"/>
                        </a:rPr>
                        <a:t>Same systems were applied.</a:t>
                      </a:r>
                      <a:endParaRPr lang="en-ZA" sz="1800" b="0" dirty="0">
                        <a:solidFill>
                          <a:schemeClr val="tx1"/>
                        </a:solidFill>
                        <a:effectLst/>
                        <a:latin typeface="+mn-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4368456"/>
                  </a:ext>
                </a:extLst>
              </a:tr>
              <a:tr h="1060855">
                <a:tc>
                  <a:txBody>
                    <a:bodyPr/>
                    <a:lstStyle/>
                    <a:p>
                      <a:pPr>
                        <a:buNone/>
                      </a:pPr>
                      <a:r>
                        <a:rPr lang="en-ZA" sz="1800" dirty="0">
                          <a:solidFill>
                            <a:schemeClr val="tx1"/>
                          </a:solidFill>
                          <a:effectLst/>
                          <a:latin typeface="+mn-lt"/>
                        </a:rPr>
                        <a:t>Separate bank account</a:t>
                      </a:r>
                      <a:endParaRPr lang="en-ZA" sz="1800" dirty="0">
                        <a:solidFill>
                          <a:schemeClr val="tx1"/>
                        </a:solidFill>
                        <a:effectLst/>
                        <a:latin typeface="+mn-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ZA" sz="1800" dirty="0">
                          <a:solidFill>
                            <a:schemeClr val="tx1"/>
                          </a:solidFill>
                          <a:effectLst/>
                          <a:latin typeface="+mn-lt"/>
                        </a:rPr>
                        <a:t> The organization keep money into separate bank accounts.</a:t>
                      </a:r>
                      <a:endParaRPr lang="en-ZA" sz="1800" dirty="0">
                        <a:solidFill>
                          <a:schemeClr val="tx1"/>
                        </a:solidFill>
                        <a:effectLst/>
                        <a:latin typeface="+mn-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mn-lt"/>
                          <a:ea typeface="+mn-ea"/>
                          <a:cs typeface="+mn-cs"/>
                        </a:rPr>
                        <a:t>A dedicated project bank account was opened, ensuring immediate financial segregation and accountability before donor funds were disbursed.</a:t>
                      </a:r>
                      <a:r>
                        <a:rPr kumimoji="0" lang="en-ZA" sz="1800" b="0" i="0" u="none" strike="noStrike" kern="1200" cap="none" spc="0" normalizeH="0" baseline="0" noProof="0" dirty="0">
                          <a:ln>
                            <a:noFill/>
                          </a:ln>
                          <a:solidFill>
                            <a:prstClr val="black"/>
                          </a:solidFill>
                          <a:effectLst/>
                          <a:uLnTx/>
                          <a:uFillTx/>
                          <a:latin typeface="+mn-lt"/>
                          <a:ea typeface="+mn-ea"/>
                          <a:cs typeface="+mn-cs"/>
                        </a:rPr>
                        <a:t> </a:t>
                      </a:r>
                      <a:endParaRPr kumimoji="0" lang="en-ZA" sz="1800" b="0" i="0" u="none" strike="noStrike" kern="1200" cap="none" spc="0" normalizeH="0" baseline="0" noProof="0" dirty="0">
                        <a:ln>
                          <a:noFill/>
                        </a:ln>
                        <a:solidFill>
                          <a:prstClr val="black"/>
                        </a:solidFill>
                        <a:effectLst/>
                        <a:uLnTx/>
                        <a:uFillTx/>
                        <a:latin typeface="+mn-lt"/>
                        <a:ea typeface="Times New Roman" panose="02020603050405020304" pitchFamily="18" charset="0"/>
                        <a:cs typeface="+mn-cs"/>
                      </a:endParaRPr>
                    </a:p>
                    <a:p>
                      <a:pPr algn="ctr">
                        <a:buNone/>
                      </a:pPr>
                      <a:r>
                        <a:rPr lang="en-ZA" sz="1800" dirty="0">
                          <a:solidFill>
                            <a:schemeClr val="tx1"/>
                          </a:solidFill>
                          <a:effectLst/>
                          <a:latin typeface="+mn-lt"/>
                        </a:rPr>
                        <a:t> </a:t>
                      </a:r>
                      <a:endParaRPr lang="en-ZA" sz="1800" dirty="0">
                        <a:solidFill>
                          <a:schemeClr val="tx1"/>
                        </a:solidFill>
                        <a:effectLst/>
                        <a:latin typeface="+mn-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6922172"/>
                  </a:ext>
                </a:extLst>
              </a:tr>
              <a:tr h="626566">
                <a:tc>
                  <a:txBody>
                    <a:bodyPr/>
                    <a:lstStyle/>
                    <a:p>
                      <a:pPr>
                        <a:buNone/>
                      </a:pPr>
                      <a:r>
                        <a:rPr lang="en-ZA" sz="1800" dirty="0">
                          <a:solidFill>
                            <a:schemeClr val="tx1"/>
                          </a:solidFill>
                          <a:effectLst/>
                          <a:latin typeface="+mn-lt"/>
                        </a:rPr>
                        <a:t>Two signatories to the account</a:t>
                      </a:r>
                      <a:endParaRPr lang="en-ZA" sz="1800" dirty="0">
                        <a:solidFill>
                          <a:schemeClr val="tx1"/>
                        </a:solidFill>
                        <a:effectLst/>
                        <a:latin typeface="+mn-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ZA" sz="1800" dirty="0">
                          <a:solidFill>
                            <a:schemeClr val="tx1"/>
                          </a:solidFill>
                          <a:effectLst/>
                          <a:latin typeface="+mn-lt"/>
                        </a:rPr>
                        <a:t> The organization has always kept 2 Signatories to the account.</a:t>
                      </a:r>
                      <a:endParaRPr lang="en-ZA" sz="1800" dirty="0">
                        <a:solidFill>
                          <a:schemeClr val="tx1"/>
                        </a:solidFill>
                        <a:effectLst/>
                        <a:latin typeface="+mn-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ZA" sz="1800" b="0" dirty="0">
                          <a:solidFill>
                            <a:schemeClr val="tx1"/>
                          </a:solidFill>
                          <a:effectLst/>
                          <a:latin typeface="+mn-lt"/>
                        </a:rPr>
                        <a:t>Same principles were followed. </a:t>
                      </a:r>
                      <a:endParaRPr lang="en-ZA" sz="1800" b="0" dirty="0">
                        <a:solidFill>
                          <a:schemeClr val="tx1"/>
                        </a:solidFill>
                        <a:effectLst/>
                        <a:latin typeface="+mn-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69656750"/>
                  </a:ext>
                </a:extLst>
              </a:tr>
              <a:tr h="868462">
                <a:tc>
                  <a:txBody>
                    <a:bodyPr/>
                    <a:lstStyle/>
                    <a:p>
                      <a:pPr>
                        <a:buNone/>
                      </a:pPr>
                      <a:r>
                        <a:rPr lang="en-ZA" sz="1800" dirty="0">
                          <a:solidFill>
                            <a:schemeClr val="tx1"/>
                          </a:solidFill>
                          <a:effectLst/>
                          <a:latin typeface="+mn-lt"/>
                        </a:rPr>
                        <a:t>Financial documentation</a:t>
                      </a:r>
                      <a:endParaRPr lang="en-ZA" sz="1800" dirty="0">
                        <a:solidFill>
                          <a:schemeClr val="tx1"/>
                        </a:solidFill>
                        <a:effectLst/>
                        <a:latin typeface="+mn-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ZA" sz="1800" dirty="0">
                          <a:solidFill>
                            <a:schemeClr val="tx1"/>
                          </a:solidFill>
                          <a:effectLst/>
                          <a:latin typeface="+mn-lt"/>
                        </a:rPr>
                        <a:t> </a:t>
                      </a:r>
                      <a:r>
                        <a:rPr lang="en-GB" sz="1800" dirty="0"/>
                        <a:t>Financial records were standardized, complete, and filed, improving audit trails and accountability.</a:t>
                      </a:r>
                      <a:endParaRPr lang="en-ZA" sz="1800" dirty="0">
                        <a:solidFill>
                          <a:schemeClr val="tx1"/>
                        </a:solidFill>
                        <a:effectLst/>
                        <a:latin typeface="+mn-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GB" sz="1800" b="0" dirty="0">
                          <a:solidFill>
                            <a:schemeClr val="tx1"/>
                          </a:solidFill>
                          <a:effectLst/>
                          <a:latin typeface="+mn-lt"/>
                        </a:rPr>
                        <a:t>Financial records are now more standardized, complete, and systematically filed, improving audit trails and accountability</a:t>
                      </a:r>
                      <a:r>
                        <a:rPr lang="en-ZA" sz="1800" b="0" dirty="0">
                          <a:solidFill>
                            <a:schemeClr val="tx1"/>
                          </a:solidFill>
                          <a:effectLst/>
                          <a:latin typeface="+mn-lt"/>
                        </a:rPr>
                        <a:t> </a:t>
                      </a:r>
                      <a:endParaRPr lang="en-ZA" sz="1800" b="0" dirty="0">
                        <a:solidFill>
                          <a:schemeClr val="tx1"/>
                        </a:solidFill>
                        <a:effectLst/>
                        <a:latin typeface="+mn-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20741687"/>
                  </a:ext>
                </a:extLst>
              </a:tr>
              <a:tr h="676069">
                <a:tc>
                  <a:txBody>
                    <a:bodyPr/>
                    <a:lstStyle/>
                    <a:p>
                      <a:pPr>
                        <a:buNone/>
                      </a:pPr>
                      <a:r>
                        <a:rPr lang="en-ZA" sz="1800" dirty="0">
                          <a:solidFill>
                            <a:schemeClr val="tx1"/>
                          </a:solidFill>
                          <a:effectLst/>
                          <a:latin typeface="+mn-lt"/>
                        </a:rPr>
                        <a:t>Monthly reconciliations and routines</a:t>
                      </a:r>
                      <a:endParaRPr lang="en-ZA" sz="1800" dirty="0">
                        <a:solidFill>
                          <a:schemeClr val="tx1"/>
                        </a:solidFill>
                        <a:effectLst/>
                        <a:latin typeface="+mn-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GB" sz="1800" dirty="0"/>
                        <a:t>Monthly financial reconciliations are  conducted regularly, ensuring accurate tracking and timely reporting.</a:t>
                      </a:r>
                      <a:r>
                        <a:rPr lang="en-ZA" sz="1800" dirty="0">
                          <a:solidFill>
                            <a:schemeClr val="tx1"/>
                          </a:solidFill>
                          <a:effectLst/>
                          <a:latin typeface="+mn-lt"/>
                        </a:rPr>
                        <a:t> </a:t>
                      </a:r>
                      <a:endParaRPr lang="en-ZA" sz="1800" dirty="0">
                        <a:solidFill>
                          <a:schemeClr val="tx1"/>
                        </a:solidFill>
                        <a:effectLst/>
                        <a:latin typeface="+mn-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GB" sz="1800" b="0" dirty="0">
                          <a:solidFill>
                            <a:schemeClr val="tx1"/>
                          </a:solidFill>
                          <a:effectLst/>
                          <a:latin typeface="+mn-lt"/>
                        </a:rPr>
                        <a:t>Monthly financial reconciliations are now conducted regularly, ensuring accurate tracking and timely reporting.</a:t>
                      </a:r>
                      <a:r>
                        <a:rPr lang="en-ZA" sz="1800" b="0" dirty="0">
                          <a:solidFill>
                            <a:schemeClr val="tx1"/>
                          </a:solidFill>
                          <a:effectLst/>
                          <a:latin typeface="+mn-lt"/>
                        </a:rPr>
                        <a:t> </a:t>
                      </a:r>
                      <a:endParaRPr lang="en-ZA" sz="1800" b="0" dirty="0">
                        <a:solidFill>
                          <a:schemeClr val="tx1"/>
                        </a:solidFill>
                        <a:effectLst/>
                        <a:latin typeface="+mn-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85970774"/>
                  </a:ext>
                </a:extLst>
              </a:tr>
              <a:tr h="1167740">
                <a:tc>
                  <a:txBody>
                    <a:bodyPr/>
                    <a:lstStyle/>
                    <a:p>
                      <a:pPr>
                        <a:buNone/>
                      </a:pPr>
                      <a:r>
                        <a:rPr lang="en-ZA" sz="1800" dirty="0">
                          <a:solidFill>
                            <a:schemeClr val="tx1"/>
                          </a:solidFill>
                          <a:effectLst/>
                          <a:latin typeface="+mn-lt"/>
                        </a:rPr>
                        <a:t>Fundraising and Sustainability</a:t>
                      </a:r>
                      <a:endParaRPr lang="en-ZA" sz="1800" dirty="0">
                        <a:solidFill>
                          <a:schemeClr val="tx1"/>
                        </a:solidFill>
                        <a:effectLst/>
                        <a:latin typeface="+mn-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endParaRPr lang="en-ZA" sz="2400" dirty="0">
                        <a:solidFill>
                          <a:schemeClr val="tx1"/>
                        </a:solidFill>
                        <a:effectLst/>
                        <a:latin typeface="+mn-lt"/>
                      </a:endParaRPr>
                    </a:p>
                    <a:p>
                      <a:pPr algn="ctr">
                        <a:buNone/>
                      </a:pPr>
                      <a:r>
                        <a:rPr lang="en-ZA" sz="2000" b="0" dirty="0">
                          <a:solidFill>
                            <a:schemeClr val="tx1"/>
                          </a:solidFill>
                          <a:effectLst/>
                          <a:latin typeface="+mn-lt"/>
                        </a:rPr>
                        <a:t>The organisation was in the process to diversify funding incomes. </a:t>
                      </a:r>
                      <a:endParaRPr lang="en-ZA" sz="2000" b="0" dirty="0">
                        <a:solidFill>
                          <a:schemeClr val="tx1"/>
                        </a:solidFill>
                        <a:effectLst/>
                        <a:latin typeface="+mn-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GB" sz="2000" b="0" dirty="0">
                          <a:solidFill>
                            <a:schemeClr val="tx1"/>
                          </a:solidFill>
                          <a:effectLst/>
                          <a:latin typeface="+mn-lt"/>
                        </a:rPr>
                        <a:t>Structured fundraising strategies and diversified income streams are being developed to reduce donor dependence and strengthen sustainability.</a:t>
                      </a:r>
                      <a:r>
                        <a:rPr lang="en-ZA" sz="2000" b="0" dirty="0">
                          <a:solidFill>
                            <a:schemeClr val="tx1"/>
                          </a:solidFill>
                          <a:effectLst/>
                          <a:latin typeface="+mn-lt"/>
                        </a:rPr>
                        <a:t> </a:t>
                      </a:r>
                      <a:endParaRPr lang="en-ZA" sz="2000" b="0" dirty="0">
                        <a:solidFill>
                          <a:schemeClr val="tx1"/>
                        </a:solidFill>
                        <a:effectLst/>
                        <a:latin typeface="+mn-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7921823"/>
                  </a:ext>
                </a:extLst>
              </a:tr>
            </a:tbl>
          </a:graphicData>
        </a:graphic>
      </p:graphicFrame>
    </p:spTree>
    <p:extLst>
      <p:ext uri="{BB962C8B-B14F-4D97-AF65-F5344CB8AC3E}">
        <p14:creationId xmlns:p14="http://schemas.microsoft.com/office/powerpoint/2010/main" val="2317403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682A618-5553-E22B-048F-17E9807957ED}"/>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56FA926D-D969-557E-160C-A1A2E031DDD3}"/>
              </a:ext>
            </a:extLst>
          </p:cNvPr>
          <p:cNvSpPr/>
          <p:nvPr/>
        </p:nvSpPr>
        <p:spPr>
          <a:xfrm>
            <a:off x="0" y="0"/>
            <a:ext cx="12191997" cy="113115"/>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a:extLst>
              <a:ext uri="{FF2B5EF4-FFF2-40B4-BE49-F238E27FC236}">
                <a16:creationId xmlns:a16="http://schemas.microsoft.com/office/drawing/2014/main" id="{426D12B7-0E61-8765-A05D-F27F4655222D}"/>
              </a:ext>
            </a:extLst>
          </p:cNvPr>
          <p:cNvSpPr/>
          <p:nvPr/>
        </p:nvSpPr>
        <p:spPr>
          <a:xfrm>
            <a:off x="0" y="6364553"/>
            <a:ext cx="12191997" cy="518161"/>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Title 3">
            <a:extLst>
              <a:ext uri="{FF2B5EF4-FFF2-40B4-BE49-F238E27FC236}">
                <a16:creationId xmlns:a16="http://schemas.microsoft.com/office/drawing/2014/main" id="{0D964CB1-4E16-CBAE-4275-A671DD91551E}"/>
              </a:ext>
            </a:extLst>
          </p:cNvPr>
          <p:cNvSpPr>
            <a:spLocks noGrp="1"/>
          </p:cNvSpPr>
          <p:nvPr/>
        </p:nvSpPr>
        <p:spPr>
          <a:xfrm>
            <a:off x="-121300" y="125016"/>
            <a:ext cx="12191996" cy="845136"/>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t>what has changed in the following areas since working with Gender Links.</a:t>
            </a:r>
            <a:endParaRPr lang="en-ZW" i="1" spc="300" dirty="0">
              <a:ln>
                <a:solidFill>
                  <a:sysClr val="windowText" lastClr="000000"/>
                </a:solidFill>
              </a:ln>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9">
            <a:extLst>
              <a:ext uri="{FF2B5EF4-FFF2-40B4-BE49-F238E27FC236}">
                <a16:creationId xmlns:a16="http://schemas.microsoft.com/office/drawing/2014/main" id="{A196F413-9766-B700-A293-9351CB73C009}"/>
              </a:ext>
            </a:extLst>
          </p:cNvPr>
          <p:cNvSpPr txBox="1"/>
          <p:nvPr/>
        </p:nvSpPr>
        <p:spPr>
          <a:xfrm>
            <a:off x="-5410" y="6391015"/>
            <a:ext cx="12191996" cy="45191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0"/>
              </a:spcAft>
            </a:pPr>
            <a:r>
              <a:rPr lang="en-US" sz="2400" i="1"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Voice and Choice Summit 2026    \    Voice and Choice Summit 2026 </a:t>
            </a:r>
            <a:endParaRPr lang="en-ZW" sz="2400" spc="3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Table 3">
            <a:extLst>
              <a:ext uri="{FF2B5EF4-FFF2-40B4-BE49-F238E27FC236}">
                <a16:creationId xmlns:a16="http://schemas.microsoft.com/office/drawing/2014/main" id="{1E06FED5-FBAD-300B-2125-38F2EAD4127D}"/>
              </a:ext>
            </a:extLst>
          </p:cNvPr>
          <p:cNvGraphicFramePr>
            <a:graphicFrameLocks noGrp="1"/>
          </p:cNvGraphicFramePr>
          <p:nvPr>
            <p:extLst>
              <p:ext uri="{D42A27DB-BD31-4B8C-83A1-F6EECF244321}">
                <p14:modId xmlns:p14="http://schemas.microsoft.com/office/powerpoint/2010/main" val="1336756796"/>
              </p:ext>
            </p:extLst>
          </p:nvPr>
        </p:nvGraphicFramePr>
        <p:xfrm>
          <a:off x="193735" y="730013"/>
          <a:ext cx="10816387" cy="10563562"/>
        </p:xfrm>
        <a:graphic>
          <a:graphicData uri="http://schemas.openxmlformats.org/drawingml/2006/table">
            <a:tbl>
              <a:tblPr firstRow="1" firstCol="1" lastRow="1" lastCol="1" bandRow="1" bandCol="1">
                <a:tableStyleId>{5C22544A-7EE6-4342-B048-85BDC9FD1C3A}</a:tableStyleId>
              </a:tblPr>
              <a:tblGrid>
                <a:gridCol w="3249261">
                  <a:extLst>
                    <a:ext uri="{9D8B030D-6E8A-4147-A177-3AD203B41FA5}">
                      <a16:colId xmlns:a16="http://schemas.microsoft.com/office/drawing/2014/main" val="3249727228"/>
                    </a:ext>
                  </a:extLst>
                </a:gridCol>
                <a:gridCol w="4065362">
                  <a:extLst>
                    <a:ext uri="{9D8B030D-6E8A-4147-A177-3AD203B41FA5}">
                      <a16:colId xmlns:a16="http://schemas.microsoft.com/office/drawing/2014/main" val="3222520754"/>
                    </a:ext>
                  </a:extLst>
                </a:gridCol>
                <a:gridCol w="3501764">
                  <a:extLst>
                    <a:ext uri="{9D8B030D-6E8A-4147-A177-3AD203B41FA5}">
                      <a16:colId xmlns:a16="http://schemas.microsoft.com/office/drawing/2014/main" val="3261248836"/>
                    </a:ext>
                  </a:extLst>
                </a:gridCol>
              </a:tblGrid>
              <a:tr h="482229">
                <a:tc>
                  <a:txBody>
                    <a:bodyPr/>
                    <a:lstStyle/>
                    <a:p>
                      <a:pPr>
                        <a:buNone/>
                      </a:pPr>
                      <a:endParaRPr lang="en-ZA" sz="2000" dirty="0">
                        <a:solidFill>
                          <a:schemeClr val="tx1"/>
                        </a:solidFill>
                        <a:effectLst/>
                        <a:latin typeface="+mj-lt"/>
                      </a:endParaRPr>
                    </a:p>
                  </a:txBody>
                  <a:tcPr marL="105752" marR="105752" marT="105752" marB="105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ZA" sz="2000" b="1" dirty="0">
                          <a:solidFill>
                            <a:schemeClr val="tx1"/>
                          </a:solidFill>
                          <a:effectLst/>
                          <a:latin typeface="+mj-lt"/>
                        </a:rPr>
                        <a:t>Before due diligence</a:t>
                      </a:r>
                      <a:endParaRPr lang="en-ZA" sz="2000" b="1" dirty="0">
                        <a:solidFill>
                          <a:schemeClr val="tx1"/>
                        </a:solidFill>
                        <a:effectLst/>
                        <a:latin typeface="+mj-lt"/>
                        <a:ea typeface="Times New Roman" panose="02020603050405020304" pitchFamily="18" charset="0"/>
                      </a:endParaRPr>
                    </a:p>
                  </a:txBody>
                  <a:tcPr marL="105752" marR="105752" marT="105752" marB="105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ZA" sz="2000" b="1" dirty="0">
                          <a:solidFill>
                            <a:schemeClr val="tx1"/>
                          </a:solidFill>
                          <a:effectLst/>
                          <a:latin typeface="+mj-lt"/>
                        </a:rPr>
                        <a:t>After due diligence</a:t>
                      </a:r>
                      <a:endParaRPr lang="en-ZA" sz="2000" b="1" dirty="0">
                        <a:solidFill>
                          <a:schemeClr val="tx1"/>
                        </a:solidFill>
                        <a:effectLst/>
                        <a:latin typeface="+mj-lt"/>
                        <a:ea typeface="Times New Roman" panose="02020603050405020304" pitchFamily="18" charset="0"/>
                      </a:endParaRPr>
                    </a:p>
                  </a:txBody>
                  <a:tcPr marL="105752" marR="105752" marT="105752" marB="105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5717182"/>
                  </a:ext>
                </a:extLst>
              </a:tr>
              <a:tr h="276365">
                <a:tc>
                  <a:txBody>
                    <a:bodyPr/>
                    <a:lstStyle/>
                    <a:p>
                      <a:pPr>
                        <a:buNone/>
                      </a:pPr>
                      <a:r>
                        <a:rPr lang="en-ZA" sz="1600" dirty="0">
                          <a:solidFill>
                            <a:schemeClr val="tx1"/>
                          </a:solidFill>
                          <a:effectLst/>
                          <a:latin typeface="+mj-lt"/>
                        </a:rPr>
                        <a:t>Safeguarding policy</a:t>
                      </a:r>
                      <a:endParaRPr lang="en-ZA" sz="1600" dirty="0">
                        <a:solidFill>
                          <a:schemeClr val="tx1"/>
                        </a:solidFill>
                        <a:effectLst/>
                        <a:latin typeface="+mj-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ZA" sz="1600" dirty="0">
                          <a:solidFill>
                            <a:schemeClr val="tx1"/>
                          </a:solidFill>
                          <a:effectLst/>
                          <a:latin typeface="+mj-lt"/>
                        </a:rPr>
                        <a:t> There was no stipulated safeguarding policy.</a:t>
                      </a:r>
                      <a:endParaRPr lang="en-ZA" sz="1600" dirty="0">
                        <a:solidFill>
                          <a:schemeClr val="tx1"/>
                        </a:solidFill>
                        <a:effectLst/>
                        <a:latin typeface="+mj-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GB" sz="1600" b="0" dirty="0">
                          <a:solidFill>
                            <a:schemeClr val="tx1"/>
                          </a:solidFill>
                          <a:effectLst/>
                          <a:latin typeface="+mj-lt"/>
                        </a:rPr>
                        <a:t>A formal safeguarding policy was implemented to protect beneficiaries, staff, and stakeholders and ensure ethical programming.</a:t>
                      </a:r>
                      <a:r>
                        <a:rPr lang="en-ZA" sz="1600" b="0" dirty="0">
                          <a:solidFill>
                            <a:schemeClr val="tx1"/>
                          </a:solidFill>
                          <a:effectLst/>
                          <a:latin typeface="+mj-lt"/>
                        </a:rPr>
                        <a:t> </a:t>
                      </a:r>
                      <a:endParaRPr lang="en-ZA" sz="1600" b="0" dirty="0">
                        <a:solidFill>
                          <a:schemeClr val="tx1"/>
                        </a:solidFill>
                        <a:effectLst/>
                        <a:latin typeface="+mj-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5441453"/>
                  </a:ext>
                </a:extLst>
              </a:tr>
              <a:tr h="276365">
                <a:tc>
                  <a:txBody>
                    <a:bodyPr/>
                    <a:lstStyle/>
                    <a:p>
                      <a:pPr>
                        <a:buNone/>
                      </a:pPr>
                      <a:r>
                        <a:rPr lang="en-ZA" sz="1600" dirty="0">
                          <a:solidFill>
                            <a:schemeClr val="tx1"/>
                          </a:solidFill>
                          <a:effectLst/>
                          <a:latin typeface="+mj-lt"/>
                        </a:rPr>
                        <a:t>Human resources policy</a:t>
                      </a:r>
                      <a:endParaRPr lang="en-ZA" sz="1600" dirty="0">
                        <a:solidFill>
                          <a:schemeClr val="tx1"/>
                        </a:solidFill>
                        <a:effectLst/>
                        <a:latin typeface="+mj-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GB" sz="1600" dirty="0">
                          <a:solidFill>
                            <a:schemeClr val="tx1"/>
                          </a:solidFill>
                          <a:effectLst/>
                          <a:latin typeface="+mj-lt"/>
                        </a:rPr>
                        <a:t>There was an HR policy that guides staff recruitment, management, and development, ensuring consistency and accountability.</a:t>
                      </a:r>
                      <a:r>
                        <a:rPr lang="en-ZA" sz="1600" dirty="0">
                          <a:solidFill>
                            <a:schemeClr val="tx1"/>
                          </a:solidFill>
                          <a:effectLst/>
                          <a:latin typeface="+mj-lt"/>
                        </a:rPr>
                        <a:t> </a:t>
                      </a:r>
                      <a:endParaRPr lang="en-ZA" sz="1600" dirty="0">
                        <a:solidFill>
                          <a:schemeClr val="tx1"/>
                        </a:solidFill>
                        <a:effectLst/>
                        <a:latin typeface="+mj-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GB" sz="1600" b="0" dirty="0">
                          <a:solidFill>
                            <a:schemeClr val="tx1"/>
                          </a:solidFill>
                          <a:effectLst/>
                          <a:latin typeface="+mj-lt"/>
                        </a:rPr>
                        <a:t>A formal HR policy now guides staff recruitment, management, and development, ensuring consistency and accountability.</a:t>
                      </a:r>
                      <a:r>
                        <a:rPr lang="en-ZA" sz="1600" b="0" dirty="0">
                          <a:solidFill>
                            <a:schemeClr val="tx1"/>
                          </a:solidFill>
                          <a:effectLst/>
                          <a:latin typeface="+mj-lt"/>
                        </a:rPr>
                        <a:t> </a:t>
                      </a:r>
                      <a:endParaRPr lang="en-ZA" sz="1600" b="0" dirty="0">
                        <a:solidFill>
                          <a:schemeClr val="tx1"/>
                        </a:solidFill>
                        <a:effectLst/>
                        <a:latin typeface="+mj-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2264924"/>
                  </a:ext>
                </a:extLst>
              </a:tr>
              <a:tr h="276365">
                <a:tc>
                  <a:txBody>
                    <a:bodyPr/>
                    <a:lstStyle/>
                    <a:p>
                      <a:pPr>
                        <a:buNone/>
                      </a:pPr>
                      <a:r>
                        <a:rPr lang="en-ZA" sz="1600" dirty="0">
                          <a:solidFill>
                            <a:schemeClr val="tx1"/>
                          </a:solidFill>
                          <a:effectLst/>
                          <a:latin typeface="+mj-lt"/>
                        </a:rPr>
                        <a:t>Finance policy</a:t>
                      </a:r>
                      <a:endParaRPr lang="en-ZA" sz="1600" dirty="0">
                        <a:solidFill>
                          <a:schemeClr val="tx1"/>
                        </a:solidFill>
                        <a:effectLst/>
                        <a:latin typeface="+mj-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GB" sz="1600" dirty="0">
                          <a:solidFill>
                            <a:schemeClr val="tx1"/>
                          </a:solidFill>
                          <a:effectLst/>
                          <a:latin typeface="+mj-lt"/>
                        </a:rPr>
                        <a:t>A comprehensive finance policy provides clear budgeting, expenditure, and compliance procedures, enhancing transparency.</a:t>
                      </a:r>
                      <a:r>
                        <a:rPr lang="en-ZA" sz="1600" dirty="0">
                          <a:solidFill>
                            <a:schemeClr val="tx1"/>
                          </a:solidFill>
                          <a:effectLst/>
                          <a:latin typeface="+mj-lt"/>
                        </a:rPr>
                        <a:t> </a:t>
                      </a:r>
                      <a:endParaRPr lang="en-ZA" sz="1600" dirty="0">
                        <a:solidFill>
                          <a:schemeClr val="tx1"/>
                        </a:solidFill>
                        <a:effectLst/>
                        <a:latin typeface="+mj-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GB" sz="1600" b="0" dirty="0">
                          <a:solidFill>
                            <a:schemeClr val="tx1"/>
                          </a:solidFill>
                          <a:effectLst/>
                          <a:latin typeface="+mj-lt"/>
                        </a:rPr>
                        <a:t>A comprehensive finance policy provides clear budgeting, expenditure, and compliance procedures, enhancing transparency.</a:t>
                      </a:r>
                      <a:r>
                        <a:rPr lang="en-ZA" sz="1600" b="0" dirty="0">
                          <a:solidFill>
                            <a:schemeClr val="tx1"/>
                          </a:solidFill>
                          <a:effectLst/>
                          <a:latin typeface="+mj-lt"/>
                        </a:rPr>
                        <a:t> </a:t>
                      </a:r>
                      <a:endParaRPr lang="en-ZA" sz="1600" b="0" dirty="0">
                        <a:solidFill>
                          <a:schemeClr val="tx1"/>
                        </a:solidFill>
                        <a:effectLst/>
                        <a:latin typeface="+mj-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17580380"/>
                  </a:ext>
                </a:extLst>
              </a:tr>
              <a:tr h="276365">
                <a:tc>
                  <a:txBody>
                    <a:bodyPr/>
                    <a:lstStyle/>
                    <a:p>
                      <a:pPr>
                        <a:buNone/>
                      </a:pPr>
                      <a:r>
                        <a:rPr lang="en-ZA" sz="1600" dirty="0">
                          <a:solidFill>
                            <a:schemeClr val="tx1"/>
                          </a:solidFill>
                          <a:effectLst/>
                          <a:latin typeface="+mj-lt"/>
                        </a:rPr>
                        <a:t>Procurement policy</a:t>
                      </a:r>
                      <a:endParaRPr lang="en-ZA" sz="1600" dirty="0">
                        <a:solidFill>
                          <a:schemeClr val="tx1"/>
                        </a:solidFill>
                        <a:effectLst/>
                        <a:latin typeface="+mj-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GB" sz="1600" dirty="0">
                          <a:solidFill>
                            <a:schemeClr val="tx1"/>
                          </a:solidFill>
                          <a:effectLst/>
                          <a:latin typeface="+mj-lt"/>
                        </a:rPr>
                        <a:t>Procurement processes were there and consistently applied across all projects for greater accountability.</a:t>
                      </a:r>
                      <a:r>
                        <a:rPr lang="en-ZA" sz="1600" dirty="0">
                          <a:solidFill>
                            <a:schemeClr val="tx1"/>
                          </a:solidFill>
                          <a:effectLst/>
                          <a:latin typeface="+mj-lt"/>
                        </a:rPr>
                        <a:t> </a:t>
                      </a:r>
                      <a:endParaRPr lang="en-ZA" sz="1600" dirty="0">
                        <a:solidFill>
                          <a:schemeClr val="tx1"/>
                        </a:solidFill>
                        <a:effectLst/>
                        <a:latin typeface="+mj-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GB" sz="1600" b="0" dirty="0">
                          <a:solidFill>
                            <a:schemeClr val="tx1"/>
                          </a:solidFill>
                          <a:effectLst/>
                          <a:latin typeface="+mj-lt"/>
                        </a:rPr>
                        <a:t>Procurement processes are now standardized and consistently applied across all projects for greater accountability.</a:t>
                      </a:r>
                      <a:r>
                        <a:rPr lang="en-ZA" sz="1600" b="0" dirty="0">
                          <a:solidFill>
                            <a:schemeClr val="tx1"/>
                          </a:solidFill>
                          <a:effectLst/>
                          <a:latin typeface="+mj-lt"/>
                        </a:rPr>
                        <a:t> </a:t>
                      </a:r>
                      <a:endParaRPr lang="en-ZA" sz="1600" b="0" dirty="0">
                        <a:solidFill>
                          <a:schemeClr val="tx1"/>
                        </a:solidFill>
                        <a:effectLst/>
                        <a:latin typeface="+mj-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00967852"/>
                  </a:ext>
                </a:extLst>
              </a:tr>
              <a:tr h="276365">
                <a:tc>
                  <a:txBody>
                    <a:bodyPr/>
                    <a:lstStyle/>
                    <a:p>
                      <a:pPr>
                        <a:buNone/>
                      </a:pPr>
                      <a:r>
                        <a:rPr lang="en-ZA" sz="1600" dirty="0">
                          <a:solidFill>
                            <a:schemeClr val="tx1"/>
                          </a:solidFill>
                          <a:effectLst/>
                          <a:latin typeface="+mj-lt"/>
                        </a:rPr>
                        <a:t>Board functionality</a:t>
                      </a:r>
                      <a:endParaRPr lang="en-ZA" sz="1600" dirty="0">
                        <a:solidFill>
                          <a:schemeClr val="tx1"/>
                        </a:solidFill>
                        <a:effectLst/>
                        <a:latin typeface="+mj-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GB" sz="1600" dirty="0">
                          <a:solidFill>
                            <a:schemeClr val="tx1"/>
                          </a:solidFill>
                          <a:effectLst/>
                          <a:latin typeface="+mj-lt"/>
                        </a:rPr>
                        <a:t>The Board operates with clear roles, meetings, and structured oversight for improved governance.</a:t>
                      </a:r>
                      <a:r>
                        <a:rPr lang="en-ZA" sz="1600" dirty="0">
                          <a:solidFill>
                            <a:schemeClr val="tx1"/>
                          </a:solidFill>
                          <a:effectLst/>
                          <a:latin typeface="+mj-lt"/>
                        </a:rPr>
                        <a:t> </a:t>
                      </a:r>
                      <a:endParaRPr lang="en-ZA" sz="1600" dirty="0">
                        <a:solidFill>
                          <a:schemeClr val="tx1"/>
                        </a:solidFill>
                        <a:effectLst/>
                        <a:latin typeface="+mj-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GB" sz="1600" b="0" dirty="0">
                          <a:solidFill>
                            <a:schemeClr val="tx1"/>
                          </a:solidFill>
                          <a:effectLst/>
                          <a:latin typeface="+mj-lt"/>
                        </a:rPr>
                        <a:t>The Board’s operation still needs support with clear roles, regular meetings, and structured oversight for improved governance.</a:t>
                      </a:r>
                      <a:r>
                        <a:rPr lang="en-ZA" sz="1600" b="0" dirty="0">
                          <a:solidFill>
                            <a:schemeClr val="tx1"/>
                          </a:solidFill>
                          <a:effectLst/>
                          <a:latin typeface="+mj-lt"/>
                        </a:rPr>
                        <a:t> </a:t>
                      </a:r>
                      <a:endParaRPr lang="en-ZA" sz="1600" b="0" dirty="0">
                        <a:solidFill>
                          <a:schemeClr val="tx1"/>
                        </a:solidFill>
                        <a:effectLst/>
                        <a:latin typeface="+mj-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35164360"/>
                  </a:ext>
                </a:extLst>
              </a:tr>
              <a:tr h="276365">
                <a:tc>
                  <a:txBody>
                    <a:bodyPr/>
                    <a:lstStyle/>
                    <a:p>
                      <a:pPr>
                        <a:buNone/>
                      </a:pPr>
                      <a:r>
                        <a:rPr lang="en-ZA" sz="1600" dirty="0">
                          <a:solidFill>
                            <a:schemeClr val="tx1"/>
                          </a:solidFill>
                          <a:effectLst/>
                          <a:latin typeface="+mj-lt"/>
                        </a:rPr>
                        <a:t>Anti-corruption/Fraud Policy</a:t>
                      </a:r>
                      <a:endParaRPr lang="en-ZA" sz="1600" dirty="0">
                        <a:solidFill>
                          <a:schemeClr val="tx1"/>
                        </a:solidFill>
                        <a:effectLst/>
                        <a:latin typeface="+mj-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ZA" sz="1600" dirty="0">
                          <a:solidFill>
                            <a:schemeClr val="tx1"/>
                          </a:solidFill>
                          <a:effectLst/>
                          <a:latin typeface="+mj-lt"/>
                        </a:rPr>
                        <a:t>There was no fraud policy </a:t>
                      </a:r>
                      <a:endParaRPr lang="en-ZA" sz="1600" dirty="0">
                        <a:solidFill>
                          <a:schemeClr val="tx1"/>
                        </a:solidFill>
                        <a:effectLst/>
                        <a:latin typeface="+mj-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GB" sz="1600" b="0" dirty="0">
                          <a:solidFill>
                            <a:schemeClr val="tx1"/>
                          </a:solidFill>
                          <a:effectLst/>
                          <a:latin typeface="+mj-lt"/>
                        </a:rPr>
                        <a:t>The whistleblowing policy is operational, though its monitoring and implementation require further strengthening.</a:t>
                      </a:r>
                      <a:r>
                        <a:rPr lang="en-ZA" sz="1600" b="0" dirty="0">
                          <a:solidFill>
                            <a:schemeClr val="tx1"/>
                          </a:solidFill>
                          <a:effectLst/>
                          <a:latin typeface="+mj-lt"/>
                        </a:rPr>
                        <a:t> </a:t>
                      </a:r>
                      <a:endParaRPr lang="en-ZA" sz="1600" b="0" dirty="0">
                        <a:solidFill>
                          <a:schemeClr val="tx1"/>
                        </a:solidFill>
                        <a:effectLst/>
                        <a:latin typeface="+mj-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5425654"/>
                  </a:ext>
                </a:extLst>
              </a:tr>
              <a:tr h="276365">
                <a:tc>
                  <a:txBody>
                    <a:bodyPr/>
                    <a:lstStyle/>
                    <a:p>
                      <a:pPr>
                        <a:buNone/>
                      </a:pPr>
                      <a:r>
                        <a:rPr lang="en-ZA" sz="1600" dirty="0">
                          <a:solidFill>
                            <a:schemeClr val="tx1"/>
                          </a:solidFill>
                          <a:effectLst/>
                          <a:latin typeface="+mj-lt"/>
                        </a:rPr>
                        <a:t>Sexual Harassment Policy</a:t>
                      </a:r>
                      <a:endParaRPr lang="en-ZA" sz="1600" dirty="0">
                        <a:solidFill>
                          <a:schemeClr val="tx1"/>
                        </a:solidFill>
                        <a:effectLst/>
                        <a:latin typeface="+mj-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ZA" sz="2000" dirty="0">
                          <a:solidFill>
                            <a:schemeClr val="tx1"/>
                          </a:solidFill>
                          <a:effectLst/>
                          <a:latin typeface="+mj-lt"/>
                        </a:rPr>
                        <a:t> </a:t>
                      </a:r>
                      <a:r>
                        <a:rPr lang="en-ZA" sz="1600" dirty="0">
                          <a:solidFill>
                            <a:schemeClr val="tx1"/>
                          </a:solidFill>
                          <a:effectLst/>
                          <a:latin typeface="+mj-lt"/>
                        </a:rPr>
                        <a:t>There is no stand alone policy for sexual harassment.</a:t>
                      </a:r>
                      <a:endParaRPr lang="en-ZA" sz="1600" dirty="0">
                        <a:solidFill>
                          <a:schemeClr val="tx1"/>
                        </a:solidFill>
                        <a:effectLst/>
                        <a:latin typeface="+mj-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GB" sz="1600" b="0" dirty="0">
                          <a:solidFill>
                            <a:schemeClr val="tx1"/>
                          </a:solidFill>
                          <a:effectLst/>
                          <a:latin typeface="+mj-lt"/>
                        </a:rPr>
                        <a:t>Sexual harassment procedures are included in the gender operations framework, with ongoing efforts to improve enforcement and awareness.</a:t>
                      </a:r>
                      <a:r>
                        <a:rPr lang="en-ZA" sz="1600" b="0" dirty="0">
                          <a:solidFill>
                            <a:schemeClr val="tx1"/>
                          </a:solidFill>
                          <a:effectLst/>
                          <a:latin typeface="+mj-lt"/>
                        </a:rPr>
                        <a:t> </a:t>
                      </a:r>
                      <a:endParaRPr lang="en-ZA" sz="1600" b="0" dirty="0">
                        <a:solidFill>
                          <a:schemeClr val="tx1"/>
                        </a:solidFill>
                        <a:effectLst/>
                        <a:latin typeface="+mj-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82156130"/>
                  </a:ext>
                </a:extLst>
              </a:tr>
              <a:tr h="276365">
                <a:tc>
                  <a:txBody>
                    <a:bodyPr/>
                    <a:lstStyle/>
                    <a:p>
                      <a:pPr>
                        <a:buNone/>
                      </a:pPr>
                      <a:r>
                        <a:rPr lang="en-ZA" sz="1600" dirty="0">
                          <a:solidFill>
                            <a:schemeClr val="tx1"/>
                          </a:solidFill>
                          <a:effectLst/>
                          <a:latin typeface="+mj-lt"/>
                        </a:rPr>
                        <a:t>Monitoring and Evaluation Systems</a:t>
                      </a:r>
                      <a:endParaRPr lang="en-ZA" sz="1600" dirty="0">
                        <a:solidFill>
                          <a:schemeClr val="tx1"/>
                        </a:solidFill>
                        <a:effectLst/>
                        <a:latin typeface="+mj-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ZA" sz="2000" dirty="0">
                          <a:solidFill>
                            <a:schemeClr val="tx1"/>
                          </a:solidFill>
                          <a:effectLst/>
                          <a:latin typeface="+mj-lt"/>
                        </a:rPr>
                        <a:t> </a:t>
                      </a:r>
                      <a:r>
                        <a:rPr lang="en-ZA" sz="1600" dirty="0">
                          <a:solidFill>
                            <a:schemeClr val="tx1"/>
                          </a:solidFill>
                          <a:effectLst/>
                          <a:latin typeface="+mj-lt"/>
                        </a:rPr>
                        <a:t>Monitoring and Evaluation is guided by the donor requirements and operational SOPs.</a:t>
                      </a:r>
                      <a:endParaRPr lang="en-ZA" sz="1600" dirty="0">
                        <a:solidFill>
                          <a:schemeClr val="tx1"/>
                        </a:solidFill>
                        <a:effectLst/>
                        <a:latin typeface="+mj-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GB" sz="1600" b="0" dirty="0">
                          <a:solidFill>
                            <a:schemeClr val="tx1"/>
                          </a:solidFill>
                          <a:effectLst/>
                          <a:latin typeface="+mj-lt"/>
                        </a:rPr>
                        <a:t>An offline M&amp;E database is being developed, to allow independent data management and enhanced organizational learning.</a:t>
                      </a:r>
                      <a:r>
                        <a:rPr lang="en-ZA" sz="1600" b="0" dirty="0">
                          <a:solidFill>
                            <a:schemeClr val="tx1"/>
                          </a:solidFill>
                          <a:effectLst/>
                          <a:latin typeface="+mj-lt"/>
                        </a:rPr>
                        <a:t> </a:t>
                      </a:r>
                      <a:endParaRPr lang="en-ZA" sz="1600" b="0" dirty="0">
                        <a:solidFill>
                          <a:schemeClr val="tx1"/>
                        </a:solidFill>
                        <a:effectLst/>
                        <a:latin typeface="+mj-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746809"/>
                  </a:ext>
                </a:extLst>
              </a:tr>
              <a:tr h="276365">
                <a:tc>
                  <a:txBody>
                    <a:bodyPr/>
                    <a:lstStyle/>
                    <a:p>
                      <a:pPr>
                        <a:buNone/>
                      </a:pPr>
                      <a:r>
                        <a:rPr lang="en-ZA" sz="1600" dirty="0">
                          <a:solidFill>
                            <a:schemeClr val="tx1"/>
                          </a:solidFill>
                          <a:effectLst/>
                          <a:latin typeface="+mj-lt"/>
                        </a:rPr>
                        <a:t>Fundraising and Sustainability</a:t>
                      </a:r>
                      <a:endParaRPr lang="en-ZA" sz="1600" dirty="0">
                        <a:solidFill>
                          <a:schemeClr val="tx1"/>
                        </a:solidFill>
                        <a:effectLst/>
                        <a:latin typeface="+mj-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ZA" sz="1600" b="0" dirty="0">
                          <a:solidFill>
                            <a:schemeClr val="tx1"/>
                          </a:solidFill>
                          <a:effectLst/>
                          <a:latin typeface="+mj-lt"/>
                        </a:rPr>
                        <a:t>There were no fundraising strategies. </a:t>
                      </a:r>
                      <a:endParaRPr lang="en-ZA" sz="1600" b="0" dirty="0">
                        <a:solidFill>
                          <a:schemeClr val="tx1"/>
                        </a:solidFill>
                        <a:effectLst/>
                        <a:latin typeface="+mj-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GB" sz="1600" b="0" dirty="0">
                          <a:solidFill>
                            <a:schemeClr val="tx1"/>
                          </a:solidFill>
                          <a:effectLst/>
                          <a:latin typeface="+mj-lt"/>
                        </a:rPr>
                        <a:t>Structured fundraising strategies and diversified income streams are being developed to reduce donor dependence and strengthen sustainability.</a:t>
                      </a:r>
                      <a:r>
                        <a:rPr lang="en-ZA" sz="1600" b="0" dirty="0">
                          <a:solidFill>
                            <a:schemeClr val="tx1"/>
                          </a:solidFill>
                          <a:effectLst/>
                          <a:latin typeface="+mj-lt"/>
                        </a:rPr>
                        <a:t> </a:t>
                      </a:r>
                      <a:endParaRPr lang="en-ZA" sz="1600" b="0" dirty="0">
                        <a:solidFill>
                          <a:schemeClr val="tx1"/>
                        </a:solidFill>
                        <a:effectLst/>
                        <a:latin typeface="+mj-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7921823"/>
                  </a:ext>
                </a:extLst>
              </a:tr>
            </a:tbl>
          </a:graphicData>
        </a:graphic>
      </p:graphicFrame>
    </p:spTree>
    <p:extLst>
      <p:ext uri="{BB962C8B-B14F-4D97-AF65-F5344CB8AC3E}">
        <p14:creationId xmlns:p14="http://schemas.microsoft.com/office/powerpoint/2010/main" val="3802234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62C222E-9CA8-8403-03F7-39AB7C43300D}"/>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55F48053-7FF7-EF86-7C65-74B4E9CDF8D8}"/>
              </a:ext>
            </a:extLst>
          </p:cNvPr>
          <p:cNvSpPr/>
          <p:nvPr/>
        </p:nvSpPr>
        <p:spPr>
          <a:xfrm>
            <a:off x="0" y="0"/>
            <a:ext cx="12191997" cy="113115"/>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a:extLst>
              <a:ext uri="{FF2B5EF4-FFF2-40B4-BE49-F238E27FC236}">
                <a16:creationId xmlns:a16="http://schemas.microsoft.com/office/drawing/2014/main" id="{A3D8A7EE-1A4B-0C6D-EB46-8DFA22913D81}"/>
              </a:ext>
            </a:extLst>
          </p:cNvPr>
          <p:cNvSpPr/>
          <p:nvPr/>
        </p:nvSpPr>
        <p:spPr>
          <a:xfrm>
            <a:off x="0" y="6364553"/>
            <a:ext cx="12191997" cy="518161"/>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Title 3">
            <a:extLst>
              <a:ext uri="{FF2B5EF4-FFF2-40B4-BE49-F238E27FC236}">
                <a16:creationId xmlns:a16="http://schemas.microsoft.com/office/drawing/2014/main" id="{0EE6B401-2653-D653-9B4D-8943BC878917}"/>
              </a:ext>
            </a:extLst>
          </p:cNvPr>
          <p:cNvSpPr>
            <a:spLocks noGrp="1"/>
          </p:cNvSpPr>
          <p:nvPr/>
        </p:nvSpPr>
        <p:spPr>
          <a:xfrm>
            <a:off x="-2" y="246158"/>
            <a:ext cx="12191996" cy="8451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W" b="1" dirty="0"/>
              <a:t>Significance/ Impact</a:t>
            </a:r>
            <a:endParaRPr lang="en-ZW" i="1" spc="300" dirty="0">
              <a:ln>
                <a:solidFill>
                  <a:sysClr val="windowText" lastClr="000000"/>
                </a:solidFill>
              </a:ln>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p:txBody>
      </p:sp>
      <p:sp>
        <p:nvSpPr>
          <p:cNvPr id="7" name="Content Placeholder 4">
            <a:extLst>
              <a:ext uri="{FF2B5EF4-FFF2-40B4-BE49-F238E27FC236}">
                <a16:creationId xmlns:a16="http://schemas.microsoft.com/office/drawing/2014/main" id="{A62EBD83-7979-2E12-2991-37E8BEACF85B}"/>
              </a:ext>
            </a:extLst>
          </p:cNvPr>
          <p:cNvSpPr txBox="1">
            <a:spLocks/>
          </p:cNvSpPr>
          <p:nvPr/>
        </p:nvSpPr>
        <p:spPr>
          <a:xfrm>
            <a:off x="6213562" y="1091294"/>
            <a:ext cx="5973024" cy="4999616"/>
          </a:xfrm>
          <a:prstGeom prst="rect">
            <a:avLst/>
          </a:prstGeom>
          <a:noFill/>
          <a:ln>
            <a:solidFill>
              <a:schemeClr val="tx1"/>
            </a:solidFill>
          </a:ln>
        </p:spPr>
        <p:txBody>
          <a:bodyPr vert="horz" lIns="91440" tIns="45720" rIns="91440" bIns="45720" rtlCol="0">
            <a:normAutofit/>
          </a:bodyPr>
          <a:lstStyle>
            <a:defPPr>
              <a:defRPr lang="en-US"/>
            </a:defPPr>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E</a:t>
            </a:r>
            <a:r>
              <a:rPr lang="en-ZA" dirty="0"/>
              <a:t>vidence: Include Photos or videos</a:t>
            </a:r>
          </a:p>
        </p:txBody>
      </p:sp>
      <p:sp>
        <p:nvSpPr>
          <p:cNvPr id="3" name="TextBox 9">
            <a:extLst>
              <a:ext uri="{FF2B5EF4-FFF2-40B4-BE49-F238E27FC236}">
                <a16:creationId xmlns:a16="http://schemas.microsoft.com/office/drawing/2014/main" id="{A4C54F62-A22A-20B2-66E0-37CF7AD71836}"/>
              </a:ext>
            </a:extLst>
          </p:cNvPr>
          <p:cNvSpPr txBox="1"/>
          <p:nvPr/>
        </p:nvSpPr>
        <p:spPr>
          <a:xfrm>
            <a:off x="-5410" y="6391015"/>
            <a:ext cx="12191996" cy="45191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0"/>
              </a:spcAft>
            </a:pPr>
            <a:r>
              <a:rPr lang="en-US" sz="2400" i="1"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Voice and Choice Summit 2026    \    Voice and Choice Summit 2026 </a:t>
            </a:r>
            <a:endParaRPr lang="en-ZW" sz="2400" spc="3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6">
            <a:extLst>
              <a:ext uri="{FF2B5EF4-FFF2-40B4-BE49-F238E27FC236}">
                <a16:creationId xmlns:a16="http://schemas.microsoft.com/office/drawing/2014/main" id="{874CE9D1-7973-DCFC-ABB9-15BE7C35B517}"/>
              </a:ext>
            </a:extLst>
          </p:cNvPr>
          <p:cNvSpPr>
            <a:spLocks noGrp="1"/>
          </p:cNvSpPr>
          <p:nvPr>
            <p:ph sz="half" idx="1"/>
          </p:nvPr>
        </p:nvSpPr>
        <p:spPr>
          <a:xfrm>
            <a:off x="235131" y="1091294"/>
            <a:ext cx="5860869" cy="5034869"/>
          </a:xfrm>
          <a:ln>
            <a:solidFill>
              <a:schemeClr val="tx1"/>
            </a:solidFill>
          </a:ln>
        </p:spPr>
        <p:txBody>
          <a:bodyPr vert="horz" lIns="91440" tIns="45720" rIns="91440" bIns="45720" rtlCol="0" anchor="t">
            <a:normAutofit/>
          </a:bodyPr>
          <a:lstStyle/>
          <a:p>
            <a:pPr marL="0" indent="0">
              <a:buNone/>
            </a:pPr>
            <a:r>
              <a:rPr lang="en-US" b="1" dirty="0"/>
              <a:t>What is the significance of the change?</a:t>
            </a:r>
          </a:p>
          <a:p>
            <a:pPr marL="0" indent="0" algn="just">
              <a:buNone/>
            </a:pPr>
            <a:r>
              <a:rPr lang="en-GB" sz="2200" dirty="0"/>
              <a:t>The changes significantly strengthened MPower Community Trust’s governance, financial accountability, and organisational sustainability. By introducing clear financial systems, key policies, stronger Board oversight, and an independent M&amp;E database, the organisation improved transparency, compliance, and decision-making. As a result, MPower is now better positioned to manage donor funds responsibly, reduce operational risks, and deliver impactful, rights-based programmes for its beneficiaries.</a:t>
            </a:r>
            <a:endParaRPr lang="en-US" sz="2200" b="1" dirty="0"/>
          </a:p>
        </p:txBody>
      </p:sp>
    </p:spTree>
    <p:extLst>
      <p:ext uri="{BB962C8B-B14F-4D97-AF65-F5344CB8AC3E}">
        <p14:creationId xmlns:p14="http://schemas.microsoft.com/office/powerpoint/2010/main" val="720335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688C560-4E7E-21B1-8183-F8DEA6383D40}"/>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345CD6F1-92F5-68C6-9652-737EFAF37968}"/>
              </a:ext>
            </a:extLst>
          </p:cNvPr>
          <p:cNvSpPr/>
          <p:nvPr/>
        </p:nvSpPr>
        <p:spPr>
          <a:xfrm>
            <a:off x="0" y="0"/>
            <a:ext cx="12191997" cy="113115"/>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a:extLst>
              <a:ext uri="{FF2B5EF4-FFF2-40B4-BE49-F238E27FC236}">
                <a16:creationId xmlns:a16="http://schemas.microsoft.com/office/drawing/2014/main" id="{2A43B553-6A4A-6FFA-D9C7-409524AF91A6}"/>
              </a:ext>
            </a:extLst>
          </p:cNvPr>
          <p:cNvSpPr/>
          <p:nvPr/>
        </p:nvSpPr>
        <p:spPr>
          <a:xfrm>
            <a:off x="0" y="6364553"/>
            <a:ext cx="12191997" cy="518161"/>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Title 3">
            <a:extLst>
              <a:ext uri="{FF2B5EF4-FFF2-40B4-BE49-F238E27FC236}">
                <a16:creationId xmlns:a16="http://schemas.microsoft.com/office/drawing/2014/main" id="{BAF189A8-6523-694B-6E04-5CFCE64EBF01}"/>
              </a:ext>
            </a:extLst>
          </p:cNvPr>
          <p:cNvSpPr>
            <a:spLocks noGrp="1"/>
          </p:cNvSpPr>
          <p:nvPr/>
        </p:nvSpPr>
        <p:spPr>
          <a:xfrm>
            <a:off x="-2" y="246158"/>
            <a:ext cx="12191996" cy="8451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W" b="1" spc="300" dirty="0">
                <a:ln>
                  <a:solidFill>
                    <a:sysClr val="windowText" lastClr="000000"/>
                  </a:solidFill>
                </a:ln>
                <a:solidFill>
                  <a:sysClr val="windowText" lastClr="000000"/>
                </a:solidFill>
                <a:ea typeface="Tahoma" panose="020B0604030504040204" pitchFamily="34" charset="0"/>
                <a:cs typeface="Tahoma" panose="020B0604030504040204" pitchFamily="34" charset="0"/>
              </a:rPr>
              <a:t>Challenges &amp; Lessons learnt</a:t>
            </a:r>
            <a:endParaRPr lang="en-ZW" spc="300" dirty="0">
              <a:ln>
                <a:solidFill>
                  <a:sysClr val="windowText" lastClr="000000"/>
                </a:solidFill>
              </a:ln>
              <a:solidFill>
                <a:sysClr val="windowText" lastClr="000000"/>
              </a:solidFill>
              <a:ea typeface="Tahoma" panose="020B0604030504040204" pitchFamily="34" charset="0"/>
              <a:cs typeface="Tahoma" panose="020B0604030504040204" pitchFamily="34" charset="0"/>
            </a:endParaRPr>
          </a:p>
        </p:txBody>
      </p:sp>
      <p:sp>
        <p:nvSpPr>
          <p:cNvPr id="7" name="Content Placeholder 4">
            <a:extLst>
              <a:ext uri="{FF2B5EF4-FFF2-40B4-BE49-F238E27FC236}">
                <a16:creationId xmlns:a16="http://schemas.microsoft.com/office/drawing/2014/main" id="{4A3FB9CB-DF47-8F93-F22C-75A22171C5D3}"/>
              </a:ext>
            </a:extLst>
          </p:cNvPr>
          <p:cNvSpPr txBox="1">
            <a:spLocks/>
          </p:cNvSpPr>
          <p:nvPr/>
        </p:nvSpPr>
        <p:spPr>
          <a:xfrm>
            <a:off x="6213562" y="1091294"/>
            <a:ext cx="5973024" cy="4999616"/>
          </a:xfrm>
          <a:prstGeom prst="rect">
            <a:avLst/>
          </a:prstGeom>
          <a:noFill/>
          <a:ln>
            <a:solidFill>
              <a:schemeClr val="tx1"/>
            </a:solidFill>
          </a:ln>
        </p:spPr>
        <p:txBody>
          <a:bodyPr vert="horz" lIns="91440" tIns="45720" rIns="91440" bIns="45720" rtlCol="0">
            <a:normAutofit fontScale="92500" lnSpcReduction="20000"/>
          </a:bodyPr>
          <a:lstStyle>
            <a:defPPr>
              <a:defRPr lang="en-US"/>
            </a:defPPr>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What lessons have you learnt?</a:t>
            </a:r>
          </a:p>
          <a:p>
            <a:pPr algn="just"/>
            <a:r>
              <a:rPr lang="en-GB" sz="2400" dirty="0"/>
              <a:t>Strong internal systems and clear policies are essential for transparency, accountability, and donor confidence.</a:t>
            </a:r>
          </a:p>
          <a:p>
            <a:pPr algn="just"/>
            <a:r>
              <a:rPr lang="en-GB" sz="2400" dirty="0"/>
              <a:t>Diversifying income sources helps reduce dependence on a single donor and improves sustainability.</a:t>
            </a:r>
          </a:p>
          <a:p>
            <a:pPr algn="just"/>
            <a:r>
              <a:rPr lang="en-GB" sz="2400" dirty="0"/>
              <a:t>Staff orientation and capacity building are critical for successfully implementing new systems and procedures.</a:t>
            </a:r>
          </a:p>
          <a:p>
            <a:pPr algn="just"/>
            <a:r>
              <a:rPr lang="en-GB" sz="2400" dirty="0"/>
              <a:t>Effective Board oversight strengthens governance and strategic decision-making.</a:t>
            </a:r>
          </a:p>
          <a:p>
            <a:pPr algn="just"/>
            <a:r>
              <a:rPr lang="en-GB" sz="2400" dirty="0"/>
              <a:t>Investing in internal M&amp;E systems supports evidence-based planning, learning, and programme improvement.</a:t>
            </a:r>
            <a:endParaRPr lang="en-US" sz="2400" dirty="0"/>
          </a:p>
        </p:txBody>
      </p:sp>
      <p:sp>
        <p:nvSpPr>
          <p:cNvPr id="3" name="TextBox 9">
            <a:extLst>
              <a:ext uri="{FF2B5EF4-FFF2-40B4-BE49-F238E27FC236}">
                <a16:creationId xmlns:a16="http://schemas.microsoft.com/office/drawing/2014/main" id="{66260B74-A3B6-97DE-07D0-2F960EAD4595}"/>
              </a:ext>
            </a:extLst>
          </p:cNvPr>
          <p:cNvSpPr txBox="1"/>
          <p:nvPr/>
        </p:nvSpPr>
        <p:spPr>
          <a:xfrm>
            <a:off x="-5410" y="6391015"/>
            <a:ext cx="12191996" cy="45191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0"/>
              </a:spcAft>
            </a:pPr>
            <a:r>
              <a:rPr lang="en-US" sz="2400" i="1"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Voice and Choice Summit 2026    \    Voice and Choice Summit 2026 </a:t>
            </a:r>
            <a:endParaRPr lang="en-ZW" sz="2400" spc="3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6">
            <a:extLst>
              <a:ext uri="{FF2B5EF4-FFF2-40B4-BE49-F238E27FC236}">
                <a16:creationId xmlns:a16="http://schemas.microsoft.com/office/drawing/2014/main" id="{57DC9A21-6869-6A74-0B9B-5EB047F11770}"/>
              </a:ext>
            </a:extLst>
          </p:cNvPr>
          <p:cNvSpPr>
            <a:spLocks noGrp="1"/>
          </p:cNvSpPr>
          <p:nvPr>
            <p:ph sz="half" idx="1"/>
          </p:nvPr>
        </p:nvSpPr>
        <p:spPr>
          <a:xfrm>
            <a:off x="235131" y="1091294"/>
            <a:ext cx="5860869" cy="5034869"/>
          </a:xfrm>
          <a:ln>
            <a:solidFill>
              <a:schemeClr val="tx1"/>
            </a:solidFill>
          </a:ln>
        </p:spPr>
        <p:txBody>
          <a:bodyPr>
            <a:normAutofit fontScale="70000" lnSpcReduction="20000"/>
          </a:bodyPr>
          <a:lstStyle/>
          <a:p>
            <a:pPr marL="0" indent="0">
              <a:buNone/>
            </a:pPr>
            <a:r>
              <a:rPr lang="en-US" b="1" dirty="0"/>
              <a:t>Challenges &amp; mitigation</a:t>
            </a:r>
          </a:p>
          <a:p>
            <a:pPr algn="just"/>
            <a:r>
              <a:rPr lang="en-GB" b="1" dirty="0"/>
              <a:t>Limited financial systems and manual processes: </a:t>
            </a:r>
            <a:r>
              <a:rPr lang="en-GB" dirty="0"/>
              <a:t>Strengthened financial procedures, introduced standardized documentation, and conducted regular reconciliations.</a:t>
            </a:r>
          </a:p>
          <a:p>
            <a:pPr algn="just"/>
            <a:r>
              <a:rPr lang="en-GB" b="1" dirty="0"/>
              <a:t>High reliance on donor funding: </a:t>
            </a:r>
            <a:r>
              <a:rPr lang="en-GB" dirty="0"/>
              <a:t>Introduced income-generating initiatives (printing shop and kiosk) and began developing fundraising strategies.</a:t>
            </a:r>
          </a:p>
          <a:p>
            <a:pPr algn="just"/>
            <a:r>
              <a:rPr lang="en-GB" b="1" dirty="0"/>
              <a:t>Lack of formal policies: </a:t>
            </a:r>
            <a:r>
              <a:rPr lang="en-GB" dirty="0"/>
              <a:t>Developed and implemented key policies including finance, HR, safeguarding, and procurement.</a:t>
            </a:r>
          </a:p>
          <a:p>
            <a:pPr algn="just"/>
            <a:r>
              <a:rPr lang="en-GB" b="1" dirty="0"/>
              <a:t>Limited governance oversight: </a:t>
            </a:r>
            <a:r>
              <a:rPr lang="en-GB" dirty="0"/>
              <a:t>Strengthened Board functionality through clearer roles, regular meetings, and structured oversight.</a:t>
            </a:r>
          </a:p>
          <a:p>
            <a:pPr algn="just"/>
            <a:r>
              <a:rPr lang="en-GB" b="1" dirty="0"/>
              <a:t>Inconsistent data management: </a:t>
            </a:r>
            <a:r>
              <a:rPr lang="en-GB" dirty="0"/>
              <a:t>Began developing an offline M&amp;E database to improve independent tracking and organizational learning.</a:t>
            </a:r>
            <a:endParaRPr lang="en-US" dirty="0"/>
          </a:p>
        </p:txBody>
      </p:sp>
    </p:spTree>
    <p:extLst>
      <p:ext uri="{BB962C8B-B14F-4D97-AF65-F5344CB8AC3E}">
        <p14:creationId xmlns:p14="http://schemas.microsoft.com/office/powerpoint/2010/main" val="12333629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8F3ECD972E8E41B9495D5AEDAE7986" ma:contentTypeVersion="16" ma:contentTypeDescription="Create a new document." ma:contentTypeScope="" ma:versionID="d103da91a01d0d4d36f0a8fa93a5bda2">
  <xsd:schema xmlns:xsd="http://www.w3.org/2001/XMLSchema" xmlns:xs="http://www.w3.org/2001/XMLSchema" xmlns:p="http://schemas.microsoft.com/office/2006/metadata/properties" xmlns:ns2="0d0128bf-0240-4a00-b00a-ea9f2cdab004" xmlns:ns3="5c72703c-1067-4fa7-89cc-ef245258de7b" targetNamespace="http://schemas.microsoft.com/office/2006/metadata/properties" ma:root="true" ma:fieldsID="951381d568948a2b3bc63ab6b0cc8801" ns2:_="" ns3:_="">
    <xsd:import namespace="0d0128bf-0240-4a00-b00a-ea9f2cdab004"/>
    <xsd:import namespace="5c72703c-1067-4fa7-89cc-ef245258de7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0128bf-0240-4a00-b00a-ea9f2cdab0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300de80-7531-40b2-a37f-f138d0f80c3d"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c72703c-1067-4fa7-89cc-ef245258de7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9bc4b65e-775a-4a0b-8a3f-ec286c64b49d}" ma:internalName="TaxCatchAll" ma:showField="CatchAllData" ma:web="5c72703c-1067-4fa7-89cc-ef245258de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c72703c-1067-4fa7-89cc-ef245258de7b" xsi:nil="true"/>
    <lcf76f155ced4ddcb4097134ff3c332f xmlns="0d0128bf-0240-4a00-b00a-ea9f2cdab004">
      <Terms xmlns="http://schemas.microsoft.com/office/infopath/2007/PartnerControls"/>
    </lcf76f155ced4ddcb4097134ff3c332f>
    <SharedWithUsers xmlns="5c72703c-1067-4fa7-89cc-ef245258de7b">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6C9ADE6-9FA2-467E-83E3-666CEDA6F33E}"/>
</file>

<file path=customXml/itemProps2.xml><?xml version="1.0" encoding="utf-8"?>
<ds:datastoreItem xmlns:ds="http://schemas.openxmlformats.org/officeDocument/2006/customXml" ds:itemID="{50FD40B2-FDEC-46A9-BD34-756DD1F90933}">
  <ds:schemaRefs>
    <ds:schemaRef ds:uri="http://schemas.microsoft.com/office/2006/metadata/properties"/>
    <ds:schemaRef ds:uri="http://schemas.microsoft.com/office/infopath/2007/PartnerControls"/>
    <ds:schemaRef ds:uri="386b4bcc-3771-4cf3-910e-10b4da597aff"/>
    <ds:schemaRef ds:uri="5c72703c-1067-4fa7-89cc-ef245258de7b"/>
  </ds:schemaRefs>
</ds:datastoreItem>
</file>

<file path=customXml/itemProps3.xml><?xml version="1.0" encoding="utf-8"?>
<ds:datastoreItem xmlns:ds="http://schemas.openxmlformats.org/officeDocument/2006/customXml" ds:itemID="{33AACD3A-081F-48D3-B365-EDD5064F15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1139</TotalTime>
  <Words>1594</Words>
  <Application>Microsoft Office PowerPoint</Application>
  <PresentationFormat>Widescreen</PresentationFormat>
  <Paragraphs>150</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Aptos</vt:lpstr>
      <vt:lpstr>Arial</vt:lpstr>
      <vt:lpstr>Calibri</vt:lpstr>
      <vt:lpstr>Calibri Light</vt:lpstr>
      <vt:lpstr>Tahoma</vt:lpstr>
      <vt:lpstr>Office Theme</vt:lpstr>
      <vt:lpstr>Voice and Choice Summit 2026-Organisational Development Category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Debi Lee</dc:creator>
  <cp:lastModifiedBy>Inacia Pangelasius</cp:lastModifiedBy>
  <cp:revision>73</cp:revision>
  <dcterms:created xsi:type="dcterms:W3CDTF">2025-10-09T06:55:09Z</dcterms:created>
  <dcterms:modified xsi:type="dcterms:W3CDTF">2026-03-05T13:33:05Z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0x010100438F3ECD972E8E41B9495D5AEDAE7986</vt:lpwstr>
  </property>
  <property fmtid="{D5CDD505-2E9C-101B-9397-08002B2CF9AE}" pid="3" name="Order">
    <vt:r8>9630800</vt:r8>
  </property>
  <property fmtid="{D5CDD505-2E9C-101B-9397-08002B2CF9AE}" pid="4" name="Processed">
    <vt:bool>false</vt:bool>
  </property>
  <property fmtid="{D5CDD505-2E9C-101B-9397-08002B2CF9AE}" pid="5" name="xd_Signature">
    <vt:bool>false</vt:bool>
  </property>
  <property fmtid="{D5CDD505-2E9C-101B-9397-08002B2CF9AE}" pid="6" name="Putonline">
    <vt:bool>false</vt:bool>
  </property>
  <property fmtid="{D5CDD505-2E9C-101B-9397-08002B2CF9AE}" pid="7" name="xd_ProgID">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_ExtendedDescription">
    <vt:lpwstr/>
  </property>
  <property fmtid="{D5CDD505-2E9C-101B-9397-08002B2CF9AE}" pid="13" name="TriggerFlowInfo">
    <vt:lpwstr/>
  </property>
  <property fmtid="{D5CDD505-2E9C-101B-9397-08002B2CF9AE}" pid="14" name="MediaServiceImageTags">
    <vt:lpwstr/>
  </property>
</Properties>
</file>