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89" r:id="rId6"/>
    <p:sldId id="285" r:id="rId7"/>
    <p:sldId id="274" r:id="rId8"/>
    <p:sldId id="287" r:id="rId9"/>
    <p:sldId id="276" r:id="rId10"/>
    <p:sldId id="282" r:id="rId11"/>
    <p:sldId id="283" r:id="rId12"/>
    <p:sldId id="277" r:id="rId13"/>
    <p:sldId id="280" r:id="rId14"/>
    <p:sldId id="279" r:id="rId15"/>
    <p:sldId id="281" r:id="rId16"/>
    <p:sldId id="28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17B060"/>
    <a:srgbClr val="F7DA06"/>
    <a:srgbClr val="E37191"/>
    <a:srgbClr val="A57FA6"/>
    <a:srgbClr val="7D59A5"/>
    <a:srgbClr val="FF0000"/>
    <a:srgbClr val="25B56A"/>
    <a:srgbClr val="7B2C42"/>
    <a:srgbClr val="D19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74" autoAdjust="0"/>
    <p:restoredTop sz="93634" autoAdjust="0"/>
  </p:normalViewPr>
  <p:slideViewPr>
    <p:cSldViewPr snapToGrid="0">
      <p:cViewPr varScale="1">
        <p:scale>
          <a:sx n="74" d="100"/>
          <a:sy n="74" d="100"/>
        </p:scale>
        <p:origin x="4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2CE2-5A7E-4EE2-9250-484598939D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062C76-4F4C-BDDA-A97A-165EB3359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5D24042E-3907-93CB-4E2E-55F85AE4F4AA}"/>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9AE905BC-5A99-07E4-DD66-2ED4D4B608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42D9CB-D969-E8CA-BC4E-7974855A5709}"/>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5761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160-8340-37E5-9194-2F2A769EC87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C2EC659-D4C7-815D-9806-42DE933B4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DE70717-E0D3-22F2-A9A6-EB49979C49C7}"/>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946A3E06-6483-7692-99D3-BF56E4FEB8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C564DD-F12F-22CC-E23A-D3F4EBF330E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416335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2EF1F-5EB7-19ED-3053-C12F9E82D9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C87F3B99-431D-CACD-E9F7-044331D74C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DF3BFF-9C24-BC50-E529-8CB16AB7F208}"/>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C80CBEFD-866C-65D7-CE39-814194A5E56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CCD7994-4C60-75E4-1FC9-C0CB024F39C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44201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4B42-CF62-4194-C72A-A7DBF745C8B3}"/>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B00E7432-04B2-6FD3-F13F-E433CB0B0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9AF369B-6E2C-44A2-C44B-960C6F79AB6F}"/>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38D5F7EB-37BA-CA88-4827-CE3D85823B0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B477F02-BA4E-5071-883F-9D2A26249DF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25963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7CA92-20F4-58C5-1C31-6408299DB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7C1CA49-3BF8-BF14-7BED-F3F8A685FB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7032CD-4264-03DD-C589-9BA7870CACC5}"/>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B42BCE3E-4B41-185A-7A35-D749F0809E5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39BEE40-9835-2DD0-9F62-8951777CB73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90607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3E565-4E9E-7B98-C1CE-10815FC4746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7A2A0D1-4932-BA81-9435-966CB5555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DBFE32DD-814D-29E3-D855-B03D34F1A2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9C3B16A-F81E-2678-3268-D6193E5026DE}"/>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7FDFE573-B73D-A4EB-B1C9-80861D2929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7CC6204-207C-1FC7-84B3-52869117D573}"/>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2759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2DD5-FC51-03AA-C38C-084CEACA116F}"/>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02525E9-5151-1739-016C-AB555B9EA0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6984E-90A7-7C25-60E1-5CB82948EA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A134B5A-FBC9-FAEE-AEF8-BE2AE2149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A824E7-056E-E352-BF6D-0AD64D5A6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7A11C77-DC7B-375C-FB80-E5D64EE43921}"/>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8" name="Footer Placeholder 7">
            <a:extLst>
              <a:ext uri="{FF2B5EF4-FFF2-40B4-BE49-F238E27FC236}">
                <a16:creationId xmlns:a16="http://schemas.microsoft.com/office/drawing/2014/main" id="{DBFFD020-764F-4DBF-36AB-CECB52036CB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E7D402A-D7B1-FD7D-0E89-F9F80FFAA79A}"/>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231575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B5F8-BCE2-C277-4A15-A31D4A1FD7D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5D8D650-16E4-2EFF-3E62-24FAFF8CA7C4}"/>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4" name="Footer Placeholder 3">
            <a:extLst>
              <a:ext uri="{FF2B5EF4-FFF2-40B4-BE49-F238E27FC236}">
                <a16:creationId xmlns:a16="http://schemas.microsoft.com/office/drawing/2014/main" id="{BE286D35-4D39-C2DE-D480-05B9A1D8BBD1}"/>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FE74BE-731C-6639-F730-3218D5AF6E3B}"/>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04766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A8641D-EAF8-569A-50B4-2AA6391B10BA}"/>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3" name="Footer Placeholder 2">
            <a:extLst>
              <a:ext uri="{FF2B5EF4-FFF2-40B4-BE49-F238E27FC236}">
                <a16:creationId xmlns:a16="http://schemas.microsoft.com/office/drawing/2014/main" id="{71B501D3-C043-466F-1636-AC2D5479B566}"/>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6D7BEF9-CAFC-0B9C-395B-6AB4934952A6}"/>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28711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A8E1-CF86-C610-970C-DAA48696C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F607325-E76B-28E6-548E-F69713A693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858D414A-E527-E786-5515-CDC19AC6F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90575-141A-BBBF-46C3-C678A74880C8}"/>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1AD9A23C-8C33-FA22-3A9A-B651D2CD136F}"/>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7AC2CA9-CD5D-1DB2-0F88-FE30AC0355A5}"/>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338369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C95D-49B8-B393-2C6C-C6CC80B2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DD48A346-B68E-8E6B-5F18-18CC7E951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E5DF0AE-4A4D-FDDB-C7AE-686EF72FE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A5C17-10A9-E7BB-2BDB-A88E49B779E1}"/>
              </a:ext>
            </a:extLst>
          </p:cNvPr>
          <p:cNvSpPr>
            <a:spLocks noGrp="1"/>
          </p:cNvSpPr>
          <p:nvPr>
            <p:ph type="dt" sz="half" idx="10"/>
          </p:nvPr>
        </p:nvSpPr>
        <p:spPr/>
        <p:txBody>
          <a:bodyPr/>
          <a:lstStyle/>
          <a:p>
            <a:fld id="{D77A6DBE-B882-4EF2-AACB-D4DAF18A6183}" type="datetimeFigureOut">
              <a:rPr lang="en-ZA" smtClean="0"/>
              <a:t>2026/03/11</a:t>
            </a:fld>
            <a:endParaRPr lang="en-ZA"/>
          </a:p>
        </p:txBody>
      </p:sp>
      <p:sp>
        <p:nvSpPr>
          <p:cNvPr id="6" name="Footer Placeholder 5">
            <a:extLst>
              <a:ext uri="{FF2B5EF4-FFF2-40B4-BE49-F238E27FC236}">
                <a16:creationId xmlns:a16="http://schemas.microsoft.com/office/drawing/2014/main" id="{BAF19F9C-51AA-658B-3711-5F7253989C9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32E0C1C-F2C1-4D77-F475-CC1C99731A7C}"/>
              </a:ext>
            </a:extLst>
          </p:cNvPr>
          <p:cNvSpPr>
            <a:spLocks noGrp="1"/>
          </p:cNvSpPr>
          <p:nvPr>
            <p:ph type="sldNum" sz="quarter" idx="12"/>
          </p:nvPr>
        </p:nvSpPr>
        <p:spPr/>
        <p:txBody>
          <a:bodyPr/>
          <a:lstStyle/>
          <a:p>
            <a:fld id="{A260EAC9-0C06-411E-A697-0ABDBDE72850}" type="slidenum">
              <a:rPr lang="en-ZA" smtClean="0"/>
              <a:t>‹#›</a:t>
            </a:fld>
            <a:endParaRPr lang="en-ZA"/>
          </a:p>
        </p:txBody>
      </p:sp>
    </p:spTree>
    <p:extLst>
      <p:ext uri="{BB962C8B-B14F-4D97-AF65-F5344CB8AC3E}">
        <p14:creationId xmlns:p14="http://schemas.microsoft.com/office/powerpoint/2010/main" val="165157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124A1C-250A-5E3D-0A23-FE958DB6D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A73F7C5-3EF1-5AF3-741A-8C49D5CCA0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465CBFC-55BE-DDB4-4B5B-7991616B17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A6DBE-B882-4EF2-AACB-D4DAF18A6183}" type="datetimeFigureOut">
              <a:rPr lang="en-ZA" smtClean="0"/>
              <a:t>2026/03/11</a:t>
            </a:fld>
            <a:endParaRPr lang="en-ZA"/>
          </a:p>
        </p:txBody>
      </p:sp>
      <p:sp>
        <p:nvSpPr>
          <p:cNvPr id="5" name="Footer Placeholder 4">
            <a:extLst>
              <a:ext uri="{FF2B5EF4-FFF2-40B4-BE49-F238E27FC236}">
                <a16:creationId xmlns:a16="http://schemas.microsoft.com/office/drawing/2014/main" id="{31238554-8BC3-B422-534E-2FD7D578B0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3ABF892D-C923-EB87-001B-2596F909D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60EAC9-0C06-411E-A697-0ABDBDE72850}" type="slidenum">
              <a:rPr lang="en-ZA" smtClean="0"/>
              <a:t>‹#›</a:t>
            </a:fld>
            <a:endParaRPr lang="en-ZA"/>
          </a:p>
        </p:txBody>
      </p:sp>
    </p:spTree>
    <p:extLst>
      <p:ext uri="{BB962C8B-B14F-4D97-AF65-F5344CB8AC3E}">
        <p14:creationId xmlns:p14="http://schemas.microsoft.com/office/powerpoint/2010/main" val="207839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lookerstudio.google.com/u/0/reporting/969c2b39-6f8c-4c7a-877c-9ff612a9ea63/page/GgV4" TargetMode="External"/><Relationship Id="rId2" Type="http://schemas.openxmlformats.org/officeDocument/2006/relationships/hyperlink" Target="https://lookerstudio.google.com/u/0/reporting/c2415fa4-4463-484c-af83-fe96a1d046b0/page/p_a9zbvtvay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ACCD9B-E70C-ADFC-B920-EE6ADA6A28A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35ED15BD-62CF-3020-9479-F9804A70CF0D}"/>
              </a:ext>
            </a:extLst>
          </p:cNvPr>
          <p:cNvGrpSpPr/>
          <p:nvPr/>
        </p:nvGrpSpPr>
        <p:grpSpPr>
          <a:xfrm>
            <a:off x="-5410" y="0"/>
            <a:ext cx="12197407" cy="6882714"/>
            <a:chOff x="-5410" y="0"/>
            <a:chExt cx="12197407" cy="6882714"/>
          </a:xfrm>
        </p:grpSpPr>
        <p:pic>
          <p:nvPicPr>
            <p:cNvPr id="11" name="Picture 10">
              <a:extLst>
                <a:ext uri="{FF2B5EF4-FFF2-40B4-BE49-F238E27FC236}">
                  <a16:creationId xmlns:a16="http://schemas.microsoft.com/office/drawing/2014/main" id="{99DEEB93-91E8-7F7B-7E25-06550DE1EF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653" y="444608"/>
              <a:ext cx="8088706" cy="1194348"/>
            </a:xfrm>
            <a:prstGeom prst="rect">
              <a:avLst/>
            </a:prstGeom>
          </p:spPr>
        </p:pic>
        <p:sp>
          <p:nvSpPr>
            <p:cNvPr id="48" name="Rectangle 47">
              <a:extLst>
                <a:ext uri="{FF2B5EF4-FFF2-40B4-BE49-F238E27FC236}">
                  <a16:creationId xmlns:a16="http://schemas.microsoft.com/office/drawing/2014/main" id="{15CC5DF8-4FA2-D1E3-130A-E3E06CC5CBFE}"/>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7" name="Rectangle 46">
              <a:extLst>
                <a:ext uri="{FF2B5EF4-FFF2-40B4-BE49-F238E27FC236}">
                  <a16:creationId xmlns:a16="http://schemas.microsoft.com/office/drawing/2014/main" id="{B6BAE425-FDF9-457D-29C9-145C8024CBCF}"/>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42" name="TextBox 9">
              <a:extLst>
                <a:ext uri="{FF2B5EF4-FFF2-40B4-BE49-F238E27FC236}">
                  <a16:creationId xmlns:a16="http://schemas.microsoft.com/office/drawing/2014/main" id="{403E2E81-9601-1970-B83A-F4245917F760}"/>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21" name="Freeform: Shape 20">
            <a:extLst>
              <a:ext uri="{FF2B5EF4-FFF2-40B4-BE49-F238E27FC236}">
                <a16:creationId xmlns:a16="http://schemas.microsoft.com/office/drawing/2014/main" id="{3877A6DB-18A6-C55E-C0FB-4E1D2DAA6CBE}"/>
              </a:ext>
            </a:extLst>
          </p:cNvPr>
          <p:cNvSpPr/>
          <p:nvPr/>
        </p:nvSpPr>
        <p:spPr>
          <a:xfrm>
            <a:off x="1" y="2584078"/>
            <a:ext cx="12191999" cy="2643876"/>
          </a:xfrm>
          <a:custGeom>
            <a:avLst/>
            <a:gdLst>
              <a:gd name="connsiteX0" fmla="*/ 12191999 w 12191999"/>
              <a:gd name="connsiteY0" fmla="*/ 0 h 2643876"/>
              <a:gd name="connsiteX1" fmla="*/ 12191999 w 12191999"/>
              <a:gd name="connsiteY1" fmla="*/ 464989 h 2643876"/>
              <a:gd name="connsiteX2" fmla="*/ 12090690 w 12191999"/>
              <a:gd name="connsiteY2" fmla="*/ 483907 h 2643876"/>
              <a:gd name="connsiteX3" fmla="*/ 5319131 w 12191999"/>
              <a:gd name="connsiteY3" fmla="*/ 2639171 h 2643876"/>
              <a:gd name="connsiteX4" fmla="*/ 0 w 12191999"/>
              <a:gd name="connsiteY4" fmla="*/ 1806892 h 2643876"/>
              <a:gd name="connsiteX5" fmla="*/ 22303 w 12191999"/>
              <a:gd name="connsiteY5" fmla="*/ 1351345 h 2643876"/>
              <a:gd name="connsiteX6" fmla="*/ 5330284 w 12191999"/>
              <a:gd name="connsiteY6" fmla="*/ 2452625 h 2643876"/>
              <a:gd name="connsiteX7" fmla="*/ 10868965 w 12191999"/>
              <a:gd name="connsiteY7" fmla="*/ 389807 h 2643876"/>
              <a:gd name="connsiteX8" fmla="*/ 12104896 w 12191999"/>
              <a:gd name="connsiteY8" fmla="*/ 1644 h 264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2643876">
                <a:moveTo>
                  <a:pt x="12191999" y="0"/>
                </a:moveTo>
                <a:lnTo>
                  <a:pt x="12191999" y="464989"/>
                </a:lnTo>
                <a:lnTo>
                  <a:pt x="12090690" y="483907"/>
                </a:lnTo>
                <a:cubicBezTo>
                  <a:pt x="10319058" y="857183"/>
                  <a:pt x="7278028" y="2750381"/>
                  <a:pt x="5319131" y="2639171"/>
                </a:cubicBezTo>
                <a:cubicBezTo>
                  <a:pt x="3297044" y="2524373"/>
                  <a:pt x="2378926" y="1362052"/>
                  <a:pt x="0" y="1806892"/>
                </a:cubicBezTo>
                <a:lnTo>
                  <a:pt x="22303" y="1351345"/>
                </a:lnTo>
                <a:cubicBezTo>
                  <a:pt x="1256371" y="1285276"/>
                  <a:pt x="3401123" y="2389872"/>
                  <a:pt x="5330284" y="2452625"/>
                </a:cubicBezTo>
                <a:cubicBezTo>
                  <a:pt x="8259338" y="2486108"/>
                  <a:pt x="9788675" y="947659"/>
                  <a:pt x="10868965" y="389807"/>
                </a:cubicBezTo>
                <a:cubicBezTo>
                  <a:pt x="11409110" y="110881"/>
                  <a:pt x="11816948" y="21434"/>
                  <a:pt x="12104896" y="1644"/>
                </a:cubicBezTo>
                <a:close/>
              </a:path>
            </a:pathLst>
          </a:custGeom>
          <a:solidFill>
            <a:schemeClr val="bg1">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 name="Title 6">
            <a:extLst>
              <a:ext uri="{FF2B5EF4-FFF2-40B4-BE49-F238E27FC236}">
                <a16:creationId xmlns:a16="http://schemas.microsoft.com/office/drawing/2014/main" id="{D5ED7C6B-3215-606E-4317-F8BF01F39E96}"/>
              </a:ext>
            </a:extLst>
          </p:cNvPr>
          <p:cNvSpPr>
            <a:spLocks noGrp="1"/>
          </p:cNvSpPr>
          <p:nvPr>
            <p:ph type="ctrTitle"/>
          </p:nvPr>
        </p:nvSpPr>
        <p:spPr>
          <a:xfrm>
            <a:off x="1595334" y="1869851"/>
            <a:ext cx="9144000" cy="1811407"/>
          </a:xfrm>
        </p:spPr>
        <p:txBody>
          <a:bodyPr>
            <a:normAutofit/>
          </a:bodyPr>
          <a:lstStyle/>
          <a:p>
            <a:r>
              <a:rPr lang="en-US" sz="36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a:t>
            </a:r>
            <a:br>
              <a:rPr lang="en-US" sz="36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US" sz="36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Summit 2026-</a:t>
            </a:r>
            <a:br>
              <a:rPr lang="en-US" sz="36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en-ZA" sz="4000" dirty="0"/>
              <a:t>Organisational Development Category</a:t>
            </a:r>
            <a:endParaRPr lang="en-ZA" sz="4000" b="1" i="1" dirty="0">
              <a:solidFill>
                <a:schemeClr val="tx1">
                  <a:lumMod val="95000"/>
                  <a:lumOff val="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Box 1">
            <a:extLst>
              <a:ext uri="{FF2B5EF4-FFF2-40B4-BE49-F238E27FC236}">
                <a16:creationId xmlns:a16="http://schemas.microsoft.com/office/drawing/2014/main" id="{3DB0E86D-BEBA-8DD5-5C76-03069FD92515}"/>
              </a:ext>
            </a:extLst>
          </p:cNvPr>
          <p:cNvSpPr txBox="1"/>
          <p:nvPr/>
        </p:nvSpPr>
        <p:spPr>
          <a:xfrm>
            <a:off x="680934" y="3621335"/>
            <a:ext cx="1097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South Africa – Social Welfare In Tech: empowering GBV survivors through community dialogue and support</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algn="ctr"/>
            <a:r>
              <a:rPr lang="en-US" dirty="0">
                <a:solidFill>
                  <a:srgbClr val="FF0000"/>
                </a:solidFill>
              </a:rPr>
              <a:t>Women’s Action Network: strengthening governance and financial systems to sustain women’s rights work”</a:t>
            </a:r>
            <a:endParaRPr lang="en-ZW" dirty="0">
              <a:solidFill>
                <a:srgbClr val="FF0000"/>
              </a:solidFill>
            </a:endParaRPr>
          </a:p>
          <a:p>
            <a:pPr algn="ctr"/>
            <a:endParaRPr lang="en-ZW" sz="800" dirty="0">
              <a:solidFill>
                <a:srgbClr val="FF0000"/>
              </a:solidFill>
            </a:endParaRPr>
          </a:p>
          <a:p>
            <a:pPr algn="ctr"/>
            <a:r>
              <a:rPr lang="en-ZA" i="1" dirty="0">
                <a:solidFill>
                  <a:srgbClr val="FF0000"/>
                </a:solidFill>
              </a:rPr>
              <a:t>!</a:t>
            </a:r>
          </a:p>
        </p:txBody>
      </p:sp>
      <p:sp>
        <p:nvSpPr>
          <p:cNvPr id="2" name="Content Placeholder 4">
            <a:extLst>
              <a:ext uri="{FF2B5EF4-FFF2-40B4-BE49-F238E27FC236}">
                <a16:creationId xmlns:a16="http://schemas.microsoft.com/office/drawing/2014/main" id="{949EF0D1-C3D3-A50D-E26B-5D7CDB04134B}"/>
              </a:ext>
            </a:extLst>
          </p:cNvPr>
          <p:cNvSpPr txBox="1">
            <a:spLocks/>
          </p:cNvSpPr>
          <p:nvPr/>
        </p:nvSpPr>
        <p:spPr>
          <a:xfrm>
            <a:off x="9722368" y="469806"/>
            <a:ext cx="1303979" cy="897215"/>
          </a:xfrm>
          <a:prstGeom prst="rect">
            <a:avLst/>
          </a:prstGeom>
          <a:solidFill>
            <a:schemeClr val="bg1"/>
          </a:solidFill>
          <a:ln>
            <a:solidFill>
              <a:srgbClr val="FF0000"/>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dirty="0">
                <a:solidFill>
                  <a:srgbClr val="FF0000"/>
                </a:solidFill>
              </a:rPr>
              <a:t>Your logo goes here</a:t>
            </a:r>
            <a:endParaRPr lang="en-GB" sz="2000" dirty="0">
              <a:solidFill>
                <a:srgbClr val="FF0000"/>
              </a:solidFill>
            </a:endParaRPr>
          </a:p>
        </p:txBody>
      </p:sp>
      <p:pic>
        <p:nvPicPr>
          <p:cNvPr id="6" name="Picture 5" descr="A black circle with white text and purple squares&#10;&#10;Description automatically generated">
            <a:extLst>
              <a:ext uri="{FF2B5EF4-FFF2-40B4-BE49-F238E27FC236}">
                <a16:creationId xmlns:a16="http://schemas.microsoft.com/office/drawing/2014/main" id="{93DC6B55-7464-8FED-3854-1FB38382B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2368" y="241793"/>
            <a:ext cx="2212129" cy="1499379"/>
          </a:xfrm>
          <a:prstGeom prst="rect">
            <a:avLst/>
          </a:prstGeom>
        </p:spPr>
      </p:pic>
    </p:spTree>
    <p:extLst>
      <p:ext uri="{BB962C8B-B14F-4D97-AF65-F5344CB8AC3E}">
        <p14:creationId xmlns:p14="http://schemas.microsoft.com/office/powerpoint/2010/main" val="406638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8C560-4E7E-21B1-8183-F8DEA6383D4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45CD6F1-92F5-68C6-9652-737EFAF3796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A43B553-6A4A-6FFA-D9C7-409524AF91A6}"/>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BAF189A8-6523-694B-6E04-5CFCE64EBF01}"/>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Challenges &amp; Lessons learnt</a:t>
            </a:r>
            <a:endParaRPr lang="en-ZW" spc="300" dirty="0">
              <a:ln>
                <a:solidFill>
                  <a:sysClr val="windowText" lastClr="000000"/>
                </a:solidFill>
              </a:ln>
              <a:solidFill>
                <a:sysClr val="windowText" lastClr="000000"/>
              </a:solidFill>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4A3FB9CB-DF47-8F93-F22C-75A22171C5D3}"/>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What lessons have you learnt?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Strong internal systems are essential for accountability, credibility, and long-term sustainability</a:t>
            </a:r>
            <a:r>
              <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alibri" panose="020F0502020204030204"/>
                <a:ea typeface="+mn-ea"/>
                <a:cs typeface="+mn-cs"/>
              </a:rPr>
              <a:t>Transparent financial management improves donor confidence and resource mobilisation opportunities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Evidence-based programming enables learning, adaptation, and demonstration of measurable community impact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Organisational change requires ongoing learning and collective ownership, not once-off training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Collaboration enhances programme reach, efficiency, and sustainability of community responses to GBV and mental health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Financial sustainability depends on both strong systems and proactive resource mobilisation</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Font typeface="Arial" panose="020B0604020202020204" pitchFamily="34" charset="0"/>
              <a:buNone/>
            </a:pPr>
            <a:endParaRPr lang="en-US" dirty="0"/>
          </a:p>
        </p:txBody>
      </p:sp>
      <p:sp>
        <p:nvSpPr>
          <p:cNvPr id="3" name="TextBox 9">
            <a:extLst>
              <a:ext uri="{FF2B5EF4-FFF2-40B4-BE49-F238E27FC236}">
                <a16:creationId xmlns:a16="http://schemas.microsoft.com/office/drawing/2014/main" id="{66260B74-A3B6-97DE-07D0-2F960EAD4595}"/>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57DC9A21-6869-6A74-0B9B-5EB047F11770}"/>
              </a:ext>
            </a:extLst>
          </p:cNvPr>
          <p:cNvSpPr>
            <a:spLocks noGrp="1"/>
          </p:cNvSpPr>
          <p:nvPr>
            <p:ph sz="half" idx="1"/>
          </p:nvPr>
        </p:nvSpPr>
        <p:spPr>
          <a:xfrm>
            <a:off x="235131" y="1091294"/>
            <a:ext cx="5860869" cy="5034869"/>
          </a:xfrm>
          <a:ln>
            <a:solidFill>
              <a:schemeClr val="tx1"/>
            </a:solidFill>
          </a:ln>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Challenges &amp; mitigation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,Limited formal governance and financial management systems. Developed clear governance structures, financial policies, and internal controls with staff orientation and leadership oversight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2, Manual financial tracking and weak reporting mechanisms due to lack of tools of trade for capturing and storing info. Introduced structured budgeting, financial tracking tools, and regular reporting processes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Limited monitoring, evaluation, and documentation of impact. Strengthened M&amp;E frameworks, data collection, and outcome reporting across programmes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4.</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 Capacity gaps among staff and volunteers on new systems.</a:t>
            </a: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Conducted training, mentorship, and continuous capacity-building support.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5. </a:t>
            </a: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Fragmented coordination with community stakeholders. Strengthened partnerships, referral pathways, and collaborative planning with local actors.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6. </a:t>
            </a:r>
            <a:r>
              <a:rPr kumimoji="0" lang="en-ZA"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Resource constraints affecting programme scale and continuity.</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Prioritized diversified fundraising, partnership development, and improved compliance readiness.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1233362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B0031-63EA-8E80-847E-A49FDD90105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BC12918-22CC-EE8C-5A72-F5AF89EC1A1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6AEB1EA-ECE7-8C0B-5EF6-F02CE2860D2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9CEA60-9A17-BA61-9FE8-7D0CB3247C47}"/>
              </a:ext>
            </a:extLst>
          </p:cNvPr>
          <p:cNvSpPr>
            <a:spLocks noGrp="1"/>
          </p:cNvSpPr>
          <p:nvPr/>
        </p:nvSpPr>
        <p:spPr>
          <a:xfrm>
            <a:off x="-2" y="246158"/>
            <a:ext cx="12191996" cy="60674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i="0" u="none" strike="noStrike" kern="1200" cap="none" spc="0" normalizeH="0" baseline="0" noProof="0" dirty="0">
                <a:ln>
                  <a:noFill/>
                </a:ln>
                <a:solidFill>
                  <a:prstClr val="black"/>
                </a:solidFill>
                <a:effectLst/>
                <a:uLnTx/>
                <a:uFillTx/>
                <a:latin typeface="Calibri Light" panose="020F0302020204030204"/>
                <a:ea typeface="+mj-ea"/>
                <a:cs typeface="+mj-cs"/>
              </a:rPr>
              <a:t>Sustainability</a:t>
            </a:r>
            <a:endParaRPr kumimoji="0" lang="en-ZW" sz="4400" b="1" i="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BD34202-6996-B79F-8351-8A5C13250CA6}"/>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77DA4309-6CB8-7EDA-209C-0809B524B56D}"/>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83FEAD5-D955-074D-D7EE-0C4BCFB1874F}"/>
              </a:ext>
            </a:extLst>
          </p:cNvPr>
          <p:cNvSpPr>
            <a:spLocks noGrp="1"/>
          </p:cNvSpPr>
          <p:nvPr>
            <p:ph sz="half" idx="1"/>
          </p:nvPr>
        </p:nvSpPr>
        <p:spPr>
          <a:xfrm>
            <a:off x="235131" y="879366"/>
            <a:ext cx="5860869" cy="5246798"/>
          </a:xfrm>
          <a:ln>
            <a:solidFill>
              <a:schemeClr val="tx1"/>
            </a:solidFill>
          </a:ln>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Social Welfare In Tech will sustain the organizational change by inserting strengthened governance, financial management, and monitoring systems into everyday operations rather than treating them as one-time improvements. Clear financial controls, documented policies, regular internal reviews, and transparent reporting processes are now integrated into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programme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implementation and leadership decision-making. Ongoing staff and volunteer orientation, mentorship, and capacity-building will ensure that institutional knowledge is retained and continuously strengthened. In addition, the organization is prioritizing diversified resource mobilization and strengthened partnerships to secure long-term financial stability and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programme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continuity.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change is highly replicable for other grantees, especially community-based organizations operating with limited resources. Key transferable lessons include conducting an honest organizational self-assessment, investing in simple , but strong governance and financial systems, documenting procedures, and intentionally linking internal capacity strengthening to measurable community impact. Social Welfare In Tech’s experience demonstrates that sustainable social change is driven not only by effective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programmes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but by resilient organizational foundations. By integrating meaningful community engagement with strengthened accountability and continuous learning systems, organizations can enhance credibility, attract sustainable funding, and scale their impact within their own contexts.</a:t>
            </a:r>
          </a:p>
          <a:p>
            <a:endParaRPr lang="en-US" dirty="0">
              <a:solidFill>
                <a:srgbClr val="FF0000"/>
              </a:solidFill>
              <a:ea typeface="Calibri"/>
              <a:cs typeface="Calibri"/>
            </a:endParaRPr>
          </a:p>
        </p:txBody>
      </p:sp>
      <p:pic>
        <p:nvPicPr>
          <p:cNvPr id="4" name="Picture 3">
            <a:extLst>
              <a:ext uri="{FF2B5EF4-FFF2-40B4-BE49-F238E27FC236}">
                <a16:creationId xmlns:a16="http://schemas.microsoft.com/office/drawing/2014/main" id="{1D5DBC95-7A77-5C38-A10E-D28896B8D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79365"/>
            <a:ext cx="6090585" cy="5211544"/>
          </a:xfrm>
          <a:prstGeom prst="rect">
            <a:avLst/>
          </a:prstGeom>
        </p:spPr>
      </p:pic>
    </p:spTree>
    <p:extLst>
      <p:ext uri="{BB962C8B-B14F-4D97-AF65-F5344CB8AC3E}">
        <p14:creationId xmlns:p14="http://schemas.microsoft.com/office/powerpoint/2010/main" val="957271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30DD7-A1FF-1021-DD84-29DE3B5286D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424D61CB-C678-0CFB-5CC2-A8F6F89E7281}"/>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81557C4-9B66-0B85-550A-E39ECA451607}"/>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8E71CE6C-A383-0E47-D439-B4105E0A28CB}"/>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i="1" spc="300" dirty="0">
                <a:ln>
                  <a:solidFill>
                    <a:sysClr val="windowText" lastClr="000000"/>
                  </a:solidFill>
                </a:ln>
                <a:solidFill>
                  <a:sysClr val="windowText" lastClr="000000"/>
                </a:solidFill>
                <a:ea typeface="Tahoma" panose="020B0604030504040204" pitchFamily="34" charset="0"/>
                <a:cs typeface="Tahoma" panose="020B0604030504040204" pitchFamily="34" charset="0"/>
              </a:rPr>
              <a:t>Next Steps</a:t>
            </a:r>
          </a:p>
        </p:txBody>
      </p:sp>
      <p:sp>
        <p:nvSpPr>
          <p:cNvPr id="3" name="TextBox 9">
            <a:extLst>
              <a:ext uri="{FF2B5EF4-FFF2-40B4-BE49-F238E27FC236}">
                <a16:creationId xmlns:a16="http://schemas.microsoft.com/office/drawing/2014/main" id="{1ABCEAF2-8AA8-6F6E-660A-8F94A4A3AD1A}"/>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DFB566B1-6B2D-F682-574B-5548DDD642D7}"/>
              </a:ext>
            </a:extLst>
          </p:cNvPr>
          <p:cNvSpPr>
            <a:spLocks noGrp="1"/>
          </p:cNvSpPr>
          <p:nvPr>
            <p:ph sz="half" idx="1"/>
          </p:nvPr>
        </p:nvSpPr>
        <p:spPr>
          <a:xfrm>
            <a:off x="235130" y="1091294"/>
            <a:ext cx="11573241" cy="5034869"/>
          </a:xfrm>
          <a:ln>
            <a:solidFill>
              <a:schemeClr val="tx1"/>
            </a:solidFill>
          </a:ln>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What are our plans?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Social Welfare In Tech plans to </a:t>
            </a:r>
            <a:r>
              <a:rPr kumimoji="0" lang="en-ZA" sz="24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consolidate and expand the gains made</a:t>
            </a:r>
            <a:r>
              <a:rPr kumimoji="0" lang="en-Z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Key priorities include: embedding governance and financial systems into daily operations, scaling GBV prevention and mental-health programmes to new communities, maintaining staff and volunteer capacity-building, deepening stakeholder collaboration, diversifying funding, and documenting lessons for replication by other organisations.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Z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These plans ensure that Social Welfare In Tech continues to deliver </a:t>
            </a:r>
            <a:r>
              <a:rPr kumimoji="0" lang="en-ZA" sz="240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sustainable, community-driven impact</a:t>
            </a:r>
            <a:r>
              <a:rPr kumimoji="0" lang="en-Z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while serving as a model for other grantees seeking to strengthen governance, systems, and service delivery</a:t>
            </a:r>
          </a:p>
          <a:p>
            <a:pPr marL="0" indent="0">
              <a:buNone/>
            </a:pPr>
            <a:endParaRPr lang="en-US" dirty="0"/>
          </a:p>
        </p:txBody>
      </p:sp>
    </p:spTree>
    <p:extLst>
      <p:ext uri="{BB962C8B-B14F-4D97-AF65-F5344CB8AC3E}">
        <p14:creationId xmlns:p14="http://schemas.microsoft.com/office/powerpoint/2010/main" val="140155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96F0D-FE2A-B65D-C1E2-29059608BCFC}"/>
              </a:ext>
            </a:extLst>
          </p:cNvPr>
          <p:cNvSpPr>
            <a:spLocks noGrp="1"/>
          </p:cNvSpPr>
          <p:nvPr>
            <p:ph type="title"/>
          </p:nvPr>
        </p:nvSpPr>
        <p:spPr>
          <a:xfrm>
            <a:off x="838200" y="2238703"/>
            <a:ext cx="10515600" cy="2648607"/>
          </a:xfrm>
        </p:spPr>
        <p:txBody>
          <a:bodyPr/>
          <a:lstStyle/>
          <a:p>
            <a:r>
              <a:rPr lang="en-ZA" dirty="0"/>
              <a:t>                               </a:t>
            </a:r>
            <a:r>
              <a:rPr lang="en-ZA" sz="4800" b="1" dirty="0"/>
              <a:t>THANK YOU</a:t>
            </a:r>
          </a:p>
        </p:txBody>
      </p:sp>
    </p:spTree>
    <p:extLst>
      <p:ext uri="{BB962C8B-B14F-4D97-AF65-F5344CB8AC3E}">
        <p14:creationId xmlns:p14="http://schemas.microsoft.com/office/powerpoint/2010/main" val="422260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E4C9-98E4-CDEC-8F05-4002E146F615}"/>
              </a:ext>
            </a:extLst>
          </p:cNvPr>
          <p:cNvSpPr>
            <a:spLocks noGrp="1"/>
          </p:cNvSpPr>
          <p:nvPr>
            <p:ph type="title"/>
          </p:nvPr>
        </p:nvSpPr>
        <p:spPr/>
        <p:txBody>
          <a:bodyPr/>
          <a:lstStyle/>
          <a:p>
            <a:r>
              <a:rPr lang="en-ZA" b="1" dirty="0"/>
              <a:t>Presentation overview </a:t>
            </a:r>
          </a:p>
        </p:txBody>
      </p:sp>
      <p:sp>
        <p:nvSpPr>
          <p:cNvPr id="3" name="Content Placeholder 2">
            <a:extLst>
              <a:ext uri="{FF2B5EF4-FFF2-40B4-BE49-F238E27FC236}">
                <a16:creationId xmlns:a16="http://schemas.microsoft.com/office/drawing/2014/main" id="{BB50E167-77D3-3699-3EFB-B63C0743770A}"/>
              </a:ext>
            </a:extLst>
          </p:cNvPr>
          <p:cNvSpPr>
            <a:spLocks noGrp="1"/>
          </p:cNvSpPr>
          <p:nvPr>
            <p:ph idx="1"/>
          </p:nvPr>
        </p:nvSpPr>
        <p:spPr>
          <a:xfrm>
            <a:off x="838200" y="1690688"/>
            <a:ext cx="10515600" cy="4662815"/>
          </a:xfrm>
        </p:spPr>
        <p:txBody>
          <a:bodyPr>
            <a:normAutofit lnSpcReduction="10000"/>
          </a:bodyPr>
          <a:lstStyle/>
          <a:p>
            <a:r>
              <a:rPr lang="en-ZA" dirty="0"/>
              <a:t>Synopsis</a:t>
            </a:r>
          </a:p>
          <a:p>
            <a:r>
              <a:rPr lang="en-ZA" dirty="0"/>
              <a:t>Background</a:t>
            </a:r>
          </a:p>
          <a:p>
            <a:r>
              <a:rPr lang="en-ZA" dirty="0"/>
              <a:t>ODS Baseline Scores</a:t>
            </a:r>
          </a:p>
          <a:p>
            <a:r>
              <a:rPr lang="en-ZA" dirty="0"/>
              <a:t>Change/ What inspired our Change</a:t>
            </a:r>
          </a:p>
          <a:p>
            <a:r>
              <a:rPr lang="en-ZA" dirty="0"/>
              <a:t>What changed after GL’s intervention </a:t>
            </a:r>
          </a:p>
          <a:p>
            <a:r>
              <a:rPr lang="en-ZA" dirty="0"/>
              <a:t>Areas that changed</a:t>
            </a:r>
          </a:p>
          <a:p>
            <a:r>
              <a:rPr lang="en-ZA" dirty="0"/>
              <a:t>Significance/ Impact</a:t>
            </a:r>
          </a:p>
          <a:p>
            <a:r>
              <a:rPr lang="en-ZA" dirty="0"/>
              <a:t>Challenges And Lesson Learned</a:t>
            </a:r>
          </a:p>
          <a:p>
            <a:r>
              <a:rPr lang="en-ZA" dirty="0"/>
              <a:t>Sustainability</a:t>
            </a:r>
          </a:p>
          <a:p>
            <a:r>
              <a:rPr lang="en-ZA" dirty="0"/>
              <a:t>Next step - Where to from here</a:t>
            </a:r>
          </a:p>
          <a:p>
            <a:endParaRPr lang="en-ZA" dirty="0"/>
          </a:p>
          <a:p>
            <a:endParaRPr lang="en-ZA" dirty="0"/>
          </a:p>
          <a:p>
            <a:endParaRPr lang="en-ZA" dirty="0"/>
          </a:p>
          <a:p>
            <a:endParaRPr lang="en-ZA" dirty="0"/>
          </a:p>
          <a:p>
            <a:endParaRPr lang="en-ZA" dirty="0"/>
          </a:p>
          <a:p>
            <a:endParaRPr lang="en-ZA" dirty="0"/>
          </a:p>
          <a:p>
            <a:pPr marL="0" indent="0">
              <a:buNone/>
            </a:pPr>
            <a:endParaRPr lang="en-ZA"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698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Synopsis</a:t>
            </a:r>
            <a:r>
              <a:rPr lang="en-ZA" dirty="0"/>
              <a:t>– brief overview what this is about </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Content Placeholder 3">
            <a:extLst>
              <a:ext uri="{FF2B5EF4-FFF2-40B4-BE49-F238E27FC236}">
                <a16:creationId xmlns:a16="http://schemas.microsoft.com/office/drawing/2014/main" id="{E1D7B932-815E-0AD2-B271-217AC29AC71F}"/>
              </a:ext>
            </a:extLst>
          </p:cNvPr>
          <p:cNvGraphicFramePr>
            <a:graphicFrameLocks noGrp="1"/>
          </p:cNvGraphicFramePr>
          <p:nvPr>
            <p:ph sz="half" idx="1"/>
            <p:extLst>
              <p:ext uri="{D42A27DB-BD31-4B8C-83A1-F6EECF244321}">
                <p14:modId xmlns:p14="http://schemas.microsoft.com/office/powerpoint/2010/main" val="3560028118"/>
              </p:ext>
            </p:extLst>
          </p:nvPr>
        </p:nvGraphicFramePr>
        <p:xfrm>
          <a:off x="541284" y="960852"/>
          <a:ext cx="11098608" cy="5289627"/>
        </p:xfrm>
        <a:graphic>
          <a:graphicData uri="http://schemas.openxmlformats.org/drawingml/2006/table">
            <a:tbl>
              <a:tblPr firstRow="1" firstCol="1" bandRow="1">
                <a:tableStyleId>{5C22544A-7EE6-4342-B048-85BDC9FD1C3A}</a:tableStyleId>
              </a:tblPr>
              <a:tblGrid>
                <a:gridCol w="2091557">
                  <a:extLst>
                    <a:ext uri="{9D8B030D-6E8A-4147-A177-3AD203B41FA5}">
                      <a16:colId xmlns:a16="http://schemas.microsoft.com/office/drawing/2014/main" val="123376925"/>
                    </a:ext>
                  </a:extLst>
                </a:gridCol>
                <a:gridCol w="9007051">
                  <a:extLst>
                    <a:ext uri="{9D8B030D-6E8A-4147-A177-3AD203B41FA5}">
                      <a16:colId xmlns:a16="http://schemas.microsoft.com/office/drawing/2014/main" val="3439560178"/>
                    </a:ext>
                  </a:extLst>
                </a:gridCol>
              </a:tblGrid>
              <a:tr h="367925">
                <a:tc>
                  <a:txBody>
                    <a:bodyPr/>
                    <a:lstStyle/>
                    <a:p>
                      <a:pPr>
                        <a:buNone/>
                      </a:pPr>
                      <a:r>
                        <a:rPr lang="en-ZA" sz="2400" dirty="0">
                          <a:solidFill>
                            <a:schemeClr val="tx1"/>
                          </a:solidFill>
                          <a:effectLst/>
                        </a:rPr>
                        <a:t>Name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Tiny Baloyi</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4164091"/>
                  </a:ext>
                </a:extLst>
              </a:tr>
              <a:tr h="395022">
                <a:tc>
                  <a:txBody>
                    <a:bodyPr/>
                    <a:lstStyle/>
                    <a:p>
                      <a:pPr>
                        <a:buNone/>
                      </a:pPr>
                      <a:r>
                        <a:rPr lang="en-ZA" sz="2400" dirty="0">
                          <a:solidFill>
                            <a:schemeClr val="tx1"/>
                          </a:solidFill>
                          <a:effectLst/>
                        </a:rPr>
                        <a:t>Designation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Programme Manager</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3078158"/>
                  </a:ext>
                </a:extLst>
              </a:tr>
              <a:tr h="381400">
                <a:tc>
                  <a:txBody>
                    <a:bodyPr/>
                    <a:lstStyle/>
                    <a:p>
                      <a:pPr>
                        <a:buNone/>
                      </a:pPr>
                      <a:r>
                        <a:rPr lang="en-ZA" sz="2400" dirty="0">
                          <a:solidFill>
                            <a:schemeClr val="tx1"/>
                          </a:solidFill>
                          <a:effectLst/>
                        </a:rPr>
                        <a:t>Organisation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Social Welfare In Tech</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3067951"/>
                  </a:ext>
                </a:extLst>
              </a:tr>
              <a:tr h="341166">
                <a:tc>
                  <a:txBody>
                    <a:bodyPr/>
                    <a:lstStyle/>
                    <a:p>
                      <a:pPr>
                        <a:buNone/>
                      </a:pPr>
                      <a:r>
                        <a:rPr lang="en-ZA" sz="2400">
                          <a:solidFill>
                            <a:schemeClr val="tx1"/>
                          </a:solidFill>
                          <a:effectLst/>
                        </a:rPr>
                        <a:t>Country </a:t>
                      </a:r>
                      <a:endParaRPr lang="en-ZA" sz="240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South Africa</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574574"/>
                  </a:ext>
                </a:extLst>
              </a:tr>
              <a:tr h="360316">
                <a:tc>
                  <a:txBody>
                    <a:bodyPr/>
                    <a:lstStyle/>
                    <a:p>
                      <a:pPr>
                        <a:buNone/>
                      </a:pPr>
                      <a:r>
                        <a:rPr lang="en-ZA" sz="2400" dirty="0">
                          <a:solidFill>
                            <a:schemeClr val="tx1"/>
                          </a:solidFill>
                          <a:effectLst/>
                        </a:rPr>
                        <a:t>Category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en-ZA" sz="2400" dirty="0">
                          <a:solidFill>
                            <a:schemeClr val="tx1"/>
                          </a:solidFill>
                          <a:effectLst/>
                        </a:rPr>
                        <a:t> </a:t>
                      </a:r>
                      <a:r>
                        <a:rPr lang="en-ZA" sz="2400" dirty="0"/>
                        <a:t>Organisational Development </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865186"/>
                  </a:ext>
                </a:extLst>
              </a:tr>
              <a:tr h="3184216">
                <a:tc>
                  <a:txBody>
                    <a:bodyPr/>
                    <a:lstStyle/>
                    <a:p>
                      <a:pPr>
                        <a:buNone/>
                      </a:pPr>
                      <a:r>
                        <a:rPr lang="en-US" sz="2400" dirty="0">
                          <a:solidFill>
                            <a:schemeClr val="tx1"/>
                          </a:solidFill>
                          <a:effectLst/>
                          <a:latin typeface="Aptos" panose="020B0004020202020204" pitchFamily="34" charset="0"/>
                          <a:ea typeface="Aptos" panose="020B0004020202020204" pitchFamily="34" charset="0"/>
                          <a:cs typeface="Aptos" panose="020B0004020202020204" pitchFamily="34" charset="0"/>
                        </a:rPr>
                        <a:t>Summary</a:t>
                      </a:r>
                      <a:endParaRPr lang="en-ZA" sz="24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dk1"/>
                          </a:solidFill>
                          <a:effectLst/>
                          <a:latin typeface="Arial" panose="020B0604020202020204" pitchFamily="34" charset="0"/>
                          <a:ea typeface="+mn-ea"/>
                          <a:cs typeface="Arial" panose="020B0604020202020204" pitchFamily="34" charset="0"/>
                        </a:rPr>
                        <a:t>Social Welfare In Tech is a community-focused organisation that works to prevent Gender-Based Violence and Femicide (GBVF) and promote positive behavioural change among young people. Through school-based programmes and community initiatives, the organisation provides education on violence prevention, healthy relationships, Sexual and Reproductive Health, and encourage focus on school progress without hindrance due to early pregnancy. By integrating social welfare services with innovative, informed approaches, Social Welfare In Tech empowers learners, families, and communities with the knowledge, skills, and support needed to build safer and more resilient environments.</a:t>
                      </a:r>
                    </a:p>
                    <a:p>
                      <a:pPr>
                        <a:buNone/>
                      </a:pPr>
                      <a:endParaRPr lang="en-ZA" sz="2400" dirty="0">
                        <a:solidFill>
                          <a:schemeClr val="tx1"/>
                        </a:solidFill>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55669"/>
                  </a:ext>
                </a:extLst>
              </a:tr>
            </a:tbl>
          </a:graphicData>
        </a:graphic>
      </p:graphicFrame>
    </p:spTree>
    <p:extLst>
      <p:ext uri="{BB962C8B-B14F-4D97-AF65-F5344CB8AC3E}">
        <p14:creationId xmlns:p14="http://schemas.microsoft.com/office/powerpoint/2010/main" val="328255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FBDF62-03A8-E1BE-8D66-BABB03CFEE07}"/>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F4B90E07-C93A-6A8F-732A-71A50190255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9840AD7F-1872-0118-7992-1DD970A0CF1C}"/>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363297AC-CB5E-6F1F-82E2-9E9614934832}"/>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Background</a:t>
            </a:r>
            <a:r>
              <a:rPr lang="en-US" dirty="0"/>
              <a:t>(problem, actions, change, evidence) </a:t>
            </a:r>
          </a:p>
        </p:txBody>
      </p:sp>
      <p:sp>
        <p:nvSpPr>
          <p:cNvPr id="7" name="Content Placeholder 4">
            <a:extLst>
              <a:ext uri="{FF2B5EF4-FFF2-40B4-BE49-F238E27FC236}">
                <a16:creationId xmlns:a16="http://schemas.microsoft.com/office/drawing/2014/main" id="{449580A2-9E5C-E6B7-6DA1-B6663C801AE7}"/>
              </a:ext>
            </a:extLst>
          </p:cNvPr>
          <p:cNvSpPr txBox="1">
            <a:spLocks/>
          </p:cNvSpPr>
          <p:nvPr/>
        </p:nvSpPr>
        <p:spPr>
          <a:xfrm>
            <a:off x="6213562" y="1091294"/>
            <a:ext cx="5973024" cy="4999616"/>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ZA" dirty="0"/>
          </a:p>
        </p:txBody>
      </p:sp>
      <p:sp>
        <p:nvSpPr>
          <p:cNvPr id="3" name="TextBox 9">
            <a:extLst>
              <a:ext uri="{FF2B5EF4-FFF2-40B4-BE49-F238E27FC236}">
                <a16:creationId xmlns:a16="http://schemas.microsoft.com/office/drawing/2014/main" id="{3B0E22A2-E3D6-AAEE-7338-0F6A3D6FCD7C}"/>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B50C9DA-60C5-FA59-CDDA-21A0006E0295}"/>
              </a:ext>
            </a:extLst>
          </p:cNvPr>
          <p:cNvSpPr>
            <a:spLocks noGrp="1"/>
          </p:cNvSpPr>
          <p:nvPr>
            <p:ph sz="half" idx="1"/>
          </p:nvPr>
        </p:nvSpPr>
        <p:spPr>
          <a:xfrm>
            <a:off x="235131" y="1091294"/>
            <a:ext cx="5860869" cy="5034869"/>
          </a:xfrm>
          <a:ln>
            <a:solidFill>
              <a:schemeClr val="tx1"/>
            </a:solidFill>
          </a:ln>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Social Welfare In Tech is a community-based organization in South Africa working to prevent gender-based violence (GBV) and strengthen mental-health support through community dialogue, advocacy, and survivor-</a:t>
            </a:r>
            <a:r>
              <a:rPr kumimoji="0" lang="en-US" sz="1400" b="0" i="0" u="none" strike="noStrike" kern="1200" cap="none" spc="0" normalizeH="0" baseline="0" noProof="0" dirty="0" err="1">
                <a:ln>
                  <a:noFill/>
                </a:ln>
                <a:solidFill>
                  <a:prstClr val="black"/>
                </a:solidFill>
                <a:effectLst/>
                <a:uLnTx/>
                <a:uFillTx/>
                <a:latin typeface="Calibri" panose="020F0502020204030204"/>
                <a:ea typeface="Calibri"/>
                <a:cs typeface="Calibri"/>
              </a:rPr>
              <a:t>centred</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 services. The organization primarily serves women, girls, and vulnerable community members who face high levels of violence, stigma, and limited access to psychosocial support in under-resourced communities.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Calibri"/>
                <a:cs typeface="Calibri"/>
              </a:rPr>
              <a:t>Before the organizational change process, Social Welfare In Tech operated with strong community commitment a formal governance structure, limited financial management systems, and little documented operational procedures due to working on personal staff equipment like a (Laptop) . These gaps constrained the organization's ability to scale programs, strengthen partnerships, and access sustainable funding. At the same time, communities continued to experience rising GBV cases, low awareness of mental-health services, and weak coordination between local stakeholders. This context highlighted the urgent need to strengthen internal organizational systems so that community prevention and response efforts could become more effective, accountable, and sustainable. Also, a call for a </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need to strengthen financial governance, improve accountability mechanisms, and build staff capacity to ensure sustainable and compliant program  implementation.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lang="en-US" sz="1500" dirty="0">
                <a:solidFill>
                  <a:prstClr val="black"/>
                </a:solidFill>
                <a:latin typeface="Calibri" panose="020F0502020204030204"/>
              </a:rPr>
              <a:t>opportunity grant</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received from gender links assisted  the organization to put systems in place, </a:t>
            </a:r>
            <a:r>
              <a:rPr lang="en-US" sz="1500" dirty="0">
                <a:solidFill>
                  <a:prstClr val="black"/>
                </a:solidFill>
                <a:latin typeface="Calibri" panose="020F0502020204030204"/>
              </a:rPr>
              <a:t>the organization managed to buy few tools of trade to advance its goal of implementing  a GBVF program  with the limited staff within it.</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EF7ACB1-29F6-44E7-4B96-1B023BC85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150" y="1102182"/>
            <a:ext cx="5860869" cy="2214455"/>
          </a:xfrm>
          <a:prstGeom prst="rect">
            <a:avLst/>
          </a:prstGeom>
        </p:spPr>
      </p:pic>
      <p:pic>
        <p:nvPicPr>
          <p:cNvPr id="6" name="Picture 5">
            <a:extLst>
              <a:ext uri="{FF2B5EF4-FFF2-40B4-BE49-F238E27FC236}">
                <a16:creationId xmlns:a16="http://schemas.microsoft.com/office/drawing/2014/main" id="{707E6942-1D8D-0CF8-3078-5C4DAACC5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8974" y="3428999"/>
            <a:ext cx="5860869" cy="2575193"/>
          </a:xfrm>
          <a:prstGeom prst="rect">
            <a:avLst/>
          </a:prstGeom>
        </p:spPr>
      </p:pic>
    </p:spTree>
    <p:extLst>
      <p:ext uri="{BB962C8B-B14F-4D97-AF65-F5344CB8AC3E}">
        <p14:creationId xmlns:p14="http://schemas.microsoft.com/office/powerpoint/2010/main" val="380090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FE6ADB-FCFB-DA5D-FD72-16EF633758F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A3287F9-108B-074C-9CE7-6F4453AD691C}"/>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6D764C8-0124-5BC2-7D31-FDDDC7CFAE63}"/>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49B8801-5CC9-B1EC-E26B-60303B862028}"/>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ZW" sz="4400" b="1" u="none" strike="noStrike" kern="1200" cap="none" spc="300" normalizeH="0" baseline="0" noProof="0" dirty="0">
                <a:ln>
                  <a:solidFill>
                    <a:sysClr val="windowText" lastClr="000000"/>
                  </a:solid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ODS Baseline Scores- find yours!</a:t>
            </a:r>
          </a:p>
        </p:txBody>
      </p:sp>
      <p:sp>
        <p:nvSpPr>
          <p:cNvPr id="3" name="TextBox 9">
            <a:extLst>
              <a:ext uri="{FF2B5EF4-FFF2-40B4-BE49-F238E27FC236}">
                <a16:creationId xmlns:a16="http://schemas.microsoft.com/office/drawing/2014/main" id="{08008DC9-BA06-7369-5AA2-F58FB6FCD0D2}"/>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0" i="1" u="none" strike="noStrike" kern="1200" cap="none" spc="30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kumimoji="0" lang="en-ZW" sz="24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CF7C1A01-171C-688E-C819-FE49D350D15F}"/>
              </a:ext>
            </a:extLst>
          </p:cNvPr>
          <p:cNvSpPr>
            <a:spLocks noGrp="1"/>
          </p:cNvSpPr>
          <p:nvPr>
            <p:ph sz="half" idx="1"/>
          </p:nvPr>
        </p:nvSpPr>
        <p:spPr>
          <a:xfrm>
            <a:off x="235131" y="1091294"/>
            <a:ext cx="11288175" cy="5034869"/>
          </a:xfrm>
          <a:ln>
            <a:solidFill>
              <a:schemeClr val="tx1"/>
            </a:solidFill>
          </a:ln>
        </p:spPr>
        <p:txBody>
          <a:bodyPr vert="horz" lIns="91440" tIns="45720" rIns="91440" bIns="45720" rtlCol="0" anchor="t">
            <a:normAutofit/>
          </a:bodyPr>
          <a:lstStyle/>
          <a:p>
            <a:pPr marL="0" indent="0">
              <a:buNone/>
            </a:pPr>
            <a:r>
              <a:rPr lang="en-US" dirty="0">
                <a:hlinkClick r:id="rId2"/>
              </a:rPr>
              <a:t>RWVL ODS Baseline Report</a:t>
            </a:r>
            <a:endParaRPr lang="en-US" dirty="0"/>
          </a:p>
          <a:p>
            <a:pPr marL="0" indent="0">
              <a:buNone/>
            </a:pPr>
            <a:r>
              <a:rPr lang="en-US" dirty="0">
                <a:hlinkClick r:id="rId3"/>
              </a:rPr>
              <a:t>Social Welfare In Tech ODS Baseline Report</a:t>
            </a:r>
            <a:endParaRPr lang="en-US" dirty="0"/>
          </a:p>
          <a:p>
            <a:pPr marL="0" indent="0">
              <a:buNone/>
            </a:pPr>
            <a:br>
              <a:rPr lang="en-US" dirty="0"/>
            </a:br>
            <a:endParaRPr lang="en-US" dirty="0">
              <a:solidFill>
                <a:srgbClr val="FF0000"/>
              </a:solidFill>
              <a:ea typeface="Calibri"/>
              <a:cs typeface="Calibri"/>
            </a:endParaRPr>
          </a:p>
        </p:txBody>
      </p:sp>
      <p:graphicFrame>
        <p:nvGraphicFramePr>
          <p:cNvPr id="4" name="Table 3">
            <a:extLst>
              <a:ext uri="{FF2B5EF4-FFF2-40B4-BE49-F238E27FC236}">
                <a16:creationId xmlns:a16="http://schemas.microsoft.com/office/drawing/2014/main" id="{A20FE782-9524-20E5-BAF7-BF0FCC1543A9}"/>
              </a:ext>
            </a:extLst>
          </p:cNvPr>
          <p:cNvGraphicFramePr>
            <a:graphicFrameLocks noGrp="1"/>
          </p:cNvGraphicFramePr>
          <p:nvPr>
            <p:extLst>
              <p:ext uri="{D42A27DB-BD31-4B8C-83A1-F6EECF244321}">
                <p14:modId xmlns:p14="http://schemas.microsoft.com/office/powerpoint/2010/main" val="772930245"/>
              </p:ext>
            </p:extLst>
          </p:nvPr>
        </p:nvGraphicFramePr>
        <p:xfrm>
          <a:off x="235131" y="2202025"/>
          <a:ext cx="11036249" cy="3760711"/>
        </p:xfrm>
        <a:graphic>
          <a:graphicData uri="http://schemas.openxmlformats.org/drawingml/2006/table">
            <a:tbl>
              <a:tblPr firstRow="1" bandRow="1">
                <a:tableStyleId>{5C22544A-7EE6-4342-B048-85BDC9FD1C3A}</a:tableStyleId>
              </a:tblPr>
              <a:tblGrid>
                <a:gridCol w="8831589">
                  <a:extLst>
                    <a:ext uri="{9D8B030D-6E8A-4147-A177-3AD203B41FA5}">
                      <a16:colId xmlns:a16="http://schemas.microsoft.com/office/drawing/2014/main" val="2566344315"/>
                    </a:ext>
                  </a:extLst>
                </a:gridCol>
                <a:gridCol w="2204660">
                  <a:extLst>
                    <a:ext uri="{9D8B030D-6E8A-4147-A177-3AD203B41FA5}">
                      <a16:colId xmlns:a16="http://schemas.microsoft.com/office/drawing/2014/main" val="3185493418"/>
                    </a:ext>
                  </a:extLst>
                </a:gridCol>
              </a:tblGrid>
              <a:tr h="546297">
                <a:tc>
                  <a:txBody>
                    <a:bodyPr/>
                    <a:lstStyle/>
                    <a:p>
                      <a:r>
                        <a:rPr lang="en-ZA" dirty="0">
                          <a:solidFill>
                            <a:schemeClr val="tx1"/>
                          </a:solidFill>
                        </a:rPr>
                        <a:t>Overall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7</a:t>
                      </a:r>
                      <a:r>
                        <a:rPr kumimoji="0" lang="en-ZA" sz="1800" b="0" i="0" u="none" strike="noStrike" kern="1200" cap="none" spc="0" normalizeH="0" baseline="0" noProof="0" dirty="0">
                          <a:ln>
                            <a:noFill/>
                          </a:ln>
                          <a:solidFill>
                            <a:prstClr val="black"/>
                          </a:solidFill>
                          <a:effectLst/>
                          <a:uLnTx/>
                          <a:uFillTx/>
                          <a:latin typeface="+mn-lt"/>
                          <a:ea typeface="+mn-ea"/>
                          <a:cs typeface="+mn-cs"/>
                        </a:rPr>
                        <a:t>50%</a:t>
                      </a:r>
                    </a:p>
                    <a:p>
                      <a:r>
                        <a:rPr lang="en-ZA" dirty="0"/>
                        <a:t>75%57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4107879"/>
                  </a:ext>
                </a:extLst>
              </a:tr>
              <a:tr h="546297">
                <a:tc>
                  <a:txBody>
                    <a:bodyPr/>
                    <a:lstStyle/>
                    <a:p>
                      <a:r>
                        <a:rPr lang="en-ZA" dirty="0">
                          <a:solidFill>
                            <a:schemeClr val="tx1"/>
                          </a:solidFill>
                        </a:rPr>
                        <a:t>People and Leadership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1903976"/>
                  </a:ext>
                </a:extLst>
              </a:tr>
              <a:tr h="546297">
                <a:tc>
                  <a:txBody>
                    <a:bodyPr/>
                    <a:lstStyle/>
                    <a:p>
                      <a:r>
                        <a:rPr lang="en-US" dirty="0">
                          <a:solidFill>
                            <a:schemeClr val="tx1"/>
                          </a:solidFill>
                        </a:rPr>
                        <a:t>Structures, Systems, and Processes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8533137"/>
                  </a:ext>
                </a:extLst>
              </a:tr>
              <a:tr h="546297">
                <a:tc>
                  <a:txBody>
                    <a:bodyPr/>
                    <a:lstStyle/>
                    <a:p>
                      <a:r>
                        <a:rPr lang="en-US" dirty="0">
                          <a:solidFill>
                            <a:schemeClr val="tx1"/>
                          </a:solidFill>
                        </a:rPr>
                        <a:t>Resilience, Care, and Security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033376"/>
                  </a:ext>
                </a:extLst>
              </a:tr>
              <a:tr h="740870">
                <a:tc>
                  <a:txBody>
                    <a:bodyPr/>
                    <a:lstStyle/>
                    <a:p>
                      <a:r>
                        <a:rPr lang="en-US" dirty="0">
                          <a:solidFill>
                            <a:schemeClr val="tx1"/>
                          </a:solidFill>
                        </a:rPr>
                        <a:t>Finance and sustainability and social entrepreneurship Score</a:t>
                      </a:r>
                      <a:endParaRPr lang="en-Z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987049"/>
                  </a:ext>
                </a:extLst>
              </a:tr>
              <a:tr h="740870">
                <a:tc>
                  <a:txBody>
                    <a:bodyPr/>
                    <a:lstStyle/>
                    <a:p>
                      <a:r>
                        <a:rPr lang="en-ZA" dirty="0">
                          <a:solidFill>
                            <a:schemeClr val="tx1"/>
                          </a:solidFill>
                        </a:rPr>
                        <a:t>Connections and Visibility Score</a:t>
                      </a:r>
                      <a:endParaRPr lang="en-Z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ZA" dirty="0"/>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0498257"/>
                  </a:ext>
                </a:extLst>
              </a:tr>
            </a:tbl>
          </a:graphicData>
        </a:graphic>
      </p:graphicFrame>
    </p:spTree>
    <p:extLst>
      <p:ext uri="{BB962C8B-B14F-4D97-AF65-F5344CB8AC3E}">
        <p14:creationId xmlns:p14="http://schemas.microsoft.com/office/powerpoint/2010/main" val="1848226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A8E692-9EA8-7C9C-F745-0B142435D3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5FDA67A-358B-9E66-645D-FF58B500162B}"/>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B05B27EB-7C45-6EA4-0E04-F9CBEA54BC44}"/>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5706DD1E-29A2-AB8D-8903-4E8E84F3A62C}"/>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Change</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D66E7404-EC74-A551-44B2-799722FA617D}"/>
              </a:ext>
            </a:extLst>
          </p:cNvPr>
          <p:cNvSpPr txBox="1">
            <a:spLocks/>
          </p:cNvSpPr>
          <p:nvPr/>
        </p:nvSpPr>
        <p:spPr>
          <a:xfrm>
            <a:off x="6213562" y="977462"/>
            <a:ext cx="5973024" cy="5113448"/>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24A8993B-E843-68BE-DA1B-04E494615963}"/>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1356042C-87BF-ABF0-F8A3-88794087CA6B}"/>
              </a:ext>
            </a:extLst>
          </p:cNvPr>
          <p:cNvSpPr>
            <a:spLocks noGrp="1"/>
          </p:cNvSpPr>
          <p:nvPr>
            <p:ph sz="half" idx="1"/>
          </p:nvPr>
        </p:nvSpPr>
        <p:spPr>
          <a:xfrm>
            <a:off x="122977" y="977462"/>
            <a:ext cx="5973023" cy="5148701"/>
          </a:xfrm>
          <a:ln>
            <a:solidFill>
              <a:schemeClr val="tx1"/>
            </a:solidFill>
          </a:ln>
        </p:spPr>
        <p:txBody>
          <a:bodyPr vert="horz" lIns="91440" tIns="45720" rIns="91440" bIns="45720" rtlCol="0" anchor="t">
            <a:normAutofit fontScale="850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organizational change at Social Welfare In Tech came from a growing recognition that strong community impact requires equally strong internal governance, financial management, and operational systems. While the organization had built trust through GBV prevention dialogues, mental-health awareness, and survivor referrals as well as empowerment, limited formal structures, constrained sustainability, accountability, and access to long-term funding. This reflection supported by partner engagement and organizational self-assessment and benchmarking from other existing organizations initiated a deliberate process of strengthening systems.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Several targeted capacity-building meetings contributed to the change. These </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included governance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financial-management training, development of internal policies and procedures, improved budgeting and financial-tracking tools, and the establishment of clearer reporting and accountability mechanisms learned from Gender </a:t>
            </a:r>
            <a:r>
              <a:rPr kumimoji="0" lang="en-US"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links orientation.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organization also strengthened program planning, monitoring and evaluation processes, and documentation practice.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To  better measure community-level outcomes. In parallel, Social Welfare In Tech expanded partnerships with local stakeholders to align prevention, referral, and awareness efforts.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change was led by the organization's leadership team, with active participation from staff, volunteers, community facilitators, and partner organizations. External technical support and mentorship received through the gender link site visit monitoring it further strengthened institutional learning and ensured that improvements aligned with good governance and compliance standards are followed. This collaborative approach fostered ownership across all levels of the organization.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 implement these changes organization-wide, Social Welfare In Tech formalized governance structures, introduced standard financial controls, strengthened internal communication and decision-making processes, and embedded monitoring and evaluation within program delivery. Staff and volunteers received orientation on new systems, ensuring consistent application across activities. As a result, the organization transitioned from informal, resource-limited operations toward a more structured, transparent, and sustainable institutional model capable of scaling community impact.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None/>
            </a:pPr>
            <a:endParaRPr lang="en-US" dirty="0"/>
          </a:p>
        </p:txBody>
      </p:sp>
      <p:pic>
        <p:nvPicPr>
          <p:cNvPr id="4" name="Picture 3">
            <a:extLst>
              <a:ext uri="{FF2B5EF4-FFF2-40B4-BE49-F238E27FC236}">
                <a16:creationId xmlns:a16="http://schemas.microsoft.com/office/drawing/2014/main" id="{DB86F829-7D61-B9C3-1FE1-1B071088A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8976" y="1013551"/>
            <a:ext cx="2781805" cy="3084723"/>
          </a:xfrm>
          <a:prstGeom prst="rect">
            <a:avLst/>
          </a:prstGeom>
        </p:spPr>
      </p:pic>
      <p:pic>
        <p:nvPicPr>
          <p:cNvPr id="6" name="Picture 5">
            <a:extLst>
              <a:ext uri="{FF2B5EF4-FFF2-40B4-BE49-F238E27FC236}">
                <a16:creationId xmlns:a16="http://schemas.microsoft.com/office/drawing/2014/main" id="{E64625F8-CE36-6107-E495-F8CEB366B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349" y="1013551"/>
            <a:ext cx="3068237" cy="3084723"/>
          </a:xfrm>
          <a:prstGeom prst="rect">
            <a:avLst/>
          </a:prstGeom>
        </p:spPr>
      </p:pic>
      <p:pic>
        <p:nvPicPr>
          <p:cNvPr id="8" name="Picture 7">
            <a:extLst>
              <a:ext uri="{FF2B5EF4-FFF2-40B4-BE49-F238E27FC236}">
                <a16:creationId xmlns:a16="http://schemas.microsoft.com/office/drawing/2014/main" id="{B0278491-0F45-E21A-5949-E92881A08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976" y="3812583"/>
            <a:ext cx="5967610" cy="2278327"/>
          </a:xfrm>
          <a:prstGeom prst="rect">
            <a:avLst/>
          </a:prstGeom>
        </p:spPr>
      </p:pic>
    </p:spTree>
    <p:extLst>
      <p:ext uri="{BB962C8B-B14F-4D97-AF65-F5344CB8AC3E}">
        <p14:creationId xmlns:p14="http://schemas.microsoft.com/office/powerpoint/2010/main" val="2900623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B5387C-6A5F-A94B-3F06-321097B113B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EF8E35-BB9B-665A-0182-BECF08B86135}"/>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2C812533-D6C1-ED79-EC55-55DE34A685E0}"/>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9237957D-BD9D-5C35-00CA-80689AB8FDEF}"/>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b="1"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4A91CF60-FB78-633A-C19F-AC4DFD26E4C7}"/>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A8AC93A5-E8D4-A306-16E9-050B2D8A4635}"/>
              </a:ext>
            </a:extLst>
          </p:cNvPr>
          <p:cNvGraphicFramePr>
            <a:graphicFrameLocks noGrp="1"/>
          </p:cNvGraphicFramePr>
          <p:nvPr>
            <p:extLst>
              <p:ext uri="{D42A27DB-BD31-4B8C-83A1-F6EECF244321}">
                <p14:modId xmlns:p14="http://schemas.microsoft.com/office/powerpoint/2010/main" val="235531089"/>
              </p:ext>
            </p:extLst>
          </p:nvPr>
        </p:nvGraphicFramePr>
        <p:xfrm>
          <a:off x="121304" y="813990"/>
          <a:ext cx="11949392" cy="6859869"/>
        </p:xfrm>
        <a:graphic>
          <a:graphicData uri="http://schemas.openxmlformats.org/drawingml/2006/table">
            <a:tbl>
              <a:tblPr firstRow="1" firstCol="1" lastRow="1" lastCol="1" bandRow="1" bandCol="1">
                <a:tableStyleId>{5C22544A-7EE6-4342-B048-85BDC9FD1C3A}</a:tableStyleId>
              </a:tblPr>
              <a:tblGrid>
                <a:gridCol w="3589618">
                  <a:extLst>
                    <a:ext uri="{9D8B030D-6E8A-4147-A177-3AD203B41FA5}">
                      <a16:colId xmlns:a16="http://schemas.microsoft.com/office/drawing/2014/main" val="3249727228"/>
                    </a:ext>
                  </a:extLst>
                </a:gridCol>
                <a:gridCol w="4491204">
                  <a:extLst>
                    <a:ext uri="{9D8B030D-6E8A-4147-A177-3AD203B41FA5}">
                      <a16:colId xmlns:a16="http://schemas.microsoft.com/office/drawing/2014/main" val="3222520754"/>
                    </a:ext>
                  </a:extLst>
                </a:gridCol>
                <a:gridCol w="3868570">
                  <a:extLst>
                    <a:ext uri="{9D8B030D-6E8A-4147-A177-3AD203B41FA5}">
                      <a16:colId xmlns:a16="http://schemas.microsoft.com/office/drawing/2014/main" val="3261248836"/>
                    </a:ext>
                  </a:extLst>
                </a:gridCol>
              </a:tblGrid>
              <a:tr h="464757">
                <a:tc>
                  <a:txBody>
                    <a:bodyPr/>
                    <a:lstStyle/>
                    <a:p>
                      <a:pPr>
                        <a:buNone/>
                      </a:pPr>
                      <a:endParaRPr lang="en-ZA" sz="2400" dirty="0">
                        <a:solidFill>
                          <a:schemeClr val="tx1"/>
                        </a:solidFill>
                        <a:effectLst/>
                        <a:latin typeface="+mn-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Before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400" b="1" dirty="0">
                          <a:solidFill>
                            <a:schemeClr val="tx1"/>
                          </a:solidFill>
                          <a:effectLst/>
                          <a:latin typeface="+mn-lt"/>
                        </a:rPr>
                        <a:t>After due diligence</a:t>
                      </a:r>
                      <a:endParaRPr lang="en-ZA" sz="2400" b="1" dirty="0">
                        <a:solidFill>
                          <a:schemeClr val="tx1"/>
                        </a:solidFill>
                        <a:effectLst/>
                        <a:latin typeface="+mn-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510026">
                <a:tc>
                  <a:txBody>
                    <a:bodyPr/>
                    <a:lstStyle/>
                    <a:p>
                      <a:pPr>
                        <a:buNone/>
                      </a:pPr>
                      <a:r>
                        <a:rPr lang="en-ZA" sz="2400" dirty="0">
                          <a:solidFill>
                            <a:schemeClr val="tx1"/>
                          </a:solidFill>
                          <a:effectLst/>
                          <a:latin typeface="+mn-lt"/>
                        </a:rPr>
                        <a:t>Financial system</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ea typeface="Times New Roman" panose="02020603050405020304" pitchFamily="18" charset="0"/>
                        </a:rPr>
                        <a:t>Financial system was informal, with no clearly documented procedures or controls.</a:t>
                      </a:r>
                      <a:endParaRPr lang="en-ZA" sz="2000" b="0"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ea typeface="Times New Roman" panose="02020603050405020304" pitchFamily="18" charset="0"/>
                        </a:rPr>
                        <a:t>A clear financial system is in place, with written procedures, internal controls, and regular reviews.</a:t>
                      </a:r>
                      <a:endParaRPr lang="en-ZA" sz="2000" b="0"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4368456"/>
                  </a:ext>
                </a:extLst>
              </a:tr>
              <a:tr h="510026">
                <a:tc>
                  <a:txBody>
                    <a:bodyPr/>
                    <a:lstStyle/>
                    <a:p>
                      <a:pPr>
                        <a:buNone/>
                      </a:pPr>
                      <a:r>
                        <a:rPr lang="en-ZA" sz="2400" dirty="0">
                          <a:solidFill>
                            <a:schemeClr val="tx1"/>
                          </a:solidFill>
                          <a:effectLst/>
                          <a:latin typeface="+mn-lt"/>
                        </a:rPr>
                        <a:t>Separate bank account</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dirty="0">
                          <a:solidFill>
                            <a:schemeClr val="tx1"/>
                          </a:solidFill>
                          <a:effectLst/>
                          <a:latin typeface="Arial" panose="020B0604020202020204" pitchFamily="34" charset="0"/>
                          <a:cs typeface="Arial" panose="020B0604020202020204" pitchFamily="34" charset="0"/>
                        </a:rPr>
                        <a:t>No separate bank account dedicated to project or organisational funds.</a:t>
                      </a:r>
                      <a:r>
                        <a:rPr lang="en-ZA" sz="1600" dirty="0">
                          <a:solidFill>
                            <a:schemeClr val="tx1"/>
                          </a:solidFill>
                          <a:effectLst/>
                          <a:latin typeface="Arial" panose="020B0604020202020204" pitchFamily="34" charset="0"/>
                          <a:cs typeface="Arial" panose="020B0604020202020204" pitchFamily="34" charset="0"/>
                        </a:rPr>
                        <a:t> </a:t>
                      </a: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1600" dirty="0">
                          <a:solidFill>
                            <a:schemeClr val="tx1"/>
                          </a:solidFill>
                          <a:effectLst/>
                          <a:latin typeface="Arial" panose="020B0604020202020204" pitchFamily="34" charset="0"/>
                          <a:cs typeface="Arial" panose="020B0604020202020204" pitchFamily="34" charset="0"/>
                        </a:rPr>
                        <a:t> </a:t>
                      </a:r>
                      <a:r>
                        <a:rPr lang="en-US" sz="1600" b="0" dirty="0">
                          <a:solidFill>
                            <a:schemeClr val="tx1"/>
                          </a:solidFill>
                          <a:effectLst/>
                          <a:latin typeface="Arial" panose="020B0604020202020204" pitchFamily="34" charset="0"/>
                          <a:cs typeface="Arial" panose="020B0604020202020204" pitchFamily="34" charset="0"/>
                        </a:rPr>
                        <a:t>A separate bank account is used for project/organisational funds to ensure transparency and traceability.</a:t>
                      </a:r>
                    </a:p>
                    <a:p>
                      <a:pPr algn="ctr">
                        <a:buNone/>
                      </a:pPr>
                      <a:endParaRPr lang="en-US" sz="1600" b="0" dirty="0">
                        <a:solidFill>
                          <a:schemeClr val="tx1"/>
                        </a:solidFill>
                        <a:effectLst/>
                        <a:latin typeface="Arial" panose="020B0604020202020204" pitchFamily="34" charset="0"/>
                        <a:cs typeface="Arial" panose="020B0604020202020204" pitchFamily="34" charset="0"/>
                      </a:endParaRPr>
                    </a:p>
                    <a:p>
                      <a:pPr algn="ctr">
                        <a:buNone/>
                      </a:pP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922172"/>
                  </a:ext>
                </a:extLst>
              </a:tr>
              <a:tr h="893379">
                <a:tc>
                  <a:txBody>
                    <a:bodyPr/>
                    <a:lstStyle/>
                    <a:p>
                      <a:pPr>
                        <a:buNone/>
                      </a:pPr>
                      <a:r>
                        <a:rPr lang="en-ZA" sz="2400" dirty="0">
                          <a:solidFill>
                            <a:schemeClr val="tx1"/>
                          </a:solidFill>
                          <a:effectLst/>
                          <a:latin typeface="+mn-lt"/>
                        </a:rPr>
                        <a:t>Two signatories to the account</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dirty="0">
                          <a:solidFill>
                            <a:schemeClr val="tx1"/>
                          </a:solidFill>
                          <a:effectLst/>
                          <a:latin typeface="Arial" panose="020B0604020202020204" pitchFamily="34" charset="0"/>
                          <a:cs typeface="Arial" panose="020B0604020202020204" pitchFamily="34" charset="0"/>
                        </a:rPr>
                        <a:t>Payments could be authorised by one person, with weak or no dual‑signatory control.</a:t>
                      </a:r>
                      <a:r>
                        <a:rPr lang="en-ZA" sz="1600" dirty="0">
                          <a:solidFill>
                            <a:schemeClr val="tx1"/>
                          </a:solidFill>
                          <a:effectLst/>
                          <a:latin typeface="Arial" panose="020B0604020202020204" pitchFamily="34" charset="0"/>
                          <a:cs typeface="Arial" panose="020B0604020202020204" pitchFamily="34" charset="0"/>
                        </a:rPr>
                        <a:t> </a:t>
                      </a: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dirty="0">
                          <a:solidFill>
                            <a:schemeClr val="tx1"/>
                          </a:solidFill>
                          <a:effectLst/>
                          <a:latin typeface="Arial" panose="020B0604020202020204" pitchFamily="34" charset="0"/>
                          <a:cs typeface="Arial" panose="020B0604020202020204" pitchFamily="34" charset="0"/>
                        </a:rPr>
                        <a:t>At least two signatories are required for all payments, reducing the risk of misuse of funds</a:t>
                      </a:r>
                      <a:r>
                        <a:rPr lang="en-US" sz="1600" dirty="0">
                          <a:solidFill>
                            <a:schemeClr val="tx1"/>
                          </a:solidFill>
                          <a:effectLst/>
                          <a:latin typeface="Arial" panose="020B0604020202020204" pitchFamily="34" charset="0"/>
                          <a:cs typeface="Arial" panose="020B0604020202020204" pitchFamily="34" charset="0"/>
                        </a:rPr>
                        <a:t>.</a:t>
                      </a:r>
                      <a:r>
                        <a:rPr lang="en-ZA" sz="1600" dirty="0">
                          <a:solidFill>
                            <a:schemeClr val="tx1"/>
                          </a:solidFill>
                          <a:effectLst/>
                          <a:latin typeface="Arial" panose="020B0604020202020204" pitchFamily="34" charset="0"/>
                          <a:cs typeface="Arial" panose="020B0604020202020204" pitchFamily="34" charset="0"/>
                        </a:rPr>
                        <a:t> </a:t>
                      </a: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9656750"/>
                  </a:ext>
                </a:extLst>
              </a:tr>
              <a:tr h="893379">
                <a:tc>
                  <a:txBody>
                    <a:bodyPr/>
                    <a:lstStyle/>
                    <a:p>
                      <a:pPr>
                        <a:buNone/>
                      </a:pPr>
                      <a:r>
                        <a:rPr lang="en-ZA" sz="2400" dirty="0">
                          <a:solidFill>
                            <a:schemeClr val="tx1"/>
                          </a:solidFill>
                          <a:effectLst/>
                          <a:latin typeface="+mn-lt"/>
                        </a:rPr>
                        <a:t>Financial documentation</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dirty="0">
                          <a:solidFill>
                            <a:schemeClr val="tx1"/>
                          </a:solidFill>
                          <a:effectLst/>
                          <a:latin typeface="Arial" panose="020B0604020202020204" pitchFamily="34" charset="0"/>
                          <a:cs typeface="Arial" panose="020B0604020202020204" pitchFamily="34" charset="0"/>
                        </a:rPr>
                        <a:t>Financial documentation (invoices, receipts, vouchers) was incomplete or poorly filed.</a:t>
                      </a:r>
                    </a:p>
                    <a:p>
                      <a:pPr algn="ctr">
                        <a:buNone/>
                      </a:pPr>
                      <a:endParaRPr lang="en-US" sz="1600" dirty="0">
                        <a:solidFill>
                          <a:schemeClr val="tx1"/>
                        </a:solidFill>
                        <a:effectLst/>
                        <a:latin typeface="Arial" panose="020B0604020202020204" pitchFamily="34" charset="0"/>
                        <a:cs typeface="Arial" panose="020B0604020202020204" pitchFamily="34" charset="0"/>
                      </a:endParaRPr>
                    </a:p>
                    <a:p>
                      <a:pPr algn="ctr">
                        <a:buNone/>
                      </a:pPr>
                      <a:r>
                        <a:rPr lang="en-ZA" sz="1600" dirty="0">
                          <a:solidFill>
                            <a:schemeClr val="tx1"/>
                          </a:solidFill>
                          <a:effectLst/>
                          <a:latin typeface="Arial" panose="020B0604020202020204" pitchFamily="34" charset="0"/>
                          <a:cs typeface="Arial" panose="020B0604020202020204" pitchFamily="34" charset="0"/>
                        </a:rPr>
                        <a:t> </a:t>
                      </a: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Financial documentation is </a:t>
                      </a:r>
                      <a:r>
                        <a:rPr lang="en-US" sz="16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standardised</a:t>
                      </a: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and properly filed, supporting audits and donor reporting.</a:t>
                      </a:r>
                      <a:endParaRPr lang="en-ZA"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741687"/>
                  </a:ext>
                </a:extLst>
              </a:tr>
              <a:tr h="893379">
                <a:tc>
                  <a:txBody>
                    <a:bodyPr/>
                    <a:lstStyle/>
                    <a:p>
                      <a:pPr>
                        <a:buNone/>
                      </a:pPr>
                      <a:r>
                        <a:rPr lang="en-ZA" sz="2400">
                          <a:solidFill>
                            <a:schemeClr val="tx1"/>
                          </a:solidFill>
                          <a:effectLst/>
                          <a:latin typeface="+mn-lt"/>
                        </a:rPr>
                        <a:t>Monthly reconciliations and routines</a:t>
                      </a:r>
                      <a:endParaRPr lang="en-ZA" sz="240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dirty="0">
                          <a:solidFill>
                            <a:schemeClr val="tx1"/>
                          </a:solidFill>
                          <a:effectLst/>
                          <a:latin typeface="Arial" panose="020B0604020202020204" pitchFamily="34" charset="0"/>
                          <a:cs typeface="Arial" panose="020B0604020202020204" pitchFamily="34" charset="0"/>
                        </a:rPr>
                        <a:t>Monthly reconciliations and basic financial routines were irregular or absent.</a:t>
                      </a:r>
                      <a:r>
                        <a:rPr lang="en-ZA" sz="1600" dirty="0">
                          <a:solidFill>
                            <a:schemeClr val="tx1"/>
                          </a:solidFill>
                          <a:effectLst/>
                          <a:latin typeface="Arial" panose="020B0604020202020204" pitchFamily="34" charset="0"/>
                          <a:cs typeface="Arial" panose="020B0604020202020204" pitchFamily="34" charset="0"/>
                        </a:rPr>
                        <a:t> </a:t>
                      </a:r>
                      <a:endParaRPr lang="en-ZA"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Monthly bank reconciliations and financial routines are done consistently and reviewed by management/board.</a:t>
                      </a:r>
                      <a:endParaRPr lang="en-ZA"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5970774"/>
                  </a:ext>
                </a:extLst>
              </a:tr>
              <a:tr h="893379">
                <a:tc>
                  <a:txBody>
                    <a:bodyPr/>
                    <a:lstStyle/>
                    <a:p>
                      <a:pPr>
                        <a:buNone/>
                      </a:pPr>
                      <a:r>
                        <a:rPr lang="en-ZA" sz="2400" dirty="0">
                          <a:solidFill>
                            <a:schemeClr val="tx1"/>
                          </a:solidFill>
                          <a:effectLst/>
                          <a:latin typeface="+mn-lt"/>
                        </a:rPr>
                        <a:t>Fundraising and Sustainability</a:t>
                      </a:r>
                      <a:endParaRPr lang="en-ZA" sz="2400" dirty="0">
                        <a:solidFill>
                          <a:schemeClr val="tx1"/>
                        </a:solidFill>
                        <a:effectLst/>
                        <a:latin typeface="+mn-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dirty="0">
                          <a:solidFill>
                            <a:schemeClr val="tx1"/>
                          </a:solidFill>
                          <a:effectLst/>
                          <a:latin typeface="Arial" panose="020B0604020202020204" pitchFamily="34" charset="0"/>
                          <a:cs typeface="Arial" panose="020B0604020202020204" pitchFamily="34" charset="0"/>
                        </a:rPr>
                        <a:t>Fundraising was ad hoc, with limited strategy for long‑term sustainability.</a:t>
                      </a:r>
                      <a:r>
                        <a:rPr lang="en-ZA" sz="1600" b="0" dirty="0">
                          <a:solidFill>
                            <a:schemeClr val="tx1"/>
                          </a:solidFill>
                          <a:effectLst/>
                          <a:latin typeface="Arial" panose="020B0604020202020204" pitchFamily="34" charset="0"/>
                          <a:cs typeface="Arial" panose="020B0604020202020204" pitchFamily="34" charset="0"/>
                        </a:rPr>
                        <a:t> </a:t>
                      </a:r>
                      <a:endParaRPr lang="en-ZA"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basic fundraising and sustainability plan exists, linking </a:t>
                      </a:r>
                      <a:r>
                        <a:rPr lang="en-US" sz="1600" b="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programmes</a:t>
                      </a: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to diverse funding sources.</a:t>
                      </a:r>
                      <a:endParaRPr lang="en-ZA"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231740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82A618-5553-E22B-048F-17E9807957E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6FA926D-D969-557E-160C-A1A2E031DDD3}"/>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426D12B7-0E61-8765-A05D-F27F4655222D}"/>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D964CB1-4E16-CBAE-4275-A671DD91551E}"/>
              </a:ext>
            </a:extLst>
          </p:cNvPr>
          <p:cNvSpPr>
            <a:spLocks noGrp="1"/>
          </p:cNvSpPr>
          <p:nvPr/>
        </p:nvSpPr>
        <p:spPr>
          <a:xfrm>
            <a:off x="-121300" y="125016"/>
            <a:ext cx="12191996" cy="84513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what has changed in the following areas since working with Gender Links.</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9">
            <a:extLst>
              <a:ext uri="{FF2B5EF4-FFF2-40B4-BE49-F238E27FC236}">
                <a16:creationId xmlns:a16="http://schemas.microsoft.com/office/drawing/2014/main" id="{A196F413-9766-B700-A293-9351CB73C009}"/>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le 3">
            <a:extLst>
              <a:ext uri="{FF2B5EF4-FFF2-40B4-BE49-F238E27FC236}">
                <a16:creationId xmlns:a16="http://schemas.microsoft.com/office/drawing/2014/main" id="{1E06FED5-FBAD-300B-2125-38F2EAD4127D}"/>
              </a:ext>
            </a:extLst>
          </p:cNvPr>
          <p:cNvGraphicFramePr>
            <a:graphicFrameLocks noGrp="1"/>
          </p:cNvGraphicFramePr>
          <p:nvPr>
            <p:extLst>
              <p:ext uri="{D42A27DB-BD31-4B8C-83A1-F6EECF244321}">
                <p14:modId xmlns:p14="http://schemas.microsoft.com/office/powerpoint/2010/main" val="2125428701"/>
              </p:ext>
            </p:extLst>
          </p:nvPr>
        </p:nvGraphicFramePr>
        <p:xfrm>
          <a:off x="1338942" y="1009932"/>
          <a:ext cx="10319657" cy="14282122"/>
        </p:xfrm>
        <a:graphic>
          <a:graphicData uri="http://schemas.openxmlformats.org/drawingml/2006/table">
            <a:tbl>
              <a:tblPr firstRow="1" firstCol="1" lastRow="1" lastCol="1" bandRow="1" bandCol="1">
                <a:tableStyleId>{5C22544A-7EE6-4342-B048-85BDC9FD1C3A}</a:tableStyleId>
              </a:tblPr>
              <a:tblGrid>
                <a:gridCol w="3091553">
                  <a:extLst>
                    <a:ext uri="{9D8B030D-6E8A-4147-A177-3AD203B41FA5}">
                      <a16:colId xmlns:a16="http://schemas.microsoft.com/office/drawing/2014/main" val="3249727228"/>
                    </a:ext>
                  </a:extLst>
                </a:gridCol>
                <a:gridCol w="3883226">
                  <a:extLst>
                    <a:ext uri="{9D8B030D-6E8A-4147-A177-3AD203B41FA5}">
                      <a16:colId xmlns:a16="http://schemas.microsoft.com/office/drawing/2014/main" val="3222520754"/>
                    </a:ext>
                  </a:extLst>
                </a:gridCol>
                <a:gridCol w="3344878">
                  <a:extLst>
                    <a:ext uri="{9D8B030D-6E8A-4147-A177-3AD203B41FA5}">
                      <a16:colId xmlns:a16="http://schemas.microsoft.com/office/drawing/2014/main" val="3261248836"/>
                    </a:ext>
                  </a:extLst>
                </a:gridCol>
              </a:tblGrid>
              <a:tr h="312525">
                <a:tc>
                  <a:txBody>
                    <a:bodyPr/>
                    <a:lstStyle/>
                    <a:p>
                      <a:pPr>
                        <a:buNone/>
                      </a:pPr>
                      <a:endParaRPr lang="en-ZA" sz="2000" dirty="0">
                        <a:solidFill>
                          <a:schemeClr val="tx1"/>
                        </a:solidFill>
                        <a:effectLst/>
                        <a:latin typeface="+mj-lt"/>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Before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b="1" dirty="0">
                          <a:solidFill>
                            <a:schemeClr val="tx1"/>
                          </a:solidFill>
                          <a:effectLst/>
                          <a:latin typeface="+mj-lt"/>
                        </a:rPr>
                        <a:t>After due diligence</a:t>
                      </a:r>
                      <a:endParaRPr lang="en-ZA" sz="2000" b="1" dirty="0">
                        <a:solidFill>
                          <a:schemeClr val="tx1"/>
                        </a:solidFill>
                        <a:effectLst/>
                        <a:latin typeface="+mj-lt"/>
                        <a:ea typeface="Times New Roman" panose="02020603050405020304" pitchFamily="18" charset="0"/>
                      </a:endParaRPr>
                    </a:p>
                  </a:txBody>
                  <a:tcPr marL="105752" marR="105752" marT="105752" marB="10575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717182"/>
                  </a:ext>
                </a:extLst>
              </a:tr>
              <a:tr h="1007845">
                <a:tc>
                  <a:txBody>
                    <a:bodyPr/>
                    <a:lstStyle/>
                    <a:p>
                      <a:pPr>
                        <a:buNone/>
                      </a:pPr>
                      <a:r>
                        <a:rPr lang="en-ZA" sz="2000" dirty="0">
                          <a:solidFill>
                            <a:schemeClr val="tx1"/>
                          </a:solidFill>
                          <a:effectLst/>
                          <a:latin typeface="+mj-lt"/>
                        </a:rPr>
                        <a:t>Safeguarding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Safeguarding, HR, finance, and procurement policies were either not in place or not consistently applied.</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rPr>
                        <a:t>Safeguarding, human resources, finance, and procurement policies are approved and implemented, guiding daily practice.</a:t>
                      </a:r>
                      <a:r>
                        <a:rPr lang="en-ZA" sz="2000" b="0" dirty="0">
                          <a:solidFill>
                            <a:schemeClr val="tx1"/>
                          </a:solidFill>
                          <a:effectLst/>
                          <a:latin typeface="+mj-lt"/>
                        </a:rPr>
                        <a:t>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5441453"/>
                  </a:ext>
                </a:extLst>
              </a:tr>
              <a:tr h="1007845">
                <a:tc>
                  <a:txBody>
                    <a:bodyPr/>
                    <a:lstStyle/>
                    <a:p>
                      <a:pPr>
                        <a:buNone/>
                      </a:pPr>
                      <a:r>
                        <a:rPr lang="en-ZA" sz="2000" dirty="0">
                          <a:solidFill>
                            <a:schemeClr val="tx1"/>
                          </a:solidFill>
                          <a:effectLst/>
                          <a:latin typeface="+mj-lt"/>
                        </a:rPr>
                        <a:t>Human resources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Safeguarding, HR, finance, and procurement policies were either not in place or not consistently applied.</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rPr>
                        <a:t>Safeguarding, human resources, finance, and procurement policies are approved and implemented, guiding daily practice.</a:t>
                      </a:r>
                      <a:r>
                        <a:rPr lang="en-ZA" sz="2000" b="0" dirty="0">
                          <a:solidFill>
                            <a:schemeClr val="tx1"/>
                          </a:solidFill>
                          <a:effectLst/>
                          <a:latin typeface="+mj-lt"/>
                        </a:rPr>
                        <a:t>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2264924"/>
                  </a:ext>
                </a:extLst>
              </a:tr>
              <a:tr h="1007845">
                <a:tc>
                  <a:txBody>
                    <a:bodyPr/>
                    <a:lstStyle/>
                    <a:p>
                      <a:pPr>
                        <a:buNone/>
                      </a:pPr>
                      <a:r>
                        <a:rPr lang="en-ZA" sz="2000" dirty="0">
                          <a:solidFill>
                            <a:schemeClr val="tx1"/>
                          </a:solidFill>
                          <a:effectLst/>
                          <a:latin typeface="+mj-lt"/>
                        </a:rPr>
                        <a:t>Finance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Safeguarding, HR, finance, and procurement policies were either not in place or not consistently applied. </a:t>
                      </a:r>
                    </a:p>
                    <a:p>
                      <a:pPr algn="ctr">
                        <a:buNone/>
                      </a:pP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rPr>
                        <a:t>Safeguarding, human resources, finance, and procurement policies are approved and implemented, guiding daily practice.</a:t>
                      </a:r>
                      <a:r>
                        <a:rPr lang="en-ZA" sz="2000" b="0" dirty="0">
                          <a:solidFill>
                            <a:schemeClr val="tx1"/>
                          </a:solidFill>
                          <a:effectLst/>
                          <a:latin typeface="+mj-lt"/>
                        </a:rPr>
                        <a:t> </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580380"/>
                  </a:ext>
                </a:extLst>
              </a:tr>
              <a:tr h="1007845">
                <a:tc>
                  <a:txBody>
                    <a:bodyPr/>
                    <a:lstStyle/>
                    <a:p>
                      <a:pPr>
                        <a:buNone/>
                      </a:pPr>
                      <a:r>
                        <a:rPr lang="en-ZA" sz="2000" dirty="0">
                          <a:solidFill>
                            <a:schemeClr val="tx1"/>
                          </a:solidFill>
                          <a:effectLst/>
                          <a:latin typeface="+mj-lt"/>
                        </a:rPr>
                        <a:t>Procurement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Safeguarding, HR, finance, and procurement policies were either not in place or not consistently applied. </a:t>
                      </a:r>
                    </a:p>
                    <a:p>
                      <a:pPr algn="ctr">
                        <a:buNone/>
                      </a:pP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b="0" dirty="0">
                          <a:solidFill>
                            <a:schemeClr val="tx1"/>
                          </a:solidFill>
                          <a:effectLst/>
                          <a:latin typeface="+mj-lt"/>
                          <a:ea typeface="Times New Roman" panose="02020603050405020304" pitchFamily="18" charset="0"/>
                        </a:rPr>
                        <a:t>Safeguarding, human resources, finance, and procurement policies are approved and implemented, guiding daily practice.</a:t>
                      </a:r>
                      <a:endParaRPr lang="en-ZA" sz="2000" b="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0967852"/>
                  </a:ext>
                </a:extLst>
              </a:tr>
              <a:tr h="823346">
                <a:tc>
                  <a:txBody>
                    <a:bodyPr/>
                    <a:lstStyle/>
                    <a:p>
                      <a:pPr>
                        <a:buNone/>
                      </a:pPr>
                      <a:r>
                        <a:rPr lang="en-ZA" sz="2000" dirty="0">
                          <a:solidFill>
                            <a:schemeClr val="tx1"/>
                          </a:solidFill>
                          <a:effectLst/>
                          <a:latin typeface="+mj-lt"/>
                        </a:rPr>
                        <a:t>Board functionality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Board roles and responsibilities were unclear, with irregular meetings and weak oversight.</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The board is functional, meets regularly, keeps minutes, and provides strategic and fiduciary oversight.</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5164360"/>
                  </a:ext>
                </a:extLst>
              </a:tr>
              <a:tr h="823346">
                <a:tc>
                  <a:txBody>
                    <a:bodyPr/>
                    <a:lstStyle/>
                    <a:p>
                      <a:pPr>
                        <a:buNone/>
                      </a:pPr>
                      <a:r>
                        <a:rPr lang="en-ZA" sz="2000" dirty="0">
                          <a:solidFill>
                            <a:schemeClr val="tx1"/>
                          </a:solidFill>
                          <a:effectLst/>
                          <a:latin typeface="+mj-lt"/>
                        </a:rPr>
                        <a:t>Anti-corruption/Fraud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No explicit anti‑corruption/fraud or sexual harassment policies to guide prevention and response.</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Anti‑corruption/fraud and sexual harassment policies are in place, with clear reporting and case‑handling procedures.</a:t>
                      </a: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5425654"/>
                  </a:ext>
                </a:extLst>
              </a:tr>
              <a:tr h="1007845">
                <a:tc>
                  <a:txBody>
                    <a:bodyPr/>
                    <a:lstStyle/>
                    <a:p>
                      <a:pPr>
                        <a:buNone/>
                      </a:pPr>
                      <a:r>
                        <a:rPr lang="en-ZA" sz="2000" dirty="0">
                          <a:solidFill>
                            <a:schemeClr val="tx1"/>
                          </a:solidFill>
                          <a:effectLst/>
                          <a:latin typeface="+mj-lt"/>
                        </a:rPr>
                        <a:t>Sexual Harassment Policy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rPr>
                        <a:t>No explicit anti‑corruption/fraud or sexual harassment policies to guide prevention and response.</a:t>
                      </a:r>
                    </a:p>
                    <a:p>
                      <a:pPr algn="ctr">
                        <a:buNone/>
                      </a:pPr>
                      <a:r>
                        <a:rPr lang="en-ZA" sz="2000" dirty="0">
                          <a:solidFill>
                            <a:schemeClr val="tx1"/>
                          </a:solidFill>
                          <a:effectLst/>
                          <a:latin typeface="+mj-lt"/>
                        </a:rPr>
                        <a:t>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Anti‑corruption/fraud and sexual harassment policies are in place, with clear reporting and case‑handling procedures. </a:t>
                      </a:r>
                    </a:p>
                    <a:p>
                      <a:pPr algn="ctr">
                        <a:buNone/>
                      </a:pP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2156130"/>
                  </a:ext>
                </a:extLst>
              </a:tr>
              <a:tr h="1192345">
                <a:tc>
                  <a:txBody>
                    <a:bodyPr/>
                    <a:lstStyle/>
                    <a:p>
                      <a:pPr>
                        <a:buNone/>
                      </a:pPr>
                      <a:r>
                        <a:rPr lang="en-ZA" sz="2000" dirty="0">
                          <a:solidFill>
                            <a:schemeClr val="tx1"/>
                          </a:solidFill>
                          <a:effectLst/>
                          <a:latin typeface="+mj-lt"/>
                        </a:rPr>
                        <a:t>Monitoring and Evaluation Systems</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Monitoring and Evaluation (M&amp;E) systems were weak, with limited data for learning, accountability, or fundraising.</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US" sz="2000" dirty="0">
                          <a:solidFill>
                            <a:schemeClr val="tx1"/>
                          </a:solidFill>
                          <a:effectLst/>
                          <a:latin typeface="+mj-lt"/>
                          <a:ea typeface="Times New Roman" panose="02020603050405020304" pitchFamily="18" charset="0"/>
                        </a:rPr>
                        <a:t>Monitoring and Evaluation systems track activities, outputs, and outcomes, generating evidence for learning, accountability, and future fundraising.</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746809"/>
                  </a:ext>
                </a:extLst>
              </a:tr>
              <a:tr h="269849">
                <a:tc>
                  <a:txBody>
                    <a:bodyPr/>
                    <a:lstStyle/>
                    <a:p>
                      <a:pPr>
                        <a:buNone/>
                      </a:pPr>
                      <a:r>
                        <a:rPr lang="en-ZA" sz="2000" dirty="0">
                          <a:solidFill>
                            <a:schemeClr val="tx1"/>
                          </a:solidFill>
                          <a:effectLst/>
                          <a:latin typeface="+mj-lt"/>
                        </a:rPr>
                        <a:t>Fundraising and Sustainability</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buNone/>
                      </a:pPr>
                      <a:r>
                        <a:rPr lang="en-ZA" sz="2000" dirty="0">
                          <a:solidFill>
                            <a:schemeClr val="tx1"/>
                          </a:solidFill>
                          <a:effectLst/>
                          <a:latin typeface="+mj-lt"/>
                        </a:rPr>
                        <a:t>Still to be strengthened </a:t>
                      </a:r>
                      <a:endParaRPr lang="en-ZA" sz="2000" dirty="0">
                        <a:solidFill>
                          <a:schemeClr val="tx1"/>
                        </a:solidFill>
                        <a:effectLst/>
                        <a:latin typeface="+mj-lt"/>
                        <a:ea typeface="Times New Roman" panose="02020603050405020304" pitchFamily="18" charset="0"/>
                      </a:endParaRPr>
                    </a:p>
                  </a:txBody>
                  <a:tcPr marL="70501" marR="70501" marT="70501" marB="705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7921823"/>
                  </a:ext>
                </a:extLst>
              </a:tr>
            </a:tbl>
          </a:graphicData>
        </a:graphic>
      </p:graphicFrame>
    </p:spTree>
    <p:extLst>
      <p:ext uri="{BB962C8B-B14F-4D97-AF65-F5344CB8AC3E}">
        <p14:creationId xmlns:p14="http://schemas.microsoft.com/office/powerpoint/2010/main" val="3802234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C222E-9CA8-8403-03F7-39AB7C43300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5F48053-7FF7-EF86-7C65-74B4E9CDF8D8}"/>
              </a:ext>
            </a:extLst>
          </p:cNvPr>
          <p:cNvSpPr/>
          <p:nvPr/>
        </p:nvSpPr>
        <p:spPr>
          <a:xfrm>
            <a:off x="0" y="0"/>
            <a:ext cx="12191997" cy="113115"/>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Rectangle 10">
            <a:extLst>
              <a:ext uri="{FF2B5EF4-FFF2-40B4-BE49-F238E27FC236}">
                <a16:creationId xmlns:a16="http://schemas.microsoft.com/office/drawing/2014/main" id="{A3D8A7EE-1A4B-0C6D-EB46-8DFA22913D81}"/>
              </a:ext>
            </a:extLst>
          </p:cNvPr>
          <p:cNvSpPr/>
          <p:nvPr/>
        </p:nvSpPr>
        <p:spPr>
          <a:xfrm>
            <a:off x="0" y="6364553"/>
            <a:ext cx="12191997" cy="518161"/>
          </a:xfrm>
          <a:prstGeom prst="rect">
            <a:avLst/>
          </a:prstGeom>
          <a:gradFill>
            <a:gsLst>
              <a:gs pos="40000">
                <a:srgbClr val="F7DA06"/>
              </a:gs>
              <a:gs pos="22000">
                <a:srgbClr val="A57FA6"/>
              </a:gs>
              <a:gs pos="5000">
                <a:srgbClr val="7D59A5"/>
              </a:gs>
              <a:gs pos="58000">
                <a:srgbClr val="00FF00"/>
              </a:gs>
              <a:gs pos="77000">
                <a:srgbClr val="E37191"/>
              </a:gs>
              <a:gs pos="96000">
                <a:srgbClr val="7B2C4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Title 3">
            <a:extLst>
              <a:ext uri="{FF2B5EF4-FFF2-40B4-BE49-F238E27FC236}">
                <a16:creationId xmlns:a16="http://schemas.microsoft.com/office/drawing/2014/main" id="{0EE6B401-2653-D653-9B4D-8943BC878917}"/>
              </a:ext>
            </a:extLst>
          </p:cNvPr>
          <p:cNvSpPr>
            <a:spLocks noGrp="1"/>
          </p:cNvSpPr>
          <p:nvPr/>
        </p:nvSpPr>
        <p:spPr>
          <a:xfrm>
            <a:off x="-2" y="246158"/>
            <a:ext cx="12191996" cy="8451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W" b="1" dirty="0"/>
              <a:t>Significance/ Impact</a:t>
            </a:r>
            <a:endParaRPr lang="en-ZW" i="1" spc="300" dirty="0">
              <a:ln>
                <a:solidFill>
                  <a:sysClr val="windowText" lastClr="000000"/>
                </a:solidFill>
              </a:ln>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Content Placeholder 4">
            <a:extLst>
              <a:ext uri="{FF2B5EF4-FFF2-40B4-BE49-F238E27FC236}">
                <a16:creationId xmlns:a16="http://schemas.microsoft.com/office/drawing/2014/main" id="{A62EBD83-7979-2E12-2991-37E8BEACF85B}"/>
              </a:ext>
            </a:extLst>
          </p:cNvPr>
          <p:cNvSpPr txBox="1">
            <a:spLocks/>
          </p:cNvSpPr>
          <p:nvPr/>
        </p:nvSpPr>
        <p:spPr>
          <a:xfrm>
            <a:off x="6095990" y="1091293"/>
            <a:ext cx="6090596" cy="5034869"/>
          </a:xfrm>
          <a:prstGeom prst="rect">
            <a:avLst/>
          </a:prstGeom>
          <a:noFill/>
          <a:ln>
            <a:solidFill>
              <a:schemeClr val="tx1"/>
            </a:solidFill>
          </a:ln>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ZA" dirty="0"/>
          </a:p>
        </p:txBody>
      </p:sp>
      <p:sp>
        <p:nvSpPr>
          <p:cNvPr id="3" name="TextBox 9">
            <a:extLst>
              <a:ext uri="{FF2B5EF4-FFF2-40B4-BE49-F238E27FC236}">
                <a16:creationId xmlns:a16="http://schemas.microsoft.com/office/drawing/2014/main" id="{A4C54F62-A22A-20B2-66E0-37CF7AD71836}"/>
              </a:ext>
            </a:extLst>
          </p:cNvPr>
          <p:cNvSpPr txBox="1"/>
          <p:nvPr/>
        </p:nvSpPr>
        <p:spPr>
          <a:xfrm>
            <a:off x="-5410" y="6391015"/>
            <a:ext cx="12191996" cy="45191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0"/>
              </a:spcAft>
            </a:pPr>
            <a:r>
              <a:rPr lang="en-US" sz="2400" i="1" spc="30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Voice and Choice Summit 2026    \    Voice and Choice Summit 2026 </a:t>
            </a:r>
            <a:endParaRPr lang="en-ZW" sz="2400" spc="3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6">
            <a:extLst>
              <a:ext uri="{FF2B5EF4-FFF2-40B4-BE49-F238E27FC236}">
                <a16:creationId xmlns:a16="http://schemas.microsoft.com/office/drawing/2014/main" id="{874CE9D1-7973-DCFC-ABB9-15BE7C35B517}"/>
              </a:ext>
            </a:extLst>
          </p:cNvPr>
          <p:cNvSpPr>
            <a:spLocks noGrp="1"/>
          </p:cNvSpPr>
          <p:nvPr>
            <p:ph sz="half" idx="1"/>
          </p:nvPr>
        </p:nvSpPr>
        <p:spPr>
          <a:xfrm>
            <a:off x="235131" y="1051514"/>
            <a:ext cx="5860869" cy="5074649"/>
          </a:xfrm>
          <a:ln>
            <a:solidFill>
              <a:schemeClr val="tx1"/>
            </a:solidFill>
          </a:ln>
        </p:spPr>
        <p:txBody>
          <a:bodyPr vert="horz" lIns="91440" tIns="45720" rIns="91440" bIns="45720"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organizational change at Social Welfare In Tech marked a critical transition from informal, resource-constrained operations to a more structured, accountable, and sustainable institution capable of delivering consistent community impact awareness sessions. Strengthened governance, clearer financial management systems, and documented operational procedures significantly improved transparency, compliance, and organizational credibility. As a result, the organization is now better positioned to manage resources responsibly, meet donor reporting requirements, and pursue diversified funding opportunities that will support long-term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continuity..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change also enhanced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quality and effectiveness. Improved planning, monitoring, and evaluation systems enabled Social Welfare In Tech to track outcomes more accurately, respond to community needs in a timely manner, and demonstrate measurable progress in GBV prevention and mental-health awareness. Stronger internal coordination and clearer roles increased efficiency in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delivery and partnership engagement.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importantly, the strengthened organizational foundation translated into greater benefits for communities. Women, girls, and vulnerable groups now experience more reliable access to prevention information, referral pathways, and psychosocial support through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programmes</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that are better managed and sustained. The organization's increased credibility has also strengthened collaboration with local stakeholders, contributing to a more coordinated community response to GBV and mental-health challenges.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Overall, the change has positioned Social Welfare In Tech as a more resilient, trusted, and impact-driven organization, capable of sustaining and scaling its mission to prevent GBV and promote mental wellbeing in underserved communities</a:t>
            </a:r>
          </a:p>
          <a:p>
            <a:pPr marL="0" indent="0">
              <a:buNone/>
            </a:pPr>
            <a:endParaRPr lang="en-US" dirty="0"/>
          </a:p>
        </p:txBody>
      </p:sp>
      <p:pic>
        <p:nvPicPr>
          <p:cNvPr id="6" name="Picture 5">
            <a:extLst>
              <a:ext uri="{FF2B5EF4-FFF2-40B4-BE49-F238E27FC236}">
                <a16:creationId xmlns:a16="http://schemas.microsoft.com/office/drawing/2014/main" id="{470569E1-6542-E3BD-1BE9-B7E77C986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6" y="3428999"/>
            <a:ext cx="6101470" cy="2697163"/>
          </a:xfrm>
          <a:prstGeom prst="rect">
            <a:avLst/>
          </a:prstGeom>
        </p:spPr>
      </p:pic>
      <p:pic>
        <p:nvPicPr>
          <p:cNvPr id="9" name="Picture 8">
            <a:extLst>
              <a:ext uri="{FF2B5EF4-FFF2-40B4-BE49-F238E27FC236}">
                <a16:creationId xmlns:a16="http://schemas.microsoft.com/office/drawing/2014/main" id="{D3A884CB-5382-196A-61B6-5B820C807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6" y="1051514"/>
            <a:ext cx="6096004" cy="2422982"/>
          </a:xfrm>
          <a:prstGeom prst="rect">
            <a:avLst/>
          </a:prstGeom>
        </p:spPr>
      </p:pic>
    </p:spTree>
    <p:extLst>
      <p:ext uri="{BB962C8B-B14F-4D97-AF65-F5344CB8AC3E}">
        <p14:creationId xmlns:p14="http://schemas.microsoft.com/office/powerpoint/2010/main" val="720335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SharedWithUsers xmlns="5c72703c-1067-4fa7-89cc-ef245258de7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6" ma:contentTypeDescription="Create a new document." ma:contentTypeScope="" ma:versionID="d103da91a01d0d4d36f0a8fa93a5bda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951381d568948a2b3bc63ab6b0cc8801"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FD40B2-FDEC-46A9-BD34-756DD1F90933}">
  <ds:schemaRefs>
    <ds:schemaRef ds:uri="http://schemas.microsoft.com/office/2006/metadata/properties"/>
    <ds:schemaRef ds:uri="http://schemas.microsoft.com/office/infopath/2007/PartnerControls"/>
    <ds:schemaRef ds:uri="386b4bcc-3771-4cf3-910e-10b4da597aff"/>
    <ds:schemaRef ds:uri="5c72703c-1067-4fa7-89cc-ef245258de7b"/>
  </ds:schemaRefs>
</ds:datastoreItem>
</file>

<file path=customXml/itemProps2.xml><?xml version="1.0" encoding="utf-8"?>
<ds:datastoreItem xmlns:ds="http://schemas.openxmlformats.org/officeDocument/2006/customXml" ds:itemID="{F49FA076-17D4-4285-A314-C151CCF7A655}"/>
</file>

<file path=customXml/itemProps3.xml><?xml version="1.0" encoding="utf-8"?>
<ds:datastoreItem xmlns:ds="http://schemas.openxmlformats.org/officeDocument/2006/customXml" ds:itemID="{33AACD3A-081F-48D3-B365-EDD5064F15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1528</TotalTime>
  <Words>2377</Words>
  <Application>Microsoft Office PowerPoint</Application>
  <PresentationFormat>Widescreen</PresentationFormat>
  <Paragraphs>160</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Calibri</vt:lpstr>
      <vt:lpstr>Calibri Light</vt:lpstr>
      <vt:lpstr>Tahoma</vt:lpstr>
      <vt:lpstr>Office Theme</vt:lpstr>
      <vt:lpstr>Voice and Choice Summit 2026- Organisational Development Category</vt:lpstr>
      <vt:lpstr>Presentation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and Choice Summit 2026- Organisational Development Category</dc:title>
  <dc:creator>Debi Lee</dc:creator>
  <cp:lastModifiedBy>Thenjiwe Ngcobo - Women's Voice and Leadership SA</cp:lastModifiedBy>
  <cp:revision>85</cp:revision>
  <dcterms:created xsi:type="dcterms:W3CDTF">2025-10-09T06:55:09Z</dcterms:created>
  <dcterms:modified xsi:type="dcterms:W3CDTF">2026-03-11T06:53:58Z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y fmtid="{D5CDD505-2E9C-101B-9397-08002B2CF9AE}" pid="4" name="Order">
    <vt:lpwstr>9642500.00000000</vt:lpwstr>
  </property>
  <property fmtid="{D5CDD505-2E9C-101B-9397-08002B2CF9AE}" pid="5" name="Processed">
    <vt:lpwstr>false</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xd_Signature">
    <vt:lpwstr/>
  </property>
  <property fmtid="{D5CDD505-2E9C-101B-9397-08002B2CF9AE}" pid="14" name="Putonline">
    <vt:lpwstr>false</vt:lpwstr>
  </property>
</Properties>
</file>