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5" r:id="rId6"/>
    <p:sldId id="274" r:id="rId7"/>
    <p:sldId id="287" r:id="rId8"/>
    <p:sldId id="276" r:id="rId9"/>
    <p:sldId id="282" r:id="rId10"/>
    <p:sldId id="283" r:id="rId11"/>
    <p:sldId id="277" r:id="rId12"/>
    <p:sldId id="280" r:id="rId13"/>
    <p:sldId id="279"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961B0-CDBB-4F63-9D2C-6D1BB0F23EFD}" v="7" dt="2026-03-06T12:59:53.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4" autoAdjust="0"/>
    <p:restoredTop sz="93634" autoAdjust="0"/>
  </p:normalViewPr>
  <p:slideViewPr>
    <p:cSldViewPr snapToGrid="0">
      <p:cViewPr varScale="1">
        <p:scale>
          <a:sx n="74" d="100"/>
          <a:sy n="74" d="100"/>
        </p:scale>
        <p:origin x="4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2026/03/09</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2026/03/09</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ookerstudio.google.com/u/0/reporting/969c2b39-6f8c-4c7a-877c-9ff612a9ea63/page/GgV4" TargetMode="External"/><Relationship Id="rId2" Type="http://schemas.openxmlformats.org/officeDocument/2006/relationships/hyperlink" Target="https://lookerstudio.google.com/u/0/reporting/c2415fa4-4463-484c-af83-fe96a1d046b0/page/p_a9zbvtvay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instagram.com/p/DVYGvvrjbp4/?img_index=3&amp;igsh=NzBrd3loNjUwMjA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1595334" y="1869851"/>
            <a:ext cx="9144000"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ZA" dirty="0"/>
              <a:t>Organisational Development Category</a:t>
            </a:r>
            <a:endParaRPr lang="en-ZA"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680934" y="3621335"/>
            <a:ext cx="10972800"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0000"/>
                </a:solidFill>
              </a:rPr>
              <a:t>Title/Name of the Story of </a:t>
            </a:r>
            <a:r>
              <a:rPr lang="en-US" sz="2800" b="1" dirty="0" err="1">
                <a:solidFill>
                  <a:srgbClr val="FF0000"/>
                </a:solidFill>
              </a:rPr>
              <a:t>Organisational</a:t>
            </a:r>
            <a:r>
              <a:rPr lang="en-US" sz="2800" b="1" dirty="0">
                <a:solidFill>
                  <a:srgbClr val="FF0000"/>
                </a:solidFill>
              </a:rPr>
              <a:t> Change </a:t>
            </a:r>
          </a:p>
          <a:p>
            <a:pPr algn="ctr"/>
            <a:r>
              <a:rPr lang="en-US" dirty="0">
                <a:solidFill>
                  <a:srgbClr val="FF0000"/>
                </a:solidFill>
              </a:rPr>
              <a:t>A compelling, short title that captures the essence of the </a:t>
            </a:r>
            <a:r>
              <a:rPr lang="en-US" dirty="0" err="1">
                <a:solidFill>
                  <a:srgbClr val="FF0000"/>
                </a:solidFill>
              </a:rPr>
              <a:t>Organisational</a:t>
            </a:r>
            <a:r>
              <a:rPr lang="en-US" dirty="0">
                <a:solidFill>
                  <a:srgbClr val="FF0000"/>
                </a:solidFill>
              </a:rPr>
              <a:t> Change starting with the country and organisation name e.g. </a:t>
            </a:r>
            <a:r>
              <a:rPr lang="en-US">
                <a:solidFill>
                  <a:srgbClr val="FF0000"/>
                </a:solidFill>
              </a:rPr>
              <a:t>South Africa </a:t>
            </a:r>
            <a:r>
              <a:rPr lang="en-US" dirty="0">
                <a:solidFill>
                  <a:srgbClr val="FF0000"/>
                </a:solidFill>
              </a:rPr>
              <a:t>– Women’s Action Network: strengthening governance and financial systems to sustain women’s rights work”</a:t>
            </a:r>
            <a:endParaRPr lang="en-ZW" dirty="0">
              <a:solidFill>
                <a:srgbClr val="FF0000"/>
              </a:solidFill>
            </a:endParaRPr>
          </a:p>
          <a:p>
            <a:pPr algn="ctr"/>
            <a:endParaRPr lang="en-ZW" sz="800" dirty="0">
              <a:solidFill>
                <a:srgbClr val="FF0000"/>
              </a:solidFill>
            </a:endParaRPr>
          </a:p>
          <a:p>
            <a:pPr algn="ctr"/>
            <a:r>
              <a:rPr lang="en-ZA" i="1" dirty="0">
                <a:solidFill>
                  <a:srgbClr val="FF0000"/>
                </a:solidFill>
              </a:rPr>
              <a:t>Please use your own photos to make your presentation unique. </a:t>
            </a:r>
          </a:p>
          <a:p>
            <a:pPr algn="ctr"/>
            <a:r>
              <a:rPr lang="en-ZA" i="1" dirty="0">
                <a:solidFill>
                  <a:srgbClr val="FF0000"/>
                </a:solidFill>
              </a:rPr>
              <a:t>Quotes and any other visuals make your presentation more engaging!</a:t>
            </a:r>
          </a:p>
        </p:txBody>
      </p:sp>
      <p:sp>
        <p:nvSpPr>
          <p:cNvPr id="2" name="Content Placeholder 4">
            <a:extLst>
              <a:ext uri="{FF2B5EF4-FFF2-40B4-BE49-F238E27FC236}">
                <a16:creationId xmlns:a16="http://schemas.microsoft.com/office/drawing/2014/main" id="{949EF0D1-C3D3-A50D-E26B-5D7CDB04134B}"/>
              </a:ext>
            </a:extLst>
          </p:cNvPr>
          <p:cNvSpPr txBox="1">
            <a:spLocks/>
          </p:cNvSpPr>
          <p:nvPr/>
        </p:nvSpPr>
        <p:spPr>
          <a:xfrm>
            <a:off x="9722368" y="469806"/>
            <a:ext cx="1303979" cy="897215"/>
          </a:xfrm>
          <a:prstGeom prst="rect">
            <a:avLst/>
          </a:prstGeom>
          <a:solidFill>
            <a:schemeClr val="bg1"/>
          </a:solidFill>
          <a:ln>
            <a:solidFill>
              <a:srgbClr val="FF0000"/>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2000" dirty="0">
                <a:solidFill>
                  <a:srgbClr val="FF0000"/>
                </a:solidFill>
              </a:rPr>
              <a:t>Your logo goes here</a:t>
            </a:r>
            <a:endParaRPr lang="en-GB" sz="2000" dirty="0">
              <a:solidFill>
                <a:srgbClr val="FF0000"/>
              </a:solidFill>
            </a:endParaRPr>
          </a:p>
        </p:txBody>
      </p:sp>
      <p:pic>
        <p:nvPicPr>
          <p:cNvPr id="4" name="Picture 3">
            <a:extLst>
              <a:ext uri="{FF2B5EF4-FFF2-40B4-BE49-F238E27FC236}">
                <a16:creationId xmlns:a16="http://schemas.microsoft.com/office/drawing/2014/main" id="{B15D0365-CAB7-3784-ADFF-31EF8F803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367" y="374388"/>
            <a:ext cx="1303979" cy="1000961"/>
          </a:xfrm>
          <a:prstGeom prst="rect">
            <a:avLst/>
          </a:prstGeom>
        </p:spPr>
      </p:pic>
    </p:spTree>
    <p:extLst>
      <p:ext uri="{BB962C8B-B14F-4D97-AF65-F5344CB8AC3E}">
        <p14:creationId xmlns:p14="http://schemas.microsoft.com/office/powerpoint/2010/main" val="4066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dirty="0">
                <a:ln>
                  <a:noFill/>
                </a:ln>
                <a:solidFill>
                  <a:prstClr val="black"/>
                </a:solidFill>
                <a:effectLst/>
                <a:uLnTx/>
                <a:uFillTx/>
                <a:latin typeface="Calibri Light" panose="020F0302020204030204"/>
                <a:ea typeface="+mj-ea"/>
                <a:cs typeface="+mj-cs"/>
              </a:rPr>
              <a:t>Sustainability</a:t>
            </a:r>
            <a:endParaRPr kumimoji="0" lang="en-ZW" sz="4400" b="1" i="1" u="none" strike="noStrike" kern="1200" cap="none" spc="300" normalizeH="0" baseline="0" noProof="0" dirty="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83FEAD5-D955-074D-D7EE-0C4BCFB1874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70000" lnSpcReduction="20000"/>
          </a:bodyPr>
          <a:lstStyle/>
          <a:p>
            <a:pPr marL="0" indent="0">
              <a:buNone/>
            </a:pPr>
            <a:r>
              <a:rPr lang="en-US" dirty="0"/>
              <a:t>How will the change be sustained in your </a:t>
            </a:r>
            <a:r>
              <a:rPr lang="en-US" dirty="0" err="1"/>
              <a:t>organisation</a:t>
            </a:r>
            <a:r>
              <a:rPr lang="en-US" dirty="0"/>
              <a:t> </a:t>
            </a:r>
          </a:p>
          <a:p>
            <a:r>
              <a:rPr lang="en-US" sz="2200" dirty="0"/>
              <a:t>The sustainability of change within FEW will be anchored in three critical pillars:</a:t>
            </a:r>
          </a:p>
          <a:p>
            <a:pPr marL="457200" indent="-457200">
              <a:buFont typeface="+mj-lt"/>
              <a:buAutoNum type="arabicPeriod"/>
            </a:pPr>
            <a:r>
              <a:rPr lang="en-US" sz="2200" dirty="0"/>
              <a:t>Strong Board guidance, accountable management leadership, and committed staff engagement. Our Board will play a proactive governance role, providing strategic oversight, ensuring policy compliance, and safeguarding the long-term vision of the </a:t>
            </a:r>
            <a:r>
              <a:rPr lang="en-US" sz="2200" dirty="0" err="1"/>
              <a:t>organisation</a:t>
            </a:r>
            <a:r>
              <a:rPr lang="en-US" sz="2200" dirty="0"/>
              <a:t>.</a:t>
            </a:r>
          </a:p>
          <a:p>
            <a:pPr marL="457200" indent="-457200">
              <a:buFont typeface="+mj-lt"/>
              <a:buAutoNum type="arabicPeriod"/>
            </a:pPr>
            <a:r>
              <a:rPr lang="en-US" sz="2200" dirty="0"/>
              <a:t>Management will be held accountable for operational excellence, transparent decision-making, financial stewardship, and the consistent implementation of agreed systems and processes.</a:t>
            </a:r>
          </a:p>
          <a:p>
            <a:pPr marL="457200" indent="-457200">
              <a:buFont typeface="+mj-lt"/>
              <a:buAutoNum type="arabicPeriod"/>
            </a:pPr>
            <a:r>
              <a:rPr lang="en-US" sz="2200" dirty="0"/>
              <a:t>Equally important is the willingness and active participation of staff, whose commitment to cultural transformation, shared ownership, and disciplined execution will determine the success of these reforms. </a:t>
            </a:r>
          </a:p>
          <a:p>
            <a:pPr marL="0" marR="0" lvl="0" indent="0" algn="l" defTabSz="914400" rtl="0" eaLnBrk="1" fontAlgn="auto" latinLnBrk="0" hangingPunct="1">
              <a:lnSpc>
                <a:spcPct val="90000"/>
              </a:lnSpc>
              <a:spcBef>
                <a:spcPts val="1000"/>
              </a:spcBef>
              <a:spcAft>
                <a:spcPts val="0"/>
              </a:spcAft>
              <a:buClrTx/>
              <a:buSzTx/>
              <a:buNone/>
              <a:tabLst/>
              <a:defRPr/>
            </a:pPr>
            <a:r>
              <a:rPr lang="en-US" dirty="0"/>
              <a:t>What can be replicated by other grantees?</a:t>
            </a:r>
          </a:p>
          <a:p>
            <a:pPr marL="0" marR="0" lvl="0" indent="0" algn="l" defTabSz="914400" rtl="0" eaLnBrk="1" fontAlgn="auto" latinLnBrk="0" hangingPunct="1">
              <a:lnSpc>
                <a:spcPct val="90000"/>
              </a:lnSpc>
              <a:spcBef>
                <a:spcPts val="1000"/>
              </a:spcBef>
              <a:spcAft>
                <a:spcPts val="0"/>
              </a:spcAft>
              <a:buClrTx/>
              <a:buSzTx/>
              <a:buNone/>
              <a:tabLst/>
              <a:defRPr/>
            </a:pPr>
            <a:br>
              <a:rPr lang="en-US" sz="2300" dirty="0"/>
            </a:b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Sustainable change cannot rest on policy alone; it must be lived daily through responsible leadership, clear accountability, and collective buy-in. By aligning governance, management, and staff around a shared purpose and measurable standards, We can all ensure that </a:t>
            </a:r>
            <a:r>
              <a:rPr kumimoji="0" lang="en-US" sz="23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strengthening is not a temporary intervention, but a permanent shift toward stability, integrity, and long-term impact</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solidFill>
                <a:srgbClr val="FF0000"/>
              </a:solidFill>
              <a:ea typeface="Calibri"/>
              <a:cs typeface="Calibri"/>
            </a:endParaRPr>
          </a:p>
        </p:txBody>
      </p:sp>
      <p:pic>
        <p:nvPicPr>
          <p:cNvPr id="6" name="Picture 5">
            <a:extLst>
              <a:ext uri="{FF2B5EF4-FFF2-40B4-BE49-F238E27FC236}">
                <a16:creationId xmlns:a16="http://schemas.microsoft.com/office/drawing/2014/main" id="{30C4E0C8-B3F9-6A6B-8C0E-2D67C3079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133" y="1091294"/>
            <a:ext cx="5718113" cy="4901826"/>
          </a:xfrm>
          <a:prstGeom prst="rect">
            <a:avLst/>
          </a:prstGeom>
        </p:spPr>
      </p:pic>
    </p:spTree>
    <p:extLst>
      <p:ext uri="{BB962C8B-B14F-4D97-AF65-F5344CB8AC3E}">
        <p14:creationId xmlns:p14="http://schemas.microsoft.com/office/powerpoint/2010/main" val="95727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177981" y="1091294"/>
            <a:ext cx="11248946" cy="5034869"/>
          </a:xfrm>
          <a:ln>
            <a:solidFill>
              <a:schemeClr val="tx1"/>
            </a:solidFill>
          </a:ln>
        </p:spPr>
        <p:txBody>
          <a:bodyPr>
            <a:normAutofit fontScale="55000" lnSpcReduction="20000"/>
          </a:bodyPr>
          <a:lstStyle/>
          <a:p>
            <a:pPr marL="0" indent="0">
              <a:buNone/>
            </a:pPr>
            <a:r>
              <a:rPr lang="en-US" dirty="0"/>
              <a:t>What are your plans?</a:t>
            </a:r>
          </a:p>
          <a:p>
            <a:pPr marL="0" indent="0">
              <a:buNone/>
            </a:pPr>
            <a:endParaRPr lang="en-US" dirty="0"/>
          </a:p>
          <a:p>
            <a:r>
              <a:rPr lang="en-US" dirty="0"/>
              <a:t>Develop a robust fundraising strategy aligned with FEW’s </a:t>
            </a:r>
            <a:r>
              <a:rPr lang="en-US" dirty="0" err="1"/>
              <a:t>organisational</a:t>
            </a:r>
            <a:r>
              <a:rPr lang="en-US" dirty="0"/>
              <a:t> mission and long-term strategy.</a:t>
            </a:r>
          </a:p>
          <a:p>
            <a:r>
              <a:rPr lang="en-US" dirty="0"/>
              <a:t>Focus on implementing our own strategic priorities, not only acting as project implementers for others.</a:t>
            </a:r>
          </a:p>
          <a:p>
            <a:r>
              <a:rPr lang="en-US" dirty="0"/>
              <a:t>Strengthen </a:t>
            </a:r>
            <a:r>
              <a:rPr lang="en-US" dirty="0" err="1"/>
              <a:t>organisational</a:t>
            </a:r>
            <a:r>
              <a:rPr lang="en-US" dirty="0"/>
              <a:t> empowerment so FEW can remain relevant and responsive to community needs.</a:t>
            </a:r>
          </a:p>
          <a:p>
            <a:r>
              <a:rPr lang="en-US" dirty="0"/>
              <a:t>Continue the “cleaning the house” process, including restorative engagement with donors to rebuild trust and align expectations.</a:t>
            </a:r>
          </a:p>
          <a:p>
            <a:r>
              <a:rPr lang="en-US" dirty="0"/>
              <a:t>Maintain and strengthen the restructured finance unit to ensure strong budgeting, expenditure oversight, reporting and reconciliations.</a:t>
            </a:r>
          </a:p>
          <a:p>
            <a:r>
              <a:rPr lang="en-US" dirty="0"/>
              <a:t>Invest in strong internal systems, financial discipline and internal accountability to support long-term sustainability.</a:t>
            </a:r>
          </a:p>
          <a:p>
            <a:r>
              <a:rPr lang="en-US" dirty="0"/>
              <a:t>Strengthen governance and leadership structures, ensuring clear roles between the Board, Executive Director and staff.</a:t>
            </a:r>
          </a:p>
          <a:p>
            <a:r>
              <a:rPr lang="en-US" dirty="0"/>
              <a:t>Continue staff engagement through consultations, training and dialogue to build shared ownership of </a:t>
            </a:r>
            <a:r>
              <a:rPr lang="en-US" dirty="0" err="1"/>
              <a:t>organisational</a:t>
            </a:r>
            <a:r>
              <a:rPr lang="en-US" dirty="0"/>
              <a:t> reforms.</a:t>
            </a:r>
          </a:p>
          <a:p>
            <a:r>
              <a:rPr lang="en-US" dirty="0"/>
              <a:t>Sustain compliance with legal, financial and safeguarding standards, including anti-corruption and sexual harassment policies.</a:t>
            </a:r>
          </a:p>
          <a:p>
            <a:r>
              <a:rPr lang="en-US" dirty="0"/>
              <a:t>Use approved annual plans, budgets and monitoring frameworks to improve planning, reduce risk and demonstrate impact.</a:t>
            </a:r>
          </a:p>
          <a:p>
            <a:r>
              <a:rPr lang="en-US" dirty="0"/>
              <a:t>Continue investing in governance, accountability and learning partnerships to ensure long-term resilience and credibility with donors and communities.</a:t>
            </a:r>
          </a:p>
          <a:p>
            <a:endParaRPr lang="en-US" dirty="0"/>
          </a:p>
          <a:p>
            <a:pPr marL="0" indent="0" algn="ctr">
              <a:buNone/>
            </a:pPr>
            <a:r>
              <a:rPr lang="en-US" sz="5100" b="1" dirty="0"/>
              <a:t>“True transformation begins when an </a:t>
            </a:r>
            <a:r>
              <a:rPr lang="en-US" sz="5100" b="1" dirty="0" err="1"/>
              <a:t>organisation</a:t>
            </a:r>
            <a:r>
              <a:rPr lang="en-US" sz="5100" b="1" dirty="0"/>
              <a:t> chooses discipline over speed, systems over shortcuts, and purpose over pressure.”</a:t>
            </a:r>
          </a:p>
        </p:txBody>
      </p:sp>
    </p:spTree>
    <p:extLst>
      <p:ext uri="{BB962C8B-B14F-4D97-AF65-F5344CB8AC3E}">
        <p14:creationId xmlns:p14="http://schemas.microsoft.com/office/powerpoint/2010/main" val="140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Synopsis</a:t>
            </a:r>
            <a:r>
              <a:rPr lang="en-ZA" dirty="0"/>
              <a:t>– brief overview what this is about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1798855057"/>
              </p:ext>
            </p:extLst>
          </p:nvPr>
        </p:nvGraphicFramePr>
        <p:xfrm>
          <a:off x="541284" y="960852"/>
          <a:ext cx="11098608" cy="5206683"/>
        </p:xfrm>
        <a:graphic>
          <a:graphicData uri="http://schemas.openxmlformats.org/drawingml/2006/table">
            <a:tbl>
              <a:tblPr firstRow="1" firstCol="1" bandRow="1">
                <a:tableStyleId>{5C22544A-7EE6-4342-B048-85BDC9FD1C3A}</a:tableStyleId>
              </a:tblPr>
              <a:tblGrid>
                <a:gridCol w="2080618">
                  <a:extLst>
                    <a:ext uri="{9D8B030D-6E8A-4147-A177-3AD203B41FA5}">
                      <a16:colId xmlns:a16="http://schemas.microsoft.com/office/drawing/2014/main" val="123376925"/>
                    </a:ext>
                  </a:extLst>
                </a:gridCol>
                <a:gridCol w="9017990">
                  <a:extLst>
                    <a:ext uri="{9D8B030D-6E8A-4147-A177-3AD203B41FA5}">
                      <a16:colId xmlns:a16="http://schemas.microsoft.com/office/drawing/2014/main" val="3439560178"/>
                    </a:ext>
                  </a:extLst>
                </a:gridCol>
              </a:tblGrid>
              <a:tr h="504054">
                <a:tc>
                  <a:txBody>
                    <a:bodyPr/>
                    <a:lstStyle/>
                    <a:p>
                      <a:pPr>
                        <a:buNone/>
                      </a:pPr>
                      <a:r>
                        <a:rPr lang="en-ZA" sz="1400" dirty="0">
                          <a:solidFill>
                            <a:schemeClr val="tx1"/>
                          </a:solidFill>
                          <a:effectLst/>
                        </a:rPr>
                        <a:t>Name </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1400" dirty="0">
                          <a:solidFill>
                            <a:schemeClr val="tx1"/>
                          </a:solidFill>
                          <a:effectLst/>
                        </a:rPr>
                        <a:t> Nomsa Manzini</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164091"/>
                  </a:ext>
                </a:extLst>
              </a:tr>
              <a:tr h="541176">
                <a:tc>
                  <a:txBody>
                    <a:bodyPr/>
                    <a:lstStyle/>
                    <a:p>
                      <a:pPr>
                        <a:buNone/>
                      </a:pPr>
                      <a:r>
                        <a:rPr lang="en-ZA" sz="1400" dirty="0">
                          <a:solidFill>
                            <a:schemeClr val="tx1"/>
                          </a:solidFill>
                          <a:effectLst/>
                        </a:rPr>
                        <a:t>Designation </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1400" dirty="0">
                          <a:solidFill>
                            <a:schemeClr val="tx1"/>
                          </a:solidFill>
                          <a:effectLst/>
                        </a:rPr>
                        <a:t> Grants Manager </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78158"/>
                  </a:ext>
                </a:extLst>
              </a:tr>
              <a:tr h="522514">
                <a:tc>
                  <a:txBody>
                    <a:bodyPr/>
                    <a:lstStyle/>
                    <a:p>
                      <a:pPr>
                        <a:buNone/>
                      </a:pPr>
                      <a:r>
                        <a:rPr lang="en-ZA" sz="1400" dirty="0">
                          <a:solidFill>
                            <a:schemeClr val="tx1"/>
                          </a:solidFill>
                          <a:effectLst/>
                        </a:rPr>
                        <a:t>Organisation </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1400" dirty="0">
                          <a:solidFill>
                            <a:schemeClr val="tx1"/>
                          </a:solidFill>
                          <a:effectLst/>
                        </a:rPr>
                        <a:t> Forum for the Empowerment of Women</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067951"/>
                  </a:ext>
                </a:extLst>
              </a:tr>
              <a:tr h="401216">
                <a:tc>
                  <a:txBody>
                    <a:bodyPr/>
                    <a:lstStyle/>
                    <a:p>
                      <a:pPr>
                        <a:buNone/>
                      </a:pPr>
                      <a:r>
                        <a:rPr lang="en-ZA" sz="1400">
                          <a:solidFill>
                            <a:schemeClr val="tx1"/>
                          </a:solidFill>
                          <a:effectLst/>
                        </a:rPr>
                        <a:t>Country </a:t>
                      </a:r>
                      <a:endParaRPr lang="en-ZA" sz="14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1400" dirty="0">
                          <a:solidFill>
                            <a:schemeClr val="tx1"/>
                          </a:solidFill>
                          <a:effectLst/>
                        </a:rPr>
                        <a:t> South Africa</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4574"/>
                  </a:ext>
                </a:extLst>
              </a:tr>
              <a:tr h="493630">
                <a:tc>
                  <a:txBody>
                    <a:bodyPr/>
                    <a:lstStyle/>
                    <a:p>
                      <a:pPr>
                        <a:buNone/>
                      </a:pPr>
                      <a:r>
                        <a:rPr lang="en-ZA" sz="1400" dirty="0">
                          <a:solidFill>
                            <a:schemeClr val="tx1"/>
                          </a:solidFill>
                          <a:effectLst/>
                        </a:rPr>
                        <a:t>Category </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O</a:t>
                      </a:r>
                      <a:r>
                        <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organisational Development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865186"/>
                  </a:ext>
                </a:extLst>
              </a:tr>
              <a:tr h="2744093">
                <a:tc>
                  <a:txBody>
                    <a:bodyPr/>
                    <a:lstStyle/>
                    <a:p>
                      <a:pPr>
                        <a:buNone/>
                      </a:pP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The Forum for the Empowerment of Women (FEW) is a Black feminist LBQ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organisation</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based in South Africa that works to advance the rights, safety, and empowerment of lesbian, bisexual, queer, and gender non-conforming women. As one of the first responders to hate crimes in the country, FEW provides direct support to survivors, advocates for justice, and works to challenge violence and discrimination affecting LGBTQI+ communities. After taking over this legacy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organisation</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which had experienced several leadership transitions, FEW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recognised</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an urgent need for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Organisational</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Development to address gaps in governance, systems, and institutional memory. While our existence remains critical, especially in responding to hate crimes and sustaining flagship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programmes</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such as Soweto Pride, which we have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organised</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for the past 21 years, we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realised</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that passion and history alone were not enough to sustain our impact. When we honestly asked ourselves whether we were truly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organised</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as an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organisation</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the answer raised a red flag, revealing weaknesses in governance, operational processes, and overall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organisational</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alignment. </a:t>
                      </a:r>
                      <a:r>
                        <a:rPr lang="en-US" sz="14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Organisational</a:t>
                      </a:r>
                      <a:r>
                        <a:rPr lang="en-US" sz="1400" dirty="0">
                          <a:solidFill>
                            <a:schemeClr val="tx1"/>
                          </a:solidFill>
                          <a:effectLst/>
                          <a:latin typeface="Aptos" panose="020B0004020202020204" pitchFamily="34" charset="0"/>
                          <a:ea typeface="Aptos" panose="020B0004020202020204" pitchFamily="34" charset="0"/>
                          <a:cs typeface="Aptos" panose="020B0004020202020204" pitchFamily="34" charset="0"/>
                        </a:rPr>
                        <a:t> Development therefore became essential to strengthen our foundations, ensure long-term sustainability, and safeguard the vital role we play in our communities.</a:t>
                      </a:r>
                      <a:endParaRPr lang="en-ZA" sz="1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5669"/>
                  </a:ext>
                </a:extLst>
              </a:tr>
            </a:tbl>
          </a:graphicData>
        </a:graphic>
      </p:graphicFrame>
    </p:spTree>
    <p:extLst>
      <p:ext uri="{BB962C8B-B14F-4D97-AF65-F5344CB8AC3E}">
        <p14:creationId xmlns:p14="http://schemas.microsoft.com/office/powerpoint/2010/main" val="328255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Background</a:t>
            </a:r>
            <a:r>
              <a:rPr lang="en-US" dirty="0"/>
              <a:t>(problem, actions, change, evidence) </a:t>
            </a: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70000" lnSpcReduction="20000"/>
          </a:bodyPr>
          <a:lstStyle/>
          <a:p>
            <a:r>
              <a:rPr lang="en-US" dirty="0"/>
              <a:t>What organizational challenges do you face? </a:t>
            </a:r>
          </a:p>
          <a:p>
            <a:pPr lvl="2"/>
            <a:r>
              <a:rPr lang="en-US" b="1" dirty="0"/>
              <a:t>Scaling with Funding Growth</a:t>
            </a:r>
          </a:p>
          <a:p>
            <a:pPr marL="914400" lvl="2" indent="0">
              <a:buNone/>
            </a:pPr>
            <a:r>
              <a:rPr lang="en-US" dirty="0"/>
              <a:t>As funding increased, the organization faced growing institutional and operational pressures that required stronger systems and structures.</a:t>
            </a:r>
          </a:p>
          <a:p>
            <a:pPr lvl="2"/>
            <a:r>
              <a:rPr lang="en-US" b="1" dirty="0"/>
              <a:t>Financial Management Capacity</a:t>
            </a:r>
          </a:p>
          <a:p>
            <a:pPr marL="914400" lvl="2" indent="0">
              <a:buNone/>
            </a:pPr>
            <a:r>
              <a:rPr lang="en-US" b="1" dirty="0"/>
              <a:t>Limited </a:t>
            </a:r>
            <a:r>
              <a:rPr lang="en-US" dirty="0"/>
              <a:t>availability of skilled finance personnel made it difficult to manage and administer larger funding portfolios effectively.</a:t>
            </a:r>
          </a:p>
          <a:p>
            <a:pPr lvl="2"/>
            <a:r>
              <a:rPr lang="en-US" b="1" dirty="0"/>
              <a:t>Donor Fund Tracking </a:t>
            </a:r>
          </a:p>
          <a:p>
            <a:pPr marL="914400" lvl="2" indent="0">
              <a:buNone/>
            </a:pPr>
            <a:r>
              <a:rPr lang="en-US" dirty="0"/>
              <a:t>Maintaining consistent tracking of funds per donor and ensuring alignment with the financial ledger has been challenging.</a:t>
            </a:r>
          </a:p>
          <a:p>
            <a:pPr lvl="2"/>
            <a:r>
              <a:rPr lang="en-US" b="1" dirty="0"/>
              <a:t>Balancing Accountability and Feminist Principles</a:t>
            </a:r>
          </a:p>
          <a:p>
            <a:pPr marL="914400" lvl="2" indent="0">
              <a:buNone/>
            </a:pPr>
            <a:r>
              <a:rPr lang="en-US" dirty="0"/>
              <a:t>Efforts to practice collective and feminist leadership sometimes complicated traditional accountability structures, affecting focus on the broader mission.</a:t>
            </a:r>
          </a:p>
          <a:p>
            <a:pPr lvl="2"/>
            <a:r>
              <a:rPr lang="en-US" b="1" dirty="0"/>
              <a:t>Legacy Regulatory Issues </a:t>
            </a:r>
          </a:p>
          <a:p>
            <a:pPr marL="914400" lvl="2" indent="0">
              <a:buNone/>
            </a:pPr>
            <a:r>
              <a:rPr lang="en-US" dirty="0"/>
              <a:t>Historical challenges, including previous de-registration with the Department of Social Development (DSD), continue to impact institutional credibility and processes.</a:t>
            </a:r>
          </a:p>
          <a:p>
            <a:pPr lvl="2"/>
            <a:r>
              <a:rPr lang="en-US" dirty="0"/>
              <a:t>Tax Compliance Challenges</a:t>
            </a:r>
          </a:p>
          <a:p>
            <a:pPr marL="914400" lvl="2" indent="0">
              <a:buNone/>
            </a:pPr>
            <a:r>
              <a:rPr lang="en-US" dirty="0"/>
              <a:t>Navigating regulatory and tax compliance requirements with SARS has required additional administrative capacity.</a:t>
            </a:r>
          </a:p>
          <a:p>
            <a:pPr lvl="2"/>
            <a:r>
              <a:rPr lang="en-US" b="1" dirty="0"/>
              <a:t>Rebuilding Donor Relationships</a:t>
            </a:r>
          </a:p>
          <a:p>
            <a:pPr marL="914400" lvl="2" indent="0">
              <a:buNone/>
            </a:pPr>
            <a:r>
              <a:rPr lang="en-US" dirty="0"/>
              <a:t>Ongoing restorative dialogues with donors are necessary to rebuild trust, transparency, and long-term partnerships.</a:t>
            </a:r>
          </a:p>
          <a:p>
            <a:endParaRPr lang="en-US" dirty="0"/>
          </a:p>
        </p:txBody>
      </p:sp>
      <p:pic>
        <p:nvPicPr>
          <p:cNvPr id="9" name="Picture 8">
            <a:extLst>
              <a:ext uri="{FF2B5EF4-FFF2-40B4-BE49-F238E27FC236}">
                <a16:creationId xmlns:a16="http://schemas.microsoft.com/office/drawing/2014/main" id="{012FB751-C19A-2937-54F5-09953544A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877" y="1091293"/>
            <a:ext cx="5143500" cy="5034869"/>
          </a:xfrm>
          <a:prstGeom prst="rect">
            <a:avLst/>
          </a:prstGeom>
        </p:spPr>
      </p:pic>
    </p:spTree>
    <p:extLst>
      <p:ext uri="{BB962C8B-B14F-4D97-AF65-F5344CB8AC3E}">
        <p14:creationId xmlns:p14="http://schemas.microsoft.com/office/powerpoint/2010/main" val="38009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FE6ADB-FCFB-DA5D-FD72-16EF633758F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A3287F9-108B-074C-9CE7-6F4453AD691C}"/>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6D764C8-0124-5BC2-7D31-FDDDC7CFAE63}"/>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449B8801-5CC9-B1EC-E26B-60303B862028}"/>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u="none" strike="noStrike" kern="1200" cap="none" spc="300" normalizeH="0" baseline="0" noProof="0" dirty="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ODS Baseline Scores- find yours!</a:t>
            </a:r>
          </a:p>
        </p:txBody>
      </p:sp>
      <p:sp>
        <p:nvSpPr>
          <p:cNvPr id="3" name="TextBox 9">
            <a:extLst>
              <a:ext uri="{FF2B5EF4-FFF2-40B4-BE49-F238E27FC236}">
                <a16:creationId xmlns:a16="http://schemas.microsoft.com/office/drawing/2014/main" id="{08008DC9-BA06-7369-5AA2-F58FB6FCD0D2}"/>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CF7C1A01-171C-688E-C819-FE49D350D15F}"/>
              </a:ext>
            </a:extLst>
          </p:cNvPr>
          <p:cNvSpPr>
            <a:spLocks noGrp="1"/>
          </p:cNvSpPr>
          <p:nvPr>
            <p:ph sz="half" idx="1"/>
          </p:nvPr>
        </p:nvSpPr>
        <p:spPr>
          <a:xfrm>
            <a:off x="235131" y="1091294"/>
            <a:ext cx="11288175" cy="5034869"/>
          </a:xfrm>
          <a:ln>
            <a:solidFill>
              <a:schemeClr val="tx1"/>
            </a:solidFill>
          </a:ln>
        </p:spPr>
        <p:txBody>
          <a:bodyPr vert="horz" lIns="91440" tIns="45720" rIns="91440" bIns="45720" rtlCol="0" anchor="t">
            <a:normAutofit/>
          </a:bodyPr>
          <a:lstStyle/>
          <a:p>
            <a:pPr marL="0" indent="0">
              <a:buNone/>
            </a:pPr>
            <a:r>
              <a:rPr lang="en-US" dirty="0">
                <a:hlinkClick r:id="rId2"/>
              </a:rPr>
              <a:t>RWVL ODS Baseline Report</a:t>
            </a:r>
            <a:endParaRPr lang="en-US" dirty="0"/>
          </a:p>
          <a:p>
            <a:pPr marL="0" indent="0">
              <a:buNone/>
            </a:pPr>
            <a:r>
              <a:rPr lang="en-US" dirty="0">
                <a:hlinkClick r:id="rId3"/>
              </a:rPr>
              <a:t>Marang ODS Baseline Report</a:t>
            </a:r>
            <a:endParaRPr lang="en-US" dirty="0"/>
          </a:p>
          <a:p>
            <a:pPr marL="0" indent="0">
              <a:buNone/>
            </a:pPr>
            <a:br>
              <a:rPr lang="en-US" dirty="0"/>
            </a:br>
            <a:endParaRPr lang="en-US" dirty="0">
              <a:solidFill>
                <a:srgbClr val="FF0000"/>
              </a:solidFill>
              <a:ea typeface="Calibri"/>
              <a:cs typeface="Calibri"/>
            </a:endParaRPr>
          </a:p>
        </p:txBody>
      </p:sp>
      <p:graphicFrame>
        <p:nvGraphicFramePr>
          <p:cNvPr id="4" name="Table 3">
            <a:extLst>
              <a:ext uri="{FF2B5EF4-FFF2-40B4-BE49-F238E27FC236}">
                <a16:creationId xmlns:a16="http://schemas.microsoft.com/office/drawing/2014/main" id="{A20FE782-9524-20E5-BAF7-BF0FCC1543A9}"/>
              </a:ext>
            </a:extLst>
          </p:cNvPr>
          <p:cNvGraphicFramePr>
            <a:graphicFrameLocks noGrp="1"/>
          </p:cNvGraphicFramePr>
          <p:nvPr>
            <p:extLst>
              <p:ext uri="{D42A27DB-BD31-4B8C-83A1-F6EECF244321}">
                <p14:modId xmlns:p14="http://schemas.microsoft.com/office/powerpoint/2010/main" val="2724523736"/>
              </p:ext>
            </p:extLst>
          </p:nvPr>
        </p:nvGraphicFramePr>
        <p:xfrm>
          <a:off x="235131" y="2202025"/>
          <a:ext cx="11036249" cy="3666928"/>
        </p:xfrm>
        <a:graphic>
          <a:graphicData uri="http://schemas.openxmlformats.org/drawingml/2006/table">
            <a:tbl>
              <a:tblPr firstRow="1" bandRow="1">
                <a:tableStyleId>{5C22544A-7EE6-4342-B048-85BDC9FD1C3A}</a:tableStyleId>
              </a:tblPr>
              <a:tblGrid>
                <a:gridCol w="8831589">
                  <a:extLst>
                    <a:ext uri="{9D8B030D-6E8A-4147-A177-3AD203B41FA5}">
                      <a16:colId xmlns:a16="http://schemas.microsoft.com/office/drawing/2014/main" val="2566344315"/>
                    </a:ext>
                  </a:extLst>
                </a:gridCol>
                <a:gridCol w="2204660">
                  <a:extLst>
                    <a:ext uri="{9D8B030D-6E8A-4147-A177-3AD203B41FA5}">
                      <a16:colId xmlns:a16="http://schemas.microsoft.com/office/drawing/2014/main" val="3185493418"/>
                    </a:ext>
                  </a:extLst>
                </a:gridCol>
              </a:tblGrid>
              <a:tr h="546297">
                <a:tc>
                  <a:txBody>
                    <a:bodyPr/>
                    <a:lstStyle/>
                    <a:p>
                      <a:r>
                        <a:rPr lang="en-ZA" dirty="0">
                          <a:solidFill>
                            <a:schemeClr val="tx1"/>
                          </a:solidFill>
                        </a:rPr>
                        <a:t>Overall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107879"/>
                  </a:ext>
                </a:extLst>
              </a:tr>
              <a:tr h="546297">
                <a:tc>
                  <a:txBody>
                    <a:bodyPr/>
                    <a:lstStyle/>
                    <a:p>
                      <a:r>
                        <a:rPr lang="en-ZA" dirty="0">
                          <a:solidFill>
                            <a:schemeClr val="tx1"/>
                          </a:solidFill>
                        </a:rPr>
                        <a:t>People and Leadership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65</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903976"/>
                  </a:ext>
                </a:extLst>
              </a:tr>
              <a:tr h="546297">
                <a:tc>
                  <a:txBody>
                    <a:bodyPr/>
                    <a:lstStyle/>
                    <a:p>
                      <a:r>
                        <a:rPr lang="en-US" dirty="0">
                          <a:solidFill>
                            <a:schemeClr val="tx1"/>
                          </a:solidFill>
                        </a:rPr>
                        <a:t>Structures, Systems, and Processes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70</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533137"/>
                  </a:ext>
                </a:extLst>
              </a:tr>
              <a:tr h="546297">
                <a:tc>
                  <a:txBody>
                    <a:bodyPr/>
                    <a:lstStyle/>
                    <a:p>
                      <a:r>
                        <a:rPr lang="en-US" dirty="0">
                          <a:solidFill>
                            <a:schemeClr val="tx1"/>
                          </a:solidFill>
                        </a:rPr>
                        <a:t>Resilience, Care, and Security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80</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033376"/>
                  </a:ext>
                </a:extLst>
              </a:tr>
              <a:tr h="740870">
                <a:tc>
                  <a:txBody>
                    <a:bodyPr/>
                    <a:lstStyle/>
                    <a:p>
                      <a:r>
                        <a:rPr lang="en-US" dirty="0">
                          <a:solidFill>
                            <a:schemeClr val="tx1"/>
                          </a:solidFill>
                        </a:rPr>
                        <a:t>Finance and sustainability and social entrepreneurship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65</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987049"/>
                  </a:ext>
                </a:extLst>
              </a:tr>
              <a:tr h="740870">
                <a:tc>
                  <a:txBody>
                    <a:bodyPr/>
                    <a:lstStyle/>
                    <a:p>
                      <a:r>
                        <a:rPr lang="en-ZA" dirty="0">
                          <a:solidFill>
                            <a:schemeClr val="tx1"/>
                          </a:solidFill>
                        </a:rPr>
                        <a:t>Connections and Visibility Score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95</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498257"/>
                  </a:ext>
                </a:extLst>
              </a:tr>
            </a:tbl>
          </a:graphicData>
        </a:graphic>
      </p:graphicFrame>
    </p:spTree>
    <p:extLst>
      <p:ext uri="{BB962C8B-B14F-4D97-AF65-F5344CB8AC3E}">
        <p14:creationId xmlns:p14="http://schemas.microsoft.com/office/powerpoint/2010/main" val="184822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5706DD1E-29A2-AB8D-8903-4E8E84F3A62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Change</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1356042C-87BF-ABF0-F8A3-88794087CA6B}"/>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47500" lnSpcReduction="20000"/>
          </a:bodyPr>
          <a:lstStyle/>
          <a:p>
            <a:pPr marL="0" indent="0">
              <a:buNone/>
            </a:pPr>
            <a:r>
              <a:rPr lang="en-US" dirty="0" err="1"/>
              <a:t>Organisational</a:t>
            </a:r>
            <a:r>
              <a:rPr lang="en-US" dirty="0"/>
              <a:t> Change Process</a:t>
            </a:r>
          </a:p>
          <a:p>
            <a:pPr marL="0" indent="0">
              <a:buNone/>
            </a:pPr>
            <a:r>
              <a:rPr lang="en-US" b="1" dirty="0"/>
              <a:t>How the Change Came About</a:t>
            </a:r>
          </a:p>
          <a:p>
            <a:r>
              <a:rPr lang="en-US" dirty="0"/>
              <a:t>Close collaboration between Board and leadership to address structural challenges</a:t>
            </a:r>
          </a:p>
          <a:p>
            <a:r>
              <a:rPr lang="en-US" dirty="0"/>
              <a:t>Performance management system introduced with an HR consultant</a:t>
            </a:r>
          </a:p>
          <a:p>
            <a:r>
              <a:rPr lang="en-US" dirty="0"/>
              <a:t>Fundraising for team capacity strengthening</a:t>
            </a:r>
          </a:p>
          <a:p>
            <a:r>
              <a:rPr lang="en-US" dirty="0"/>
              <a:t>Internal mentorship </a:t>
            </a:r>
            <a:r>
              <a:rPr lang="en-US" dirty="0" err="1"/>
              <a:t>programmes</a:t>
            </a:r>
            <a:r>
              <a:rPr lang="en-US" dirty="0"/>
              <a:t> established</a:t>
            </a:r>
          </a:p>
          <a:p>
            <a:r>
              <a:rPr lang="en-US" dirty="0"/>
              <a:t>Staff retreat </a:t>
            </a:r>
            <a:r>
              <a:rPr lang="en-US" dirty="0" err="1"/>
              <a:t>organised</a:t>
            </a:r>
            <a:r>
              <a:rPr lang="en-US" dirty="0"/>
              <a:t> to rebuild morale and team spirit</a:t>
            </a:r>
          </a:p>
          <a:p>
            <a:r>
              <a:rPr lang="en-US" dirty="0"/>
              <a:t>Staff enrolled in mental wellbeing </a:t>
            </a:r>
            <a:r>
              <a:rPr lang="en-US" dirty="0" err="1"/>
              <a:t>programmes</a:t>
            </a:r>
            <a:endParaRPr lang="en-US" dirty="0"/>
          </a:p>
          <a:p>
            <a:r>
              <a:rPr lang="en-US" dirty="0" err="1"/>
              <a:t>Organisational</a:t>
            </a:r>
            <a:r>
              <a:rPr lang="en-US" dirty="0"/>
              <a:t> structure reviewed and redesigned for stronger compliance and systems</a:t>
            </a:r>
          </a:p>
          <a:p>
            <a:pPr marL="0" indent="0">
              <a:buNone/>
            </a:pPr>
            <a:r>
              <a:rPr lang="en-US" b="1" dirty="0"/>
              <a:t>Key Actions to Implement Change</a:t>
            </a:r>
          </a:p>
          <a:p>
            <a:r>
              <a:rPr lang="en-US" dirty="0"/>
              <a:t>External </a:t>
            </a:r>
            <a:r>
              <a:rPr lang="en-US" dirty="0" err="1"/>
              <a:t>organisational</a:t>
            </a:r>
            <a:r>
              <a:rPr lang="en-US" dirty="0"/>
              <a:t> review to address structural gaps </a:t>
            </a:r>
          </a:p>
          <a:p>
            <a:r>
              <a:rPr lang="en-US" dirty="0"/>
              <a:t>Strategic realignment of </a:t>
            </a:r>
            <a:r>
              <a:rPr lang="en-US" dirty="0" err="1"/>
              <a:t>organisational</a:t>
            </a:r>
            <a:r>
              <a:rPr lang="en-US" dirty="0"/>
              <a:t> priorities</a:t>
            </a:r>
          </a:p>
          <a:p>
            <a:r>
              <a:rPr lang="en-US" dirty="0"/>
              <a:t>Focus on internal strengthening before external growth</a:t>
            </a:r>
          </a:p>
          <a:p>
            <a:r>
              <a:rPr lang="en-US" dirty="0"/>
              <a:t>Clear roles, reporting lines, and restructured teams</a:t>
            </a:r>
          </a:p>
          <a:p>
            <a:r>
              <a:rPr lang="en-US" dirty="0"/>
              <a:t>Leadership focused on governance and strategy, teams on implementation</a:t>
            </a:r>
          </a:p>
          <a:p>
            <a:r>
              <a:rPr lang="en-US" dirty="0"/>
              <a:t>Internal promotions, skills audit, and staff development plan</a:t>
            </a:r>
          </a:p>
          <a:p>
            <a:r>
              <a:rPr lang="en-US" dirty="0"/>
              <a:t>Improved Monitoring &amp; Evaluation systems</a:t>
            </a:r>
          </a:p>
          <a:p>
            <a:r>
              <a:rPr lang="en-US" dirty="0"/>
              <a:t>Strengthened fundraising strategy with focus on core funding</a:t>
            </a:r>
          </a:p>
        </p:txBody>
      </p:sp>
      <p:pic>
        <p:nvPicPr>
          <p:cNvPr id="6" name="Picture 5">
            <a:extLst>
              <a:ext uri="{FF2B5EF4-FFF2-40B4-BE49-F238E27FC236}">
                <a16:creationId xmlns:a16="http://schemas.microsoft.com/office/drawing/2014/main" id="{720C479E-42C5-3FB4-2455-69C43B1B8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43" y="3608728"/>
            <a:ext cx="3133726" cy="2573338"/>
          </a:xfrm>
          <a:prstGeom prst="rect">
            <a:avLst/>
          </a:prstGeom>
        </p:spPr>
      </p:pic>
      <p:pic>
        <p:nvPicPr>
          <p:cNvPr id="9" name="Picture 8">
            <a:extLst>
              <a:ext uri="{FF2B5EF4-FFF2-40B4-BE49-F238E27FC236}">
                <a16:creationId xmlns:a16="http://schemas.microsoft.com/office/drawing/2014/main" id="{AB3F748C-2290-46EF-D872-78561B341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8" y="1079973"/>
            <a:ext cx="3133726" cy="2528755"/>
          </a:xfrm>
          <a:prstGeom prst="rect">
            <a:avLst/>
          </a:prstGeom>
        </p:spPr>
      </p:pic>
    </p:spTree>
    <p:extLst>
      <p:ext uri="{BB962C8B-B14F-4D97-AF65-F5344CB8AC3E}">
        <p14:creationId xmlns:p14="http://schemas.microsoft.com/office/powerpoint/2010/main" val="290062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5387C-6A5F-A94B-3F06-321097B113B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EF8E35-BB9B-665A-0182-BECF08B86135}"/>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C812533-D6C1-ED79-EC55-55DE34A685E0}"/>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9237957D-BD9D-5C35-00CA-80689AB8FDEF}"/>
              </a:ext>
            </a:extLst>
          </p:cNvPr>
          <p:cNvSpPr>
            <a:spLocks noGrp="1"/>
          </p:cNvSpPr>
          <p:nvPr/>
        </p:nvSpPr>
        <p:spPr>
          <a:xfrm>
            <a:off x="-121300" y="125016"/>
            <a:ext cx="12191996" cy="84513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has changed in the following areas since working with Gender Links.</a:t>
            </a:r>
            <a:endParaRPr lang="en-ZW" b="1"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4A91CF60-FB78-633A-C19F-AC4DFD26E4C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A8AC93A5-E8D4-A306-16E9-050B2D8A4635}"/>
              </a:ext>
            </a:extLst>
          </p:cNvPr>
          <p:cNvGraphicFramePr>
            <a:graphicFrameLocks noGrp="1"/>
          </p:cNvGraphicFramePr>
          <p:nvPr>
            <p:extLst>
              <p:ext uri="{D42A27DB-BD31-4B8C-83A1-F6EECF244321}">
                <p14:modId xmlns:p14="http://schemas.microsoft.com/office/powerpoint/2010/main" val="3860719948"/>
              </p:ext>
            </p:extLst>
          </p:nvPr>
        </p:nvGraphicFramePr>
        <p:xfrm>
          <a:off x="-5410" y="719523"/>
          <a:ext cx="12191996" cy="5557535"/>
        </p:xfrm>
        <a:graphic>
          <a:graphicData uri="http://schemas.openxmlformats.org/drawingml/2006/table">
            <a:tbl>
              <a:tblPr firstRow="1" firstCol="1" lastRow="1" lastCol="1" bandRow="1" bandCol="1">
                <a:tableStyleId>{5C22544A-7EE6-4342-B048-85BDC9FD1C3A}</a:tableStyleId>
              </a:tblPr>
              <a:tblGrid>
                <a:gridCol w="3662497">
                  <a:extLst>
                    <a:ext uri="{9D8B030D-6E8A-4147-A177-3AD203B41FA5}">
                      <a16:colId xmlns:a16="http://schemas.microsoft.com/office/drawing/2014/main" val="3249727228"/>
                    </a:ext>
                  </a:extLst>
                </a:gridCol>
                <a:gridCol w="4582387">
                  <a:extLst>
                    <a:ext uri="{9D8B030D-6E8A-4147-A177-3AD203B41FA5}">
                      <a16:colId xmlns:a16="http://schemas.microsoft.com/office/drawing/2014/main" val="3222520754"/>
                    </a:ext>
                  </a:extLst>
                </a:gridCol>
                <a:gridCol w="3947112">
                  <a:extLst>
                    <a:ext uri="{9D8B030D-6E8A-4147-A177-3AD203B41FA5}">
                      <a16:colId xmlns:a16="http://schemas.microsoft.com/office/drawing/2014/main" val="3261248836"/>
                    </a:ext>
                  </a:extLst>
                </a:gridCol>
              </a:tblGrid>
              <a:tr h="441799">
                <a:tc>
                  <a:txBody>
                    <a:bodyPr/>
                    <a:lstStyle/>
                    <a:p>
                      <a:pPr>
                        <a:buNone/>
                      </a:pPr>
                      <a:endParaRPr lang="en-ZA" sz="1600" dirty="0">
                        <a:solidFill>
                          <a:schemeClr val="tx1"/>
                        </a:solidFill>
                        <a:effectLst/>
                        <a:latin typeface="+mn-lt"/>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1" dirty="0">
                          <a:solidFill>
                            <a:schemeClr val="tx1"/>
                          </a:solidFill>
                          <a:effectLst/>
                          <a:latin typeface="+mn-lt"/>
                        </a:rPr>
                        <a:t>Before due diligence</a:t>
                      </a:r>
                      <a:endParaRPr lang="en-ZA" sz="1600" b="1" dirty="0">
                        <a:solidFill>
                          <a:schemeClr val="tx1"/>
                        </a:solidFill>
                        <a:effectLst/>
                        <a:latin typeface="+mn-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1" dirty="0">
                          <a:solidFill>
                            <a:schemeClr val="tx1"/>
                          </a:solidFill>
                          <a:effectLst/>
                          <a:latin typeface="+mn-lt"/>
                        </a:rPr>
                        <a:t>After due diligence</a:t>
                      </a:r>
                      <a:endParaRPr lang="en-ZA" sz="1600" b="1" dirty="0">
                        <a:solidFill>
                          <a:schemeClr val="tx1"/>
                        </a:solidFill>
                        <a:effectLst/>
                        <a:latin typeface="+mn-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717182"/>
                  </a:ext>
                </a:extLst>
              </a:tr>
              <a:tr h="441465">
                <a:tc>
                  <a:txBody>
                    <a:bodyPr/>
                    <a:lstStyle/>
                    <a:p>
                      <a:pPr>
                        <a:buNone/>
                      </a:pPr>
                      <a:r>
                        <a:rPr lang="en-ZA" sz="1600" b="0" dirty="0">
                          <a:solidFill>
                            <a:schemeClr val="tx1"/>
                          </a:solidFill>
                          <a:effectLst/>
                          <a:latin typeface="+mn-lt"/>
                        </a:rPr>
                        <a:t>Financial system</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No Finance Tracking tools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Finance tracking tools 70% accurate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68456"/>
                  </a:ext>
                </a:extLst>
              </a:tr>
              <a:tr h="441465">
                <a:tc>
                  <a:txBody>
                    <a:bodyPr/>
                    <a:lstStyle/>
                    <a:p>
                      <a:pPr>
                        <a:buNone/>
                      </a:pPr>
                      <a:r>
                        <a:rPr lang="en-ZA" sz="1600" b="0" dirty="0">
                          <a:solidFill>
                            <a:schemeClr val="tx1"/>
                          </a:solidFill>
                          <a:effectLst/>
                          <a:latin typeface="+mn-lt"/>
                        </a:rPr>
                        <a:t>Separate bank account</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No Separate bank account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Full functional Separate bank account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922172"/>
                  </a:ext>
                </a:extLst>
              </a:tr>
              <a:tr h="773286">
                <a:tc>
                  <a:txBody>
                    <a:bodyPr/>
                    <a:lstStyle/>
                    <a:p>
                      <a:pPr>
                        <a:buNone/>
                      </a:pPr>
                      <a:r>
                        <a:rPr lang="en-ZA" sz="1600" b="0">
                          <a:solidFill>
                            <a:schemeClr val="tx1"/>
                          </a:solidFill>
                          <a:effectLst/>
                          <a:latin typeface="+mn-lt"/>
                        </a:rPr>
                        <a:t>Two signatories to the account</a:t>
                      </a:r>
                      <a:endParaRPr lang="en-ZA" sz="1600" b="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100%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100%</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656750"/>
                  </a:ext>
                </a:extLst>
              </a:tr>
              <a:tr h="773286">
                <a:tc>
                  <a:txBody>
                    <a:bodyPr/>
                    <a:lstStyle/>
                    <a:p>
                      <a:pPr>
                        <a:buNone/>
                      </a:pPr>
                      <a:r>
                        <a:rPr lang="en-ZA" sz="1600" b="0" dirty="0">
                          <a:solidFill>
                            <a:schemeClr val="tx1"/>
                          </a:solidFill>
                          <a:effectLst/>
                          <a:latin typeface="+mn-lt"/>
                        </a:rPr>
                        <a:t>Financial documentation</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Filling system was not fully effective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Effective finance documentation on our SharePoint and with back up physical files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741687"/>
                  </a:ext>
                </a:extLst>
              </a:tr>
              <a:tr h="1083154">
                <a:tc>
                  <a:txBody>
                    <a:bodyPr/>
                    <a:lstStyle/>
                    <a:p>
                      <a:pPr>
                        <a:buNone/>
                      </a:pPr>
                      <a:r>
                        <a:rPr lang="en-ZA" sz="1600" b="0">
                          <a:solidFill>
                            <a:schemeClr val="tx1"/>
                          </a:solidFill>
                          <a:effectLst/>
                          <a:latin typeface="+mn-lt"/>
                        </a:rPr>
                        <a:t>Monthly reconciliations and routines</a:t>
                      </a:r>
                      <a:endParaRPr lang="en-ZA" sz="1600" b="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Not done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Done but not with all donors we realised that Gender Links is more Prioritised based on the system used other lack the consistence still needs to be improved </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970774"/>
                  </a:ext>
                </a:extLst>
              </a:tr>
              <a:tr h="1556327">
                <a:tc>
                  <a:txBody>
                    <a:bodyPr/>
                    <a:lstStyle/>
                    <a:p>
                      <a:pPr>
                        <a:buNone/>
                      </a:pPr>
                      <a:r>
                        <a:rPr lang="en-ZA" sz="1600" b="0" dirty="0">
                          <a:solidFill>
                            <a:schemeClr val="tx1"/>
                          </a:solidFill>
                          <a:effectLst/>
                          <a:latin typeface="+mn-lt"/>
                        </a:rPr>
                        <a:t>Fundraising and Sustainability</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 Not doing well due to lack of trust from donor</a:t>
                      </a:r>
                      <a:endParaRPr lang="en-ZA" sz="1600" b="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600" b="0" dirty="0">
                          <a:solidFill>
                            <a:schemeClr val="tx1"/>
                          </a:solidFill>
                          <a:effectLst/>
                          <a:latin typeface="+mn-lt"/>
                        </a:rPr>
                        <a:t> For the first timer of fundraisers we did well in the first year from 3 donors to 12 Donors and what we need to improve on is core support and flexible funding </a:t>
                      </a:r>
                    </a:p>
                    <a:p>
                      <a:pPr algn="ctr">
                        <a:buNone/>
                      </a:pPr>
                      <a:r>
                        <a:rPr lang="en-ZA" sz="1600" b="0" dirty="0">
                          <a:solidFill>
                            <a:schemeClr val="tx1"/>
                          </a:solidFill>
                          <a:effectLst/>
                          <a:latin typeface="+mn-lt"/>
                          <a:ea typeface="Times New Roman" panose="02020603050405020304" pitchFamily="18" charset="0"/>
                        </a:rPr>
                        <a:t>We also restored our relationship with donors </a:t>
                      </a: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921823"/>
                  </a:ext>
                </a:extLst>
              </a:tr>
            </a:tbl>
          </a:graphicData>
        </a:graphic>
      </p:graphicFrame>
    </p:spTree>
    <p:extLst>
      <p:ext uri="{BB962C8B-B14F-4D97-AF65-F5344CB8AC3E}">
        <p14:creationId xmlns:p14="http://schemas.microsoft.com/office/powerpoint/2010/main" val="231740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2A618-5553-E22B-048F-17E9807957E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6FA926D-D969-557E-160C-A1A2E031DDD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426D12B7-0E61-8765-A05D-F27F4655222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D964CB1-4E16-CBAE-4275-A671DD91551E}"/>
              </a:ext>
            </a:extLst>
          </p:cNvPr>
          <p:cNvSpPr>
            <a:spLocks noGrp="1"/>
          </p:cNvSpPr>
          <p:nvPr/>
        </p:nvSpPr>
        <p:spPr>
          <a:xfrm>
            <a:off x="-121300" y="125016"/>
            <a:ext cx="12191996" cy="84513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what has changed in the following areas since working with Gender Links.</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A196F413-9766-B700-A293-9351CB73C00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1E06FED5-FBAD-300B-2125-38F2EAD4127D}"/>
              </a:ext>
            </a:extLst>
          </p:cNvPr>
          <p:cNvGraphicFramePr>
            <a:graphicFrameLocks noGrp="1"/>
          </p:cNvGraphicFramePr>
          <p:nvPr>
            <p:extLst>
              <p:ext uri="{D42A27DB-BD31-4B8C-83A1-F6EECF244321}">
                <p14:modId xmlns:p14="http://schemas.microsoft.com/office/powerpoint/2010/main" val="1110634051"/>
              </p:ext>
            </p:extLst>
          </p:nvPr>
        </p:nvGraphicFramePr>
        <p:xfrm>
          <a:off x="682394" y="745763"/>
          <a:ext cx="10816387" cy="5131324"/>
        </p:xfrm>
        <a:graphic>
          <a:graphicData uri="http://schemas.openxmlformats.org/drawingml/2006/table">
            <a:tbl>
              <a:tblPr firstRow="1" firstCol="1" lastRow="1" lastCol="1" bandRow="1" bandCol="1">
                <a:tableStyleId>{5C22544A-7EE6-4342-B048-85BDC9FD1C3A}</a:tableStyleId>
              </a:tblPr>
              <a:tblGrid>
                <a:gridCol w="3249261">
                  <a:extLst>
                    <a:ext uri="{9D8B030D-6E8A-4147-A177-3AD203B41FA5}">
                      <a16:colId xmlns:a16="http://schemas.microsoft.com/office/drawing/2014/main" val="3249727228"/>
                    </a:ext>
                  </a:extLst>
                </a:gridCol>
                <a:gridCol w="4065362">
                  <a:extLst>
                    <a:ext uri="{9D8B030D-6E8A-4147-A177-3AD203B41FA5}">
                      <a16:colId xmlns:a16="http://schemas.microsoft.com/office/drawing/2014/main" val="3222520754"/>
                    </a:ext>
                  </a:extLst>
                </a:gridCol>
                <a:gridCol w="3501764">
                  <a:extLst>
                    <a:ext uri="{9D8B030D-6E8A-4147-A177-3AD203B41FA5}">
                      <a16:colId xmlns:a16="http://schemas.microsoft.com/office/drawing/2014/main" val="3261248836"/>
                    </a:ext>
                  </a:extLst>
                </a:gridCol>
              </a:tblGrid>
              <a:tr h="406600">
                <a:tc>
                  <a:txBody>
                    <a:bodyPr/>
                    <a:lstStyle/>
                    <a:p>
                      <a:pPr>
                        <a:buNone/>
                      </a:pPr>
                      <a:endParaRPr lang="en-ZA" sz="1200" dirty="0">
                        <a:solidFill>
                          <a:schemeClr val="tx1"/>
                        </a:solidFill>
                        <a:effectLst/>
                        <a:latin typeface="+mj-lt"/>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200" b="1" dirty="0">
                          <a:solidFill>
                            <a:schemeClr val="tx1"/>
                          </a:solidFill>
                          <a:effectLst/>
                          <a:latin typeface="+mj-lt"/>
                        </a:rPr>
                        <a:t>Before due diligence</a:t>
                      </a:r>
                      <a:endParaRPr lang="en-ZA" sz="1200" b="1" dirty="0">
                        <a:solidFill>
                          <a:schemeClr val="tx1"/>
                        </a:solidFill>
                        <a:effectLst/>
                        <a:latin typeface="+mj-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200" b="1" dirty="0">
                          <a:solidFill>
                            <a:schemeClr val="tx1"/>
                          </a:solidFill>
                          <a:effectLst/>
                          <a:latin typeface="+mj-lt"/>
                        </a:rPr>
                        <a:t>After due diligence</a:t>
                      </a:r>
                      <a:endParaRPr lang="en-ZA" sz="1200" b="1" dirty="0">
                        <a:solidFill>
                          <a:schemeClr val="tx1"/>
                        </a:solidFill>
                        <a:effectLst/>
                        <a:latin typeface="+mj-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717182"/>
                  </a:ext>
                </a:extLst>
              </a:tr>
              <a:tr h="324487">
                <a:tc>
                  <a:txBody>
                    <a:bodyPr/>
                    <a:lstStyle/>
                    <a:p>
                      <a:pPr>
                        <a:buNone/>
                      </a:pPr>
                      <a:r>
                        <a:rPr lang="en-ZA" sz="1200">
                          <a:solidFill>
                            <a:schemeClr val="tx1"/>
                          </a:solidFill>
                          <a:effectLst/>
                          <a:latin typeface="+mj-lt"/>
                        </a:rPr>
                        <a:t>Safeguarding policy</a:t>
                      </a:r>
                      <a:endParaRPr lang="en-ZA" sz="12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200" dirty="0">
                          <a:solidFill>
                            <a:schemeClr val="tx1"/>
                          </a:solidFill>
                          <a:effectLst/>
                          <a:latin typeface="+mj-lt"/>
                        </a:rPr>
                        <a:t>Not Available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441453"/>
                  </a:ext>
                </a:extLst>
              </a:tr>
              <a:tr h="530085">
                <a:tc>
                  <a:txBody>
                    <a:bodyPr/>
                    <a:lstStyle/>
                    <a:p>
                      <a:pPr>
                        <a:buNone/>
                      </a:pPr>
                      <a:r>
                        <a:rPr lang="en-ZA" sz="1200" dirty="0">
                          <a:solidFill>
                            <a:schemeClr val="tx1"/>
                          </a:solidFill>
                          <a:effectLst/>
                          <a:latin typeface="+mj-lt"/>
                        </a:rPr>
                        <a:t>Human resources policy</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1200" dirty="0">
                          <a:solidFill>
                            <a:schemeClr val="tx1"/>
                          </a:solidFill>
                          <a:effectLst/>
                          <a:latin typeface="+mj-lt"/>
                        </a:rPr>
                        <a:t> Available but not implemented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2264924"/>
                  </a:ext>
                </a:extLst>
              </a:tr>
              <a:tr h="530085">
                <a:tc>
                  <a:txBody>
                    <a:bodyPr/>
                    <a:lstStyle/>
                    <a:p>
                      <a:pPr>
                        <a:buNone/>
                      </a:pPr>
                      <a:r>
                        <a:rPr lang="en-ZA" sz="1200" dirty="0">
                          <a:solidFill>
                            <a:schemeClr val="tx1"/>
                          </a:solidFill>
                          <a:effectLst/>
                          <a:latin typeface="+mj-lt"/>
                        </a:rPr>
                        <a:t>Finance policy</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 Available but not fully implemented </a:t>
                      </a:r>
                      <a:endParaRPr lang="en-ZA" sz="1200"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580380"/>
                  </a:ext>
                </a:extLst>
              </a:tr>
              <a:tr h="530085">
                <a:tc>
                  <a:txBody>
                    <a:bodyPr/>
                    <a:lstStyle/>
                    <a:p>
                      <a:pPr>
                        <a:buNone/>
                      </a:pPr>
                      <a:r>
                        <a:rPr lang="en-ZA" sz="1200">
                          <a:solidFill>
                            <a:schemeClr val="tx1"/>
                          </a:solidFill>
                          <a:effectLst/>
                          <a:latin typeface="+mj-lt"/>
                        </a:rPr>
                        <a:t>Procurement policy</a:t>
                      </a:r>
                      <a:endParaRPr lang="en-ZA" sz="12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 Available but not fully implemented </a:t>
                      </a:r>
                      <a:endParaRPr lang="en-ZA" sz="1200" kern="1200" dirty="0">
                        <a:solidFill>
                          <a:schemeClr val="tx1"/>
                        </a:solidFill>
                        <a:effectLst/>
                        <a:latin typeface="+mn-lt"/>
                        <a:ea typeface="Times New Roman" panose="02020603050405020304" pitchFamily="18" charset="0"/>
                        <a:cs typeface="+mn-cs"/>
                      </a:endParaRPr>
                    </a:p>
                    <a:p>
                      <a:pPr algn="ctr">
                        <a:buNone/>
                      </a:pPr>
                      <a:r>
                        <a:rPr lang="en-ZA" sz="1200" kern="1200" dirty="0">
                          <a:solidFill>
                            <a:schemeClr val="tx1"/>
                          </a:solidFill>
                          <a:effectLst/>
                          <a:latin typeface="+mn-lt"/>
                          <a:ea typeface="+mn-ea"/>
                          <a:cs typeface="+mn-cs"/>
                        </a:rPr>
                        <a:t> </a:t>
                      </a:r>
                      <a:endParaRPr lang="en-ZA" sz="1200"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0967852"/>
                  </a:ext>
                </a:extLst>
              </a:tr>
              <a:tr h="530085">
                <a:tc>
                  <a:txBody>
                    <a:bodyPr/>
                    <a:lstStyle/>
                    <a:p>
                      <a:pPr>
                        <a:buNone/>
                      </a:pPr>
                      <a:r>
                        <a:rPr lang="en-ZA" sz="1200" dirty="0">
                          <a:solidFill>
                            <a:schemeClr val="tx1"/>
                          </a:solidFill>
                          <a:effectLst/>
                          <a:latin typeface="+mj-lt"/>
                        </a:rPr>
                        <a:t>Board functionality</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 Available but not fully engaged </a:t>
                      </a:r>
                      <a:endParaRPr lang="en-ZA" sz="1200"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5164360"/>
                  </a:ext>
                </a:extLst>
              </a:tr>
              <a:tr h="530085">
                <a:tc>
                  <a:txBody>
                    <a:bodyPr/>
                    <a:lstStyle/>
                    <a:p>
                      <a:pPr>
                        <a:buNone/>
                      </a:pPr>
                      <a:r>
                        <a:rPr lang="en-ZA" sz="1200">
                          <a:solidFill>
                            <a:schemeClr val="tx1"/>
                          </a:solidFill>
                          <a:effectLst/>
                          <a:latin typeface="+mj-lt"/>
                        </a:rPr>
                        <a:t>Anti-corruption/Fraud Policy</a:t>
                      </a:r>
                      <a:endParaRPr lang="en-ZA" sz="12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latin typeface="+mj-lt"/>
                        </a:rPr>
                        <a:t> </a:t>
                      </a:r>
                      <a:r>
                        <a:rPr lang="en-ZA" sz="1200" kern="1200" dirty="0">
                          <a:solidFill>
                            <a:schemeClr val="tx1"/>
                          </a:solidFill>
                          <a:effectLst/>
                          <a:latin typeface="+mn-lt"/>
                          <a:ea typeface="+mn-ea"/>
                          <a:cs typeface="+mn-cs"/>
                        </a:rPr>
                        <a:t>Not Available  </a:t>
                      </a:r>
                      <a:endParaRPr lang="en-ZA" sz="1200" kern="1200" dirty="0">
                        <a:solidFill>
                          <a:schemeClr val="tx1"/>
                        </a:solidFill>
                        <a:effectLst/>
                        <a:latin typeface="+mn-lt"/>
                        <a:ea typeface="Times New Roman" panose="02020603050405020304" pitchFamily="18" charset="0"/>
                        <a:cs typeface="+mn-cs"/>
                      </a:endParaRPr>
                    </a:p>
                    <a:p>
                      <a:pPr algn="ctr">
                        <a:buNone/>
                      </a:pP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425654"/>
                  </a:ext>
                </a:extLst>
              </a:tr>
              <a:tr h="530085">
                <a:tc>
                  <a:txBody>
                    <a:bodyPr/>
                    <a:lstStyle/>
                    <a:p>
                      <a:pPr>
                        <a:buNone/>
                      </a:pPr>
                      <a:r>
                        <a:rPr lang="en-ZA" sz="1200">
                          <a:solidFill>
                            <a:schemeClr val="tx1"/>
                          </a:solidFill>
                          <a:effectLst/>
                          <a:latin typeface="+mj-lt"/>
                        </a:rPr>
                        <a:t>Sexual Harassment Policy</a:t>
                      </a:r>
                      <a:endParaRPr lang="en-ZA" sz="12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Not Available  </a:t>
                      </a:r>
                      <a:endParaRPr lang="en-ZA" sz="1200"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156130"/>
                  </a:ext>
                </a:extLst>
              </a:tr>
              <a:tr h="530085">
                <a:tc>
                  <a:txBody>
                    <a:bodyPr/>
                    <a:lstStyle/>
                    <a:p>
                      <a:pPr>
                        <a:buNone/>
                      </a:pPr>
                      <a:r>
                        <a:rPr lang="en-ZA" sz="1200">
                          <a:solidFill>
                            <a:schemeClr val="tx1"/>
                          </a:solidFill>
                          <a:effectLst/>
                          <a:latin typeface="+mj-lt"/>
                        </a:rPr>
                        <a:t>Monitoring and Evaluation Systems</a:t>
                      </a:r>
                      <a:endParaRPr lang="en-ZA" sz="12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Not Available  </a:t>
                      </a:r>
                      <a:endParaRPr lang="en-ZA" sz="1200"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6809"/>
                  </a:ext>
                </a:extLst>
              </a:tr>
              <a:tr h="530085">
                <a:tc>
                  <a:txBody>
                    <a:bodyPr/>
                    <a:lstStyle/>
                    <a:p>
                      <a:pPr>
                        <a:buNone/>
                      </a:pPr>
                      <a:r>
                        <a:rPr lang="en-ZA" sz="1200" dirty="0">
                          <a:solidFill>
                            <a:schemeClr val="tx1"/>
                          </a:solidFill>
                          <a:effectLst/>
                          <a:latin typeface="+mj-lt"/>
                        </a:rPr>
                        <a:t>Fundraising and Sustainability</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latin typeface="+mn-lt"/>
                          <a:ea typeface="+mn-ea"/>
                          <a:cs typeface="+mn-cs"/>
                        </a:rPr>
                        <a:t>Not Available  </a:t>
                      </a:r>
                      <a:endParaRPr lang="en-ZA" sz="1200" b="0"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mn-lt"/>
                          <a:ea typeface="+mn-ea"/>
                          <a:cs typeface="+mn-cs"/>
                        </a:rPr>
                        <a:t>Fully Developed and implemented  </a:t>
                      </a:r>
                      <a:endParaRPr lang="en-ZA" sz="1200" b="1" kern="1200" dirty="0">
                        <a:solidFill>
                          <a:schemeClr val="tx1"/>
                        </a:solidFill>
                        <a:effectLst/>
                        <a:latin typeface="+mn-lt"/>
                        <a:ea typeface="Times New Roman" panose="02020603050405020304" pitchFamily="18" charset="0"/>
                        <a:cs typeface="+mn-cs"/>
                      </a:endParaRPr>
                    </a:p>
                    <a:p>
                      <a:pPr algn="ctr">
                        <a:buNone/>
                      </a:pPr>
                      <a:r>
                        <a:rPr lang="en-ZA" sz="1200" dirty="0">
                          <a:solidFill>
                            <a:schemeClr val="tx1"/>
                          </a:solidFill>
                          <a:effectLst/>
                          <a:latin typeface="+mj-lt"/>
                        </a:rPr>
                        <a:t> </a:t>
                      </a:r>
                      <a:endParaRPr lang="en-ZA" sz="12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921823"/>
                  </a:ext>
                </a:extLst>
              </a:tr>
            </a:tbl>
          </a:graphicData>
        </a:graphic>
      </p:graphicFrame>
    </p:spTree>
    <p:extLst>
      <p:ext uri="{BB962C8B-B14F-4D97-AF65-F5344CB8AC3E}">
        <p14:creationId xmlns:p14="http://schemas.microsoft.com/office/powerpoint/2010/main" val="380223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EE6B401-2653-D653-9B4D-8943BC87891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Significance/ Impact</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A62EBD83-7979-2E12-2991-37E8BEACF85B}"/>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a:hlinkClick r:id="rId2"/>
            </a:endParaRPr>
          </a:p>
          <a:p>
            <a:pPr marL="0" indent="0">
              <a:buNone/>
            </a:pPr>
            <a:r>
              <a:rPr lang="en-ZA" dirty="0">
                <a:hlinkClick r:id="rId2"/>
              </a:rPr>
              <a:t>https://www.instagram.com/p/DVYGvvrjbp4/?img_index=3&amp;igsh=NzBrd3loNjUwMjAz</a:t>
            </a:r>
            <a:r>
              <a:rPr lang="en-ZA" dirty="0"/>
              <a:t> </a:t>
            </a:r>
          </a:p>
        </p:txBody>
      </p:sp>
      <p:sp>
        <p:nvSpPr>
          <p:cNvPr id="3" name="TextBox 9">
            <a:extLst>
              <a:ext uri="{FF2B5EF4-FFF2-40B4-BE49-F238E27FC236}">
                <a16:creationId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74CE9D1-7973-DCFC-ABB9-15BE7C35B517}"/>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62500" lnSpcReduction="20000"/>
          </a:bodyPr>
          <a:lstStyle/>
          <a:p>
            <a:pPr marL="457200" lvl="1" indent="0">
              <a:buNone/>
            </a:pPr>
            <a:r>
              <a:rPr lang="en-US" b="1" dirty="0"/>
              <a:t>Significance of the </a:t>
            </a:r>
            <a:r>
              <a:rPr lang="en-US" b="1" dirty="0" err="1"/>
              <a:t>Organisational</a:t>
            </a:r>
            <a:r>
              <a:rPr lang="en-US" b="1" dirty="0"/>
              <a:t> Change</a:t>
            </a:r>
          </a:p>
          <a:p>
            <a:pPr marL="457200" lvl="1" indent="0">
              <a:buNone/>
            </a:pPr>
            <a:r>
              <a:rPr lang="en-US" b="1" dirty="0"/>
              <a:t>Critical Turning Point</a:t>
            </a:r>
            <a:r>
              <a:rPr lang="en-US" dirty="0"/>
              <a:t>: FEW is at a defining stage where strengthening internal systems will determine long-term stability and sustainability.</a:t>
            </a:r>
          </a:p>
          <a:p>
            <a:pPr marL="457200" lvl="1" indent="0">
              <a:buNone/>
            </a:pPr>
            <a:r>
              <a:rPr lang="en-US" b="1" dirty="0"/>
              <a:t>Aligning Growth with Capacity</a:t>
            </a:r>
            <a:r>
              <a:rPr lang="en-US" dirty="0"/>
              <a:t>: While the </a:t>
            </a:r>
            <a:r>
              <a:rPr lang="en-US" dirty="0" err="1"/>
              <a:t>organisation</a:t>
            </a:r>
            <a:r>
              <a:rPr lang="en-US" dirty="0"/>
              <a:t> has gained national and global recognition for responding to hate crimes, internal systems must evolve to match this expanding impact.</a:t>
            </a:r>
          </a:p>
          <a:p>
            <a:pPr marL="457200" lvl="1" indent="0">
              <a:buNone/>
            </a:pPr>
            <a:r>
              <a:rPr lang="en-US" b="1" dirty="0"/>
              <a:t>Addressing </a:t>
            </a:r>
            <a:r>
              <a:rPr lang="en-US" b="1" dirty="0" err="1"/>
              <a:t>Organisational</a:t>
            </a:r>
            <a:r>
              <a:rPr lang="en-US" b="1" dirty="0"/>
              <a:t> Maturity</a:t>
            </a:r>
            <a:r>
              <a:rPr lang="en-US" dirty="0"/>
              <a:t>: The change process responds to reaching a ceiling in </a:t>
            </a:r>
            <a:r>
              <a:rPr lang="en-US" dirty="0" err="1"/>
              <a:t>organisational</a:t>
            </a:r>
            <a:r>
              <a:rPr lang="en-US" dirty="0"/>
              <a:t> development, requiring stronger structures, leadership alignment, and operational clarity.</a:t>
            </a:r>
          </a:p>
          <a:p>
            <a:pPr marL="457200" lvl="1" indent="0">
              <a:buNone/>
            </a:pPr>
            <a:r>
              <a:rPr lang="en-US" b="1" dirty="0"/>
              <a:t>Managing Internal Transitions</a:t>
            </a:r>
            <a:r>
              <a:rPr lang="en-US" dirty="0"/>
              <a:t>: The process addresses change management, leadership transitions, and internal conflict, while reshaping </a:t>
            </a:r>
            <a:r>
              <a:rPr lang="en-US" dirty="0" err="1"/>
              <a:t>organisational</a:t>
            </a:r>
            <a:r>
              <a:rPr lang="en-US" dirty="0"/>
              <a:t> culture to support growth.</a:t>
            </a:r>
          </a:p>
          <a:p>
            <a:pPr marL="457200" lvl="1" indent="0">
              <a:buNone/>
            </a:pPr>
            <a:r>
              <a:rPr lang="en-US" b="1" dirty="0"/>
              <a:t>Preventing Burnout and Fragmentation</a:t>
            </a:r>
            <a:r>
              <a:rPr lang="en-US" dirty="0"/>
              <a:t>: Strengthening internal systems reduces risks of staff burnout, </a:t>
            </a:r>
            <a:r>
              <a:rPr lang="en-US" dirty="0" err="1"/>
              <a:t>organisational</a:t>
            </a:r>
            <a:r>
              <a:rPr lang="en-US" dirty="0"/>
              <a:t> instability, and operational fragmentation.</a:t>
            </a:r>
          </a:p>
          <a:p>
            <a:pPr marL="457200" lvl="1" indent="0">
              <a:buNone/>
            </a:pPr>
            <a:r>
              <a:rPr lang="en-US" b="1" dirty="0"/>
              <a:t>Building Strong Foundations</a:t>
            </a:r>
            <a:r>
              <a:rPr lang="en-US" dirty="0"/>
              <a:t>: </a:t>
            </a:r>
            <a:r>
              <a:rPr lang="en-US" dirty="0" err="1"/>
              <a:t>Organisational</a:t>
            </a:r>
            <a:r>
              <a:rPr lang="en-US" dirty="0"/>
              <a:t> development supports improved governance, healthier team dynamics, clearer accountability, and shared leadership ownership.</a:t>
            </a:r>
          </a:p>
          <a:p>
            <a:pPr marL="457200" lvl="1" indent="0">
              <a:buNone/>
            </a:pPr>
            <a:r>
              <a:rPr lang="en-US" b="1" dirty="0"/>
              <a:t>Securing Long-Term Impact</a:t>
            </a:r>
            <a:r>
              <a:rPr lang="en-US" dirty="0"/>
              <a:t>: These changes ensure FEW moves from survival to stability, and from stability to sustainable, transformative impact for the communities it serves.</a:t>
            </a:r>
          </a:p>
          <a:p>
            <a:pPr marL="457200" lvl="1" indent="0">
              <a:buNone/>
            </a:pPr>
            <a:r>
              <a:rPr lang="en-US" b="1" dirty="0"/>
              <a:t>Protecting a Legacy</a:t>
            </a:r>
            <a:r>
              <a:rPr lang="en-US" dirty="0"/>
              <a:t>: Strengthening the </a:t>
            </a:r>
            <a:r>
              <a:rPr lang="en-US" dirty="0" err="1"/>
              <a:t>organisation</a:t>
            </a:r>
            <a:r>
              <a:rPr lang="en-US" dirty="0"/>
              <a:t> ensures that FEW’s work and vision continue beyond individual leaders, securing its legacy as a Black feminist lesbian movement </a:t>
            </a:r>
            <a:r>
              <a:rPr lang="en-US" dirty="0" err="1"/>
              <a:t>organisation</a:t>
            </a:r>
            <a:r>
              <a:rPr lang="en-US" dirty="0"/>
              <a:t>.</a:t>
            </a:r>
          </a:p>
        </p:txBody>
      </p:sp>
      <p:pic>
        <p:nvPicPr>
          <p:cNvPr id="9" name="Picture 8">
            <a:extLst>
              <a:ext uri="{FF2B5EF4-FFF2-40B4-BE49-F238E27FC236}">
                <a16:creationId xmlns:a16="http://schemas.microsoft.com/office/drawing/2014/main" id="{9DB40198-C5CA-EADC-3487-9C7D4506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299" y="2913465"/>
            <a:ext cx="4781550" cy="3082196"/>
          </a:xfrm>
          <a:prstGeom prst="rect">
            <a:avLst/>
          </a:prstGeom>
        </p:spPr>
      </p:pic>
    </p:spTree>
    <p:extLst>
      <p:ext uri="{BB962C8B-B14F-4D97-AF65-F5344CB8AC3E}">
        <p14:creationId xmlns:p14="http://schemas.microsoft.com/office/powerpoint/2010/main" val="72033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A3FB9CB-DF47-8F93-F22C-75A22171C5D3}"/>
              </a:ext>
            </a:extLst>
          </p:cNvPr>
          <p:cNvSpPr txBox="1">
            <a:spLocks/>
          </p:cNvSpPr>
          <p:nvPr/>
        </p:nvSpPr>
        <p:spPr>
          <a:xfrm>
            <a:off x="6090588"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What Lessons have you learnt </a:t>
            </a:r>
          </a:p>
          <a:p>
            <a:r>
              <a:rPr lang="en-US" sz="1800" dirty="0"/>
              <a:t>Growth without intentional structure is not sustainable.</a:t>
            </a:r>
          </a:p>
          <a:p>
            <a:r>
              <a:rPr lang="en-US" sz="1800" dirty="0"/>
              <a:t>Focusing on fewer priorities and delivering them with excellence is more effective than pursuing many initiatives at once.</a:t>
            </a:r>
          </a:p>
          <a:p>
            <a:r>
              <a:rPr lang="en-US" sz="1800" dirty="0"/>
              <a:t>Aligning daily work with FEW’s mission and long-term strategy is essential.</a:t>
            </a:r>
          </a:p>
          <a:p>
            <a:r>
              <a:rPr lang="en-US" sz="1800" dirty="0"/>
              <a:t>Sustainability depends not only on securing funding but on managing and using resources effectively.</a:t>
            </a:r>
          </a:p>
          <a:p>
            <a:r>
              <a:rPr lang="en-US" sz="1800" dirty="0"/>
              <a:t>Strong </a:t>
            </a:r>
            <a:r>
              <a:rPr lang="en-US" sz="1800" dirty="0" err="1"/>
              <a:t>organisations</a:t>
            </a:r>
            <a:r>
              <a:rPr lang="en-US" sz="1800" dirty="0"/>
              <a:t> rely on disciplined execution, strategic focus, and strong systems.</a:t>
            </a:r>
          </a:p>
          <a:p>
            <a:r>
              <a:rPr lang="en-US" sz="1800" dirty="0"/>
              <a:t>FEW is shifting from reactive growth to deliberate, sustainable transformation.</a:t>
            </a:r>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fontScale="62500" lnSpcReduction="20000"/>
          </a:bodyPr>
          <a:lstStyle/>
          <a:p>
            <a:pPr marL="0" indent="0">
              <a:buNone/>
            </a:pPr>
            <a:r>
              <a:rPr lang="en-US" dirty="0"/>
              <a:t>Challenges &amp; mitigation</a:t>
            </a:r>
          </a:p>
          <a:p>
            <a:r>
              <a:rPr lang="en-US" dirty="0"/>
              <a:t>FEW has identified critical structural gaps that must be addressed to ensure long-term sustainability and impact.</a:t>
            </a:r>
          </a:p>
          <a:p>
            <a:r>
              <a:rPr lang="en-US" dirty="0"/>
              <a:t>Strengthening governance by clearly defining roles and accountability between the Board and Secretariat is essential for effective oversight.</a:t>
            </a:r>
          </a:p>
          <a:p>
            <a:r>
              <a:rPr lang="en-US" dirty="0"/>
              <a:t>Improving financial management systems including cash flow forecasting and stronger financial controls, will safeguard resources and increase donor confidence.</a:t>
            </a:r>
          </a:p>
          <a:p>
            <a:r>
              <a:rPr lang="en-US" dirty="0"/>
              <a:t>Aligning </a:t>
            </a:r>
            <a:r>
              <a:rPr lang="en-US" dirty="0" err="1"/>
              <a:t>programmes</a:t>
            </a:r>
            <a:r>
              <a:rPr lang="en-US" dirty="0"/>
              <a:t> with mission-critical priorities will ensure strategic focus and measurable impact.</a:t>
            </a:r>
          </a:p>
          <a:p>
            <a:r>
              <a:rPr lang="en-US" dirty="0"/>
              <a:t>Developing a communications strategy and risk management protocol will help protect FEW’s reputation and strengthen its voice.</a:t>
            </a:r>
          </a:p>
          <a:p>
            <a:r>
              <a:rPr lang="en-US" dirty="0"/>
              <a:t>Clarifying the HR structure through updated job descriptions, clear reporting lines, and workload monitoring will reduce internal strain and improve </a:t>
            </a:r>
            <a:r>
              <a:rPr lang="en-US" dirty="0" err="1"/>
              <a:t>organisational</a:t>
            </a:r>
            <a:r>
              <a:rPr lang="en-US" dirty="0"/>
              <a:t> culture.</a:t>
            </a:r>
          </a:p>
          <a:p>
            <a:r>
              <a:rPr lang="en-US" dirty="0"/>
              <a:t>These steps are foundational investments to </a:t>
            </a:r>
            <a:r>
              <a:rPr lang="en-US" dirty="0" err="1"/>
              <a:t>stabilise</a:t>
            </a:r>
            <a:r>
              <a:rPr lang="en-US" dirty="0"/>
              <a:t> FEW, support sustainable growth, and strengthen service to communities.</a:t>
            </a:r>
          </a:p>
          <a:p>
            <a:pPr marL="0" indent="0">
              <a:buNone/>
            </a:pPr>
            <a:endParaRPr lang="en-US" dirty="0"/>
          </a:p>
        </p:txBody>
      </p:sp>
    </p:spTree>
    <p:extLst>
      <p:ext uri="{BB962C8B-B14F-4D97-AF65-F5344CB8AC3E}">
        <p14:creationId xmlns:p14="http://schemas.microsoft.com/office/powerpoint/2010/main" val="123336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FD40B2-FDEC-46A9-BD34-756DD1F90933}">
  <ds:schemaRefs>
    <ds:schemaRef ds:uri="http://purl.org/dc/dcmitype/"/>
    <ds:schemaRef ds:uri="http://purl.org/dc/elements/1.1/"/>
    <ds:schemaRef ds:uri="http://schemas.microsoft.com/office/2006/documentManagement/types"/>
    <ds:schemaRef ds:uri="5c72703c-1067-4fa7-89cc-ef245258de7b"/>
    <ds:schemaRef ds:uri="http://schemas.microsoft.com/office/2006/metadata/properties"/>
    <ds:schemaRef ds:uri="http://purl.org/dc/terms/"/>
    <ds:schemaRef ds:uri="http://schemas.openxmlformats.org/package/2006/metadata/core-properties"/>
    <ds:schemaRef ds:uri="http://schemas.microsoft.com/office/infopath/2007/PartnerControls"/>
    <ds:schemaRef ds:uri="406893f5-2274-413a-be44-8f15a8803862"/>
    <ds:schemaRef ds:uri="http://www.w3.org/XML/1998/namespace"/>
  </ds:schemaRefs>
</ds:datastoreItem>
</file>

<file path=customXml/itemProps2.xml><?xml version="1.0" encoding="utf-8"?>
<ds:datastoreItem xmlns:ds="http://schemas.openxmlformats.org/officeDocument/2006/customXml" ds:itemID="{33AACD3A-081F-48D3-B365-EDD5064F1595}">
  <ds:schemaRefs>
    <ds:schemaRef ds:uri="http://schemas.microsoft.com/sharepoint/v3/contenttype/forms"/>
  </ds:schemaRefs>
</ds:datastoreItem>
</file>

<file path=customXml/itemProps3.xml><?xml version="1.0" encoding="utf-8"?>
<ds:datastoreItem xmlns:ds="http://schemas.openxmlformats.org/officeDocument/2006/customXml" ds:itemID="{678421E6-1ED7-4F12-84A4-4FB75B12DC9B}"/>
</file>

<file path=docProps/app.xml><?xml version="1.0" encoding="utf-8"?>
<Properties xmlns="http://schemas.openxmlformats.org/officeDocument/2006/extended-properties" xmlns:vt="http://schemas.openxmlformats.org/officeDocument/2006/docPropsVTypes">
  <TotalTime>5137</TotalTime>
  <Words>1965</Words>
  <Application>Microsoft Office PowerPoint</Application>
  <PresentationFormat>Widescreen</PresentationFormat>
  <Paragraphs>200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Tahoma</vt:lpstr>
      <vt:lpstr>Office Theme</vt:lpstr>
      <vt:lpstr>Voice and Choice Summit 2026-Organisational Development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Thenjiwe Ngcobo - Women's Voice and Leadership SA</cp:lastModifiedBy>
  <cp:revision>75</cp:revision>
  <dcterms:created xsi:type="dcterms:W3CDTF">2025-10-09T06:55:09Z</dcterms:created>
  <dcterms:modified xsi:type="dcterms:W3CDTF">2026-03-09T12:17:39Z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9633800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