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8288000" cy="10287000"/>
  <p:notesSz cx="6858000" cy="9144000"/>
  <p:embeddedFontLst>
    <p:embeddedFont>
      <p:font typeface="Aptos Bold" panose="020B0004020202020204" pitchFamily="34" charset="0"/>
      <p:regular r:id="rId16"/>
      <p:bold r:id="rId17"/>
    </p:embeddedFont>
    <p:embeddedFont>
      <p:font typeface="Calibri (MS)" panose="020B0604020202020204" charset="0"/>
      <p:regular r:id="rId18"/>
    </p:embeddedFont>
    <p:embeddedFont>
      <p:font typeface="Calibri (MS) Bold" panose="020B0604020202020204" charset="0"/>
      <p:regular r:id="rId19"/>
    </p:embeddedFont>
    <p:embeddedFont>
      <p:font typeface="Canva Sans" panose="020B0604020202020204" charset="0"/>
      <p:regular r:id="rId20"/>
    </p:embeddedFont>
    <p:embeddedFont>
      <p:font typeface="Canva Sans Bold" panose="020B0604020202020204" charset="0"/>
      <p:regular r:id="rId21"/>
    </p:embeddedFont>
    <p:embeddedFont>
      <p:font typeface="Tahoma" panose="020B0604030504040204" pitchFamily="34" charset="0"/>
      <p:regular r:id="rId22"/>
      <p:bold r:id="rId23"/>
    </p:embeddedFont>
    <p:embeddedFont>
      <p:font typeface="Tahoma Bold" panose="020B0804030504040204" pitchFamily="34" charset="0"/>
      <p:regular r:id="rId24"/>
      <p:bold r:id="rId25"/>
    </p:embeddedFont>
    <p:embeddedFont>
      <p:font typeface="TT Rounds Condensed" panose="020B0604020202020204" charset="0"/>
      <p:regular r:id="rId26"/>
    </p:embeddedFont>
    <p:embeddedFont>
      <p:font typeface="TT Rounds Condensed Bold" panose="020B0604020202020204" charset="0"/>
      <p:regular r:id="rId27"/>
    </p:embeddedFont>
    <p:embeddedFont>
      <p:font typeface="TT Rounds Condensed Bold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50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lookerstudio.google.com/u/0/reporting/c2415fa4-4463-484c-af83-fe96a1d046b0/page/p_a9zbvtvayd"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lookerstudio.google.com/u/0/reporting/969c2b39-6f8c-4c7a-877c-9ff612a9ea63/page/GgV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drive.google.com/file/d/1ie62f5pQWJInshqTJsm4MQqIc-l4F5os/view?usp=drivesd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175" y="539010"/>
            <a:ext cx="12133059" cy="1791519"/>
            <a:chOff x="0" y="0"/>
            <a:chExt cx="16177412" cy="2388692"/>
          </a:xfrm>
        </p:grpSpPr>
        <p:sp>
          <p:nvSpPr>
            <p:cNvPr id="3" name="Freeform 3"/>
            <p:cNvSpPr/>
            <p:nvPr/>
          </p:nvSpPr>
          <p:spPr>
            <a:xfrm>
              <a:off x="0" y="0"/>
              <a:ext cx="16177388" cy="2388743"/>
            </a:xfrm>
            <a:custGeom>
              <a:avLst/>
              <a:gdLst/>
              <a:ahLst/>
              <a:cxnLst/>
              <a:rect l="l" t="t" r="r" b="b"/>
              <a:pathLst>
                <a:path w="16177388" h="2388743">
                  <a:moveTo>
                    <a:pt x="0" y="0"/>
                  </a:moveTo>
                  <a:lnTo>
                    <a:pt x="16177388" y="0"/>
                  </a:lnTo>
                  <a:lnTo>
                    <a:pt x="16177388" y="2388743"/>
                  </a:lnTo>
                  <a:lnTo>
                    <a:pt x="0" y="2388743"/>
                  </a:lnTo>
                  <a:lnTo>
                    <a:pt x="0" y="0"/>
                  </a:lnTo>
                  <a:close/>
                </a:path>
              </a:pathLst>
            </a:custGeom>
            <a:blipFill>
              <a:blip r:embed="rId2"/>
              <a:stretch>
                <a:fillRect b="2"/>
              </a:stretch>
            </a:blipFill>
          </p:spPr>
          <p:txBody>
            <a:bodyPr/>
            <a:lstStyle/>
            <a:p>
              <a:endParaRPr lang="en-ZA"/>
            </a:p>
          </p:txBody>
        </p:sp>
      </p:grpSp>
      <p:grpSp>
        <p:nvGrpSpPr>
          <p:cNvPr id="4" name="Group 4"/>
          <p:cNvGrpSpPr/>
          <p:nvPr/>
        </p:nvGrpSpPr>
        <p:grpSpPr>
          <a:xfrm>
            <a:off x="0" y="0"/>
            <a:ext cx="18288000" cy="169669"/>
            <a:chOff x="0" y="0"/>
            <a:chExt cx="24384000" cy="226225"/>
          </a:xfrm>
        </p:grpSpPr>
        <p:sp>
          <p:nvSpPr>
            <p:cNvPr id="5" name="Freeform 5"/>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6" name="Group 6"/>
          <p:cNvGrpSpPr/>
          <p:nvPr/>
        </p:nvGrpSpPr>
        <p:grpSpPr>
          <a:xfrm>
            <a:off x="0" y="9546831"/>
            <a:ext cx="18288000" cy="777240"/>
            <a:chOff x="0" y="0"/>
            <a:chExt cx="24384000" cy="1036320"/>
          </a:xfrm>
        </p:grpSpPr>
        <p:sp>
          <p:nvSpPr>
            <p:cNvPr id="7" name="Freeform 7"/>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8" name="Group 8"/>
          <p:cNvGrpSpPr/>
          <p:nvPr/>
        </p:nvGrpSpPr>
        <p:grpSpPr>
          <a:xfrm>
            <a:off x="1" y="3876113"/>
            <a:ext cx="18288000" cy="3965810"/>
            <a:chOff x="0" y="0"/>
            <a:chExt cx="24384000" cy="5287747"/>
          </a:xfrm>
        </p:grpSpPr>
        <p:sp>
          <p:nvSpPr>
            <p:cNvPr id="9" name="Freeform 9"/>
            <p:cNvSpPr/>
            <p:nvPr/>
          </p:nvSpPr>
          <p:spPr>
            <a:xfrm>
              <a:off x="0" y="0"/>
              <a:ext cx="24384000" cy="5287792"/>
            </a:xfrm>
            <a:custGeom>
              <a:avLst/>
              <a:gdLst/>
              <a:ahLst/>
              <a:cxnLst/>
              <a:rect l="l" t="t" r="r" b="b"/>
              <a:pathLst>
                <a:path w="24384000" h="5287792">
                  <a:moveTo>
                    <a:pt x="24384000" y="0"/>
                  </a:moveTo>
                  <a:lnTo>
                    <a:pt x="24384000" y="930021"/>
                  </a:lnTo>
                  <a:lnTo>
                    <a:pt x="24181436" y="967867"/>
                  </a:lnTo>
                  <a:cubicBezTo>
                    <a:pt x="20638136" y="1714373"/>
                    <a:pt x="14556105" y="5500878"/>
                    <a:pt x="10638282" y="5278374"/>
                  </a:cubicBezTo>
                  <a:cubicBezTo>
                    <a:pt x="6594094" y="5048758"/>
                    <a:pt x="4757801" y="2724150"/>
                    <a:pt x="0" y="3613785"/>
                  </a:cubicBezTo>
                  <a:lnTo>
                    <a:pt x="44577" y="2702687"/>
                  </a:lnTo>
                  <a:cubicBezTo>
                    <a:pt x="2512695" y="2570607"/>
                    <a:pt x="6802247" y="4779772"/>
                    <a:pt x="10660507" y="4905248"/>
                  </a:cubicBezTo>
                  <a:cubicBezTo>
                    <a:pt x="16518637" y="4972177"/>
                    <a:pt x="19577304" y="1895348"/>
                    <a:pt x="21737828" y="779653"/>
                  </a:cubicBezTo>
                  <a:cubicBezTo>
                    <a:pt x="22818217" y="221742"/>
                    <a:pt x="23633937" y="42926"/>
                    <a:pt x="24209756" y="3302"/>
                  </a:cubicBezTo>
                  <a:close/>
                </a:path>
              </a:pathLst>
            </a:custGeom>
            <a:solidFill>
              <a:srgbClr val="FFFFFF">
                <a:alpha val="14118"/>
              </a:srgbClr>
            </a:solidFill>
          </p:spPr>
          <p:txBody>
            <a:bodyPr/>
            <a:lstStyle/>
            <a:p>
              <a:endParaRPr lang="en-ZA"/>
            </a:p>
          </p:txBody>
        </p:sp>
      </p:grpSp>
      <p:sp>
        <p:nvSpPr>
          <p:cNvPr id="10" name="Freeform 10"/>
          <p:cNvSpPr/>
          <p:nvPr/>
        </p:nvSpPr>
        <p:spPr>
          <a:xfrm>
            <a:off x="12507830" y="825264"/>
            <a:ext cx="5632980" cy="1219012"/>
          </a:xfrm>
          <a:custGeom>
            <a:avLst/>
            <a:gdLst/>
            <a:ahLst/>
            <a:cxnLst/>
            <a:rect l="l" t="t" r="r" b="b"/>
            <a:pathLst>
              <a:path w="5632980" h="1219012">
                <a:moveTo>
                  <a:pt x="0" y="0"/>
                </a:moveTo>
                <a:lnTo>
                  <a:pt x="5632980" y="0"/>
                </a:lnTo>
                <a:lnTo>
                  <a:pt x="5632980" y="1219012"/>
                </a:lnTo>
                <a:lnTo>
                  <a:pt x="0" y="1219012"/>
                </a:lnTo>
                <a:lnTo>
                  <a:pt x="0" y="0"/>
                </a:lnTo>
                <a:close/>
              </a:path>
            </a:pathLst>
          </a:custGeom>
          <a:blipFill>
            <a:blip r:embed="rId3"/>
            <a:stretch>
              <a:fillRect/>
            </a:stretch>
          </a:blipFill>
        </p:spPr>
        <p:txBody>
          <a:bodyPr/>
          <a:lstStyle/>
          <a:p>
            <a:endParaRPr lang="en-ZA"/>
          </a:p>
        </p:txBody>
      </p:sp>
      <p:grpSp>
        <p:nvGrpSpPr>
          <p:cNvPr id="11" name="Group 11"/>
          <p:cNvGrpSpPr/>
          <p:nvPr/>
        </p:nvGrpSpPr>
        <p:grpSpPr>
          <a:xfrm>
            <a:off x="2393004" y="1629518"/>
            <a:ext cx="13716000" cy="4493190"/>
            <a:chOff x="0" y="0"/>
            <a:chExt cx="18288000" cy="5990920"/>
          </a:xfrm>
        </p:grpSpPr>
        <p:sp>
          <p:nvSpPr>
            <p:cNvPr id="12" name="Freeform 12"/>
            <p:cNvSpPr/>
            <p:nvPr/>
          </p:nvSpPr>
          <p:spPr>
            <a:xfrm>
              <a:off x="0" y="0"/>
              <a:ext cx="18288000" cy="5990919"/>
            </a:xfrm>
            <a:custGeom>
              <a:avLst/>
              <a:gdLst/>
              <a:ahLst/>
              <a:cxnLst/>
              <a:rect l="l" t="t" r="r" b="b"/>
              <a:pathLst>
                <a:path w="18288000" h="5990919">
                  <a:moveTo>
                    <a:pt x="0" y="0"/>
                  </a:moveTo>
                  <a:lnTo>
                    <a:pt x="18288000" y="0"/>
                  </a:lnTo>
                  <a:lnTo>
                    <a:pt x="18288000" y="5990919"/>
                  </a:lnTo>
                  <a:lnTo>
                    <a:pt x="0" y="5990919"/>
                  </a:lnTo>
                  <a:close/>
                </a:path>
              </a:pathLst>
            </a:custGeom>
            <a:blipFill>
              <a:blip r:embed="rId4">
                <a:alphaModFix amt="0"/>
              </a:blip>
              <a:stretch>
                <a:fillRect t="-29244" b="10283"/>
              </a:stretch>
            </a:blipFill>
          </p:spPr>
          <p:txBody>
            <a:bodyPr/>
            <a:lstStyle/>
            <a:p>
              <a:endParaRPr lang="en-ZA"/>
            </a:p>
          </p:txBody>
        </p:sp>
        <p:sp>
          <p:nvSpPr>
            <p:cNvPr id="13" name="TextBox 13"/>
            <p:cNvSpPr txBox="1"/>
            <p:nvPr/>
          </p:nvSpPr>
          <p:spPr>
            <a:xfrm>
              <a:off x="0" y="95250"/>
              <a:ext cx="18288000" cy="5895670"/>
            </a:xfrm>
            <a:prstGeom prst="rect">
              <a:avLst/>
            </a:prstGeom>
          </p:spPr>
          <p:txBody>
            <a:bodyPr lIns="0" tIns="0" rIns="0" bIns="0" rtlCol="0" anchor="b"/>
            <a:lstStyle/>
            <a:p>
              <a:pPr algn="ctr">
                <a:lnSpc>
                  <a:spcPts val="8748"/>
                </a:lnSpc>
              </a:pPr>
              <a:r>
                <a:rPr lang="en-US" sz="8100" b="1" i="1">
                  <a:solidFill>
                    <a:srgbClr val="0D0D0D"/>
                  </a:solidFill>
                  <a:latin typeface="Tahoma Bold"/>
                  <a:ea typeface="Tahoma Bold"/>
                  <a:cs typeface="Tahoma Bold"/>
                  <a:sym typeface="Tahoma Bold"/>
                </a:rPr>
                <a:t>Voice and Choice</a:t>
              </a:r>
            </a:p>
            <a:p>
              <a:pPr algn="ctr">
                <a:lnSpc>
                  <a:spcPts val="8748"/>
                </a:lnSpc>
              </a:pPr>
              <a:r>
                <a:rPr lang="en-US" sz="8100" b="1" i="1" spc="-49">
                  <a:solidFill>
                    <a:srgbClr val="0D0D0D"/>
                  </a:solidFill>
                  <a:latin typeface="TT Rounds Condensed Bold Italics"/>
                  <a:ea typeface="TT Rounds Condensed Bold Italics"/>
                  <a:cs typeface="TT Rounds Condensed Bold Italics"/>
                  <a:sym typeface="TT Rounds Condensed Bold Italics"/>
                </a:rPr>
                <a:t>Summit 2026-</a:t>
              </a:r>
              <a:r>
                <a:rPr lang="en-US" sz="8100" spc="-49">
                  <a:solidFill>
                    <a:srgbClr val="000000"/>
                  </a:solidFill>
                  <a:latin typeface="TT Rounds Condensed"/>
                  <a:ea typeface="TT Rounds Condensed"/>
                  <a:cs typeface="TT Rounds Condensed"/>
                  <a:sym typeface="TT Rounds Condensed"/>
                </a:rPr>
                <a:t>Organisational Development Category</a:t>
              </a:r>
            </a:p>
          </p:txBody>
        </p:sp>
      </p:grpSp>
      <p:sp>
        <p:nvSpPr>
          <p:cNvPr id="14" name="TextBox 14"/>
          <p:cNvSpPr txBox="1"/>
          <p:nvPr/>
        </p:nvSpPr>
        <p:spPr>
          <a:xfrm>
            <a:off x="83325" y="9603667"/>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sp>
        <p:nvSpPr>
          <p:cNvPr id="15" name="TextBox 15"/>
          <p:cNvSpPr txBox="1"/>
          <p:nvPr/>
        </p:nvSpPr>
        <p:spPr>
          <a:xfrm>
            <a:off x="1112844" y="6486166"/>
            <a:ext cx="16276320" cy="2537460"/>
          </a:xfrm>
          <a:prstGeom prst="rect">
            <a:avLst/>
          </a:prstGeom>
        </p:spPr>
        <p:txBody>
          <a:bodyPr lIns="0" tIns="0" rIns="0" bIns="0" rtlCol="0" anchor="t">
            <a:spAutoFit/>
          </a:bodyPr>
          <a:lstStyle/>
          <a:p>
            <a:pPr algn="ctr">
              <a:lnSpc>
                <a:spcPts val="6570"/>
              </a:lnSpc>
            </a:pPr>
            <a:r>
              <a:rPr lang="en-US" sz="4500">
                <a:solidFill>
                  <a:srgbClr val="FF0000"/>
                </a:solidFill>
                <a:latin typeface="Calibri (MS)"/>
                <a:ea typeface="Calibri (MS)"/>
                <a:cs typeface="Calibri (MS)"/>
                <a:sym typeface="Calibri (MS)"/>
              </a:rPr>
              <a:t>South Africa – Nyara Youth Development</a:t>
            </a:r>
          </a:p>
          <a:p>
            <a:pPr algn="ctr">
              <a:lnSpc>
                <a:spcPts val="6570"/>
              </a:lnSpc>
            </a:pPr>
            <a:r>
              <a:rPr lang="en-US" sz="4500" b="1">
                <a:solidFill>
                  <a:srgbClr val="FF0000"/>
                </a:solidFill>
                <a:latin typeface="Calibri (MS) Bold"/>
                <a:ea typeface="Calibri (MS) Bold"/>
                <a:cs typeface="Calibri (MS) Bold"/>
                <a:sym typeface="Calibri (MS) Bold"/>
              </a:rPr>
              <a:t>Strengthening Governance and Systems to Sustain the LEAP Ladder Programme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69669"/>
            <a:chOff x="0" y="0"/>
            <a:chExt cx="24384000" cy="226225"/>
          </a:xfrm>
        </p:grpSpPr>
        <p:sp>
          <p:nvSpPr>
            <p:cNvPr id="3" name="Freeform 3"/>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4" name="Group 4"/>
          <p:cNvGrpSpPr/>
          <p:nvPr/>
        </p:nvGrpSpPr>
        <p:grpSpPr>
          <a:xfrm>
            <a:off x="0" y="9546831"/>
            <a:ext cx="18288000" cy="777240"/>
            <a:chOff x="0" y="0"/>
            <a:chExt cx="24384000" cy="1036320"/>
          </a:xfrm>
        </p:grpSpPr>
        <p:sp>
          <p:nvSpPr>
            <p:cNvPr id="5" name="Freeform 5"/>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aphicFrame>
        <p:nvGraphicFramePr>
          <p:cNvPr id="6" name="Table 6"/>
          <p:cNvGraphicFramePr>
            <a:graphicFrameLocks noGrp="1"/>
          </p:cNvGraphicFramePr>
          <p:nvPr/>
        </p:nvGraphicFramePr>
        <p:xfrm>
          <a:off x="206341" y="1028700"/>
          <a:ext cx="17859078" cy="8448675"/>
        </p:xfrm>
        <a:graphic>
          <a:graphicData uri="http://schemas.openxmlformats.org/drawingml/2006/table">
            <a:tbl>
              <a:tblPr/>
              <a:tblGrid>
                <a:gridCol w="17859078">
                  <a:extLst>
                    <a:ext uri="{9D8B030D-6E8A-4147-A177-3AD203B41FA5}">
                      <a16:colId xmlns:a16="http://schemas.microsoft.com/office/drawing/2014/main" val="20000"/>
                    </a:ext>
                  </a:extLst>
                </a:gridCol>
              </a:tblGrid>
              <a:tr h="8448675">
                <a:tc>
                  <a:txBody>
                    <a:bodyPr/>
                    <a:lstStyle/>
                    <a:p>
                      <a:pPr algn="l">
                        <a:lnSpc>
                          <a:spcPts val="1679"/>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7" name="Group 7"/>
          <p:cNvGrpSpPr/>
          <p:nvPr/>
        </p:nvGrpSpPr>
        <p:grpSpPr>
          <a:xfrm>
            <a:off x="-3" y="-9525"/>
            <a:ext cx="18287990" cy="1267704"/>
            <a:chOff x="0" y="0"/>
            <a:chExt cx="24383987" cy="1690272"/>
          </a:xfrm>
        </p:grpSpPr>
        <p:sp>
          <p:nvSpPr>
            <p:cNvPr id="8" name="Freeform 8"/>
            <p:cNvSpPr/>
            <p:nvPr/>
          </p:nvSpPr>
          <p:spPr>
            <a:xfrm>
              <a:off x="0" y="0"/>
              <a:ext cx="24383992" cy="1690276"/>
            </a:xfrm>
            <a:custGeom>
              <a:avLst/>
              <a:gdLst/>
              <a:ahLst/>
              <a:cxnLst/>
              <a:rect l="l" t="t" r="r" b="b"/>
              <a:pathLst>
                <a:path w="24383992" h="1690276">
                  <a:moveTo>
                    <a:pt x="0" y="0"/>
                  </a:moveTo>
                  <a:lnTo>
                    <a:pt x="24383992" y="0"/>
                  </a:lnTo>
                  <a:lnTo>
                    <a:pt x="24383992" y="1690276"/>
                  </a:lnTo>
                  <a:lnTo>
                    <a:pt x="0" y="1690276"/>
                  </a:lnTo>
                  <a:close/>
                </a:path>
              </a:pathLst>
            </a:custGeom>
            <a:blipFill>
              <a:blip r:embed="rId2">
                <a:alphaModFix amt="0"/>
              </a:blip>
              <a:stretch>
                <a:fillRect t="-231092" b="-231091"/>
              </a:stretch>
            </a:blipFill>
          </p:spPr>
          <p:txBody>
            <a:bodyPr/>
            <a:lstStyle/>
            <a:p>
              <a:endParaRPr lang="en-ZA"/>
            </a:p>
          </p:txBody>
        </p:sp>
        <p:sp>
          <p:nvSpPr>
            <p:cNvPr id="9" name="TextBox 9"/>
            <p:cNvSpPr txBox="1"/>
            <p:nvPr/>
          </p:nvSpPr>
          <p:spPr>
            <a:xfrm>
              <a:off x="0" y="-9525"/>
              <a:ext cx="24383987" cy="1699797"/>
            </a:xfrm>
            <a:prstGeom prst="rect">
              <a:avLst/>
            </a:prstGeom>
          </p:spPr>
          <p:txBody>
            <a:bodyPr lIns="0" tIns="0" rIns="0" bIns="0" rtlCol="0" anchor="ctr"/>
            <a:lstStyle/>
            <a:p>
              <a:pPr algn="ctr">
                <a:lnSpc>
                  <a:spcPts val="7319"/>
                </a:lnSpc>
              </a:pPr>
              <a:r>
                <a:rPr lang="en-US" sz="6099" b="1" spc="-37">
                  <a:solidFill>
                    <a:srgbClr val="000000"/>
                  </a:solidFill>
                  <a:latin typeface="TT Rounds Condensed Bold"/>
                  <a:ea typeface="TT Rounds Condensed Bold"/>
                  <a:cs typeface="TT Rounds Condensed Bold"/>
                  <a:sym typeface="TT Rounds Condensed Bold"/>
                </a:rPr>
                <a:t>Sustainability</a:t>
              </a:r>
            </a:p>
          </p:txBody>
        </p:sp>
      </p:grpSp>
      <p:sp>
        <p:nvSpPr>
          <p:cNvPr id="10" name="Freeform 10"/>
          <p:cNvSpPr/>
          <p:nvPr/>
        </p:nvSpPr>
        <p:spPr>
          <a:xfrm>
            <a:off x="9815164" y="4907085"/>
            <a:ext cx="7253636" cy="3598939"/>
          </a:xfrm>
          <a:custGeom>
            <a:avLst/>
            <a:gdLst/>
            <a:ahLst/>
            <a:cxnLst/>
            <a:rect l="l" t="t" r="r" b="b"/>
            <a:pathLst>
              <a:path w="7253636" h="3598939">
                <a:moveTo>
                  <a:pt x="0" y="0"/>
                </a:moveTo>
                <a:lnTo>
                  <a:pt x="7253636" y="0"/>
                </a:lnTo>
                <a:lnTo>
                  <a:pt x="7253636" y="3598940"/>
                </a:lnTo>
                <a:lnTo>
                  <a:pt x="0" y="3598940"/>
                </a:lnTo>
                <a:lnTo>
                  <a:pt x="0" y="0"/>
                </a:lnTo>
                <a:close/>
              </a:path>
            </a:pathLst>
          </a:custGeom>
          <a:blipFill>
            <a:blip r:embed="rId3"/>
            <a:stretch>
              <a:fillRect t="-25580" b="-25580"/>
            </a:stretch>
          </a:blipFill>
        </p:spPr>
        <p:txBody>
          <a:bodyPr/>
          <a:lstStyle/>
          <a:p>
            <a:endParaRPr lang="en-ZA"/>
          </a:p>
        </p:txBody>
      </p:sp>
      <p:sp>
        <p:nvSpPr>
          <p:cNvPr id="11" name="TextBox 11"/>
          <p:cNvSpPr txBox="1"/>
          <p:nvPr/>
        </p:nvSpPr>
        <p:spPr>
          <a:xfrm>
            <a:off x="83325" y="9603667"/>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sp>
        <p:nvSpPr>
          <p:cNvPr id="12" name="TextBox 12"/>
          <p:cNvSpPr txBox="1"/>
          <p:nvPr/>
        </p:nvSpPr>
        <p:spPr>
          <a:xfrm>
            <a:off x="-66678" y="1427848"/>
            <a:ext cx="8600160" cy="2100834"/>
          </a:xfrm>
          <a:prstGeom prst="rect">
            <a:avLst/>
          </a:prstGeom>
        </p:spPr>
        <p:txBody>
          <a:bodyPr lIns="0" tIns="0" rIns="0" bIns="0" rtlCol="0" anchor="t">
            <a:spAutoFit/>
          </a:bodyPr>
          <a:lstStyle/>
          <a:p>
            <a:pPr marL="906780" lvl="1" indent="-453390" algn="l">
              <a:lnSpc>
                <a:spcPts val="3947"/>
              </a:lnSpc>
              <a:buFont typeface="Arial"/>
              <a:buChar char="•"/>
            </a:pPr>
            <a:r>
              <a:rPr lang="en-US" sz="4200" spc="-75">
                <a:solidFill>
                  <a:srgbClr val="000000"/>
                </a:solidFill>
                <a:latin typeface="Calibri (MS)"/>
                <a:ea typeface="Calibri (MS)"/>
                <a:cs typeface="Calibri (MS)"/>
                <a:sym typeface="Calibri (MS)"/>
              </a:rPr>
              <a:t>How will the change be sustained in your organisation </a:t>
            </a:r>
          </a:p>
          <a:p>
            <a:pPr marL="906780" lvl="1" indent="-453390" algn="l">
              <a:lnSpc>
                <a:spcPts val="3947"/>
              </a:lnSpc>
              <a:buFont typeface="Arial"/>
              <a:buChar char="•"/>
            </a:pPr>
            <a:r>
              <a:rPr lang="en-US" sz="4200" spc="-75">
                <a:solidFill>
                  <a:srgbClr val="000000"/>
                </a:solidFill>
                <a:latin typeface="Calibri (MS)"/>
                <a:ea typeface="Calibri (MS)"/>
                <a:cs typeface="Calibri (MS)"/>
                <a:sym typeface="Calibri (MS)"/>
              </a:rPr>
              <a:t>What can be replicated by other grantees?</a:t>
            </a:r>
          </a:p>
        </p:txBody>
      </p:sp>
      <p:sp>
        <p:nvSpPr>
          <p:cNvPr id="13" name="TextBox 13"/>
          <p:cNvSpPr txBox="1"/>
          <p:nvPr/>
        </p:nvSpPr>
        <p:spPr>
          <a:xfrm>
            <a:off x="542925" y="3780155"/>
            <a:ext cx="9122012" cy="5668645"/>
          </a:xfrm>
          <a:prstGeom prst="rect">
            <a:avLst/>
          </a:prstGeom>
        </p:spPr>
        <p:txBody>
          <a:bodyPr lIns="0" tIns="0" rIns="0" bIns="0" rtlCol="0" anchor="t">
            <a:spAutoFit/>
          </a:bodyPr>
          <a:lstStyle/>
          <a:p>
            <a:pPr algn="l">
              <a:lnSpc>
                <a:spcPts val="4039"/>
              </a:lnSpc>
            </a:pPr>
            <a:r>
              <a:rPr lang="en-US" sz="3999" spc="-139">
                <a:solidFill>
                  <a:srgbClr val="000000"/>
                </a:solidFill>
                <a:latin typeface="Calibri (MS)"/>
                <a:ea typeface="Calibri (MS)"/>
                <a:cs typeface="Calibri (MS)"/>
                <a:sym typeface="Calibri (MS)"/>
              </a:rPr>
              <a:t>➞ Governance systems embedded through Safeguarding, HR, Finance and Procurement policies.</a:t>
            </a:r>
          </a:p>
          <a:p>
            <a:pPr algn="l">
              <a:lnSpc>
                <a:spcPts val="4039"/>
              </a:lnSpc>
            </a:pPr>
            <a:r>
              <a:rPr lang="en-US" sz="3999" spc="-139">
                <a:solidFill>
                  <a:srgbClr val="000000"/>
                </a:solidFill>
                <a:latin typeface="Calibri (MS)"/>
                <a:ea typeface="Calibri (MS)"/>
                <a:cs typeface="Calibri (MS)"/>
                <a:sym typeface="Calibri (MS)"/>
              </a:rPr>
              <a:t>➞ Monthly financial routines and dual-signatory processes strengthen accountability.</a:t>
            </a:r>
          </a:p>
          <a:p>
            <a:pPr algn="l">
              <a:lnSpc>
                <a:spcPts val="4039"/>
              </a:lnSpc>
            </a:pPr>
            <a:r>
              <a:rPr lang="en-US" sz="3999" spc="-139">
                <a:solidFill>
                  <a:srgbClr val="000000"/>
                </a:solidFill>
                <a:latin typeface="Calibri (MS)"/>
                <a:ea typeface="Calibri (MS)"/>
                <a:cs typeface="Calibri (MS)"/>
                <a:sym typeface="Calibri (MS)"/>
              </a:rPr>
              <a:t>➞ Improved documentation systems support record keeping.</a:t>
            </a:r>
          </a:p>
          <a:p>
            <a:pPr algn="l">
              <a:lnSpc>
                <a:spcPts val="4039"/>
              </a:lnSpc>
            </a:pPr>
            <a:r>
              <a:rPr lang="en-US" sz="3999" spc="-139">
                <a:solidFill>
                  <a:srgbClr val="000000"/>
                </a:solidFill>
                <a:latin typeface="Calibri (MS)"/>
                <a:ea typeface="Calibri (MS)"/>
                <a:cs typeface="Calibri (MS)"/>
                <a:sym typeface="Calibri (MS)"/>
              </a:rPr>
              <a:t>➞ The Wellbi system continues to support programme monitoring.</a:t>
            </a:r>
          </a:p>
          <a:p>
            <a:pPr algn="l">
              <a:lnSpc>
                <a:spcPts val="4039"/>
              </a:lnSpc>
            </a:pPr>
            <a:r>
              <a:rPr lang="en-US" sz="3999" spc="-139">
                <a:solidFill>
                  <a:srgbClr val="000000"/>
                </a:solidFill>
                <a:latin typeface="Calibri (MS)"/>
                <a:ea typeface="Calibri (MS)"/>
                <a:cs typeface="Calibri (MS)"/>
                <a:sym typeface="Calibri (MS)"/>
              </a:rPr>
              <a:t>➞ Board oversight strengthens organisational governance.</a:t>
            </a:r>
          </a:p>
        </p:txBody>
      </p:sp>
      <p:sp>
        <p:nvSpPr>
          <p:cNvPr id="14" name="TextBox 14"/>
          <p:cNvSpPr txBox="1"/>
          <p:nvPr/>
        </p:nvSpPr>
        <p:spPr>
          <a:xfrm>
            <a:off x="9796114" y="1142933"/>
            <a:ext cx="8217806" cy="3201035"/>
          </a:xfrm>
          <a:prstGeom prst="rect">
            <a:avLst/>
          </a:prstGeom>
        </p:spPr>
        <p:txBody>
          <a:bodyPr lIns="0" tIns="0" rIns="0" bIns="0" rtlCol="0" anchor="t">
            <a:spAutoFit/>
          </a:bodyPr>
          <a:lstStyle/>
          <a:p>
            <a:pPr algn="l">
              <a:lnSpc>
                <a:spcPts val="3519"/>
              </a:lnSpc>
            </a:pPr>
            <a:r>
              <a:rPr lang="en-US" sz="3999" b="1" spc="-79">
                <a:solidFill>
                  <a:srgbClr val="000000"/>
                </a:solidFill>
                <a:latin typeface="Calibri (MS) Bold"/>
                <a:ea typeface="Calibri (MS) Bold"/>
                <a:cs typeface="Calibri (MS) Bold"/>
                <a:sym typeface="Calibri (MS) Bold"/>
              </a:rPr>
              <a:t>What can be replicated:</a:t>
            </a:r>
          </a:p>
          <a:p>
            <a:pPr algn="l">
              <a:lnSpc>
                <a:spcPts val="3519"/>
              </a:lnSpc>
            </a:pPr>
            <a:r>
              <a:rPr lang="en-US" sz="3999" spc="-79">
                <a:solidFill>
                  <a:srgbClr val="000000"/>
                </a:solidFill>
                <a:latin typeface="Calibri (MS)"/>
                <a:ea typeface="Calibri (MS)"/>
                <a:cs typeface="Calibri (MS)"/>
                <a:sym typeface="Calibri (MS)"/>
              </a:rPr>
              <a:t>Strengthening governance through clear organisational policies, using digital monitoring systems to track programme impact, building partnerships with local stakeholders, and sharing learning between community organisations.</a:t>
            </a:r>
          </a:p>
        </p:txBody>
      </p:sp>
      <p:sp>
        <p:nvSpPr>
          <p:cNvPr id="15" name="TextBox 15"/>
          <p:cNvSpPr txBox="1"/>
          <p:nvPr/>
        </p:nvSpPr>
        <p:spPr>
          <a:xfrm>
            <a:off x="9826027" y="4258242"/>
            <a:ext cx="8119880" cy="1307211"/>
          </a:xfrm>
          <a:prstGeom prst="rect">
            <a:avLst/>
          </a:prstGeom>
        </p:spPr>
        <p:txBody>
          <a:bodyPr lIns="0" tIns="0" rIns="0" bIns="0" rtlCol="0" anchor="t">
            <a:spAutoFit/>
          </a:bodyPr>
          <a:lstStyle/>
          <a:p>
            <a:pPr algn="l">
              <a:lnSpc>
                <a:spcPts val="4872"/>
              </a:lnSpc>
            </a:pPr>
            <a:r>
              <a:rPr lang="en-US" sz="4200" b="1" spc="-75">
                <a:solidFill>
                  <a:srgbClr val="000000"/>
                </a:solidFill>
                <a:latin typeface="Calibri (MS) Bold"/>
                <a:ea typeface="Calibri (MS) Bold"/>
                <a:cs typeface="Calibri (MS) Bold"/>
                <a:sym typeface="Calibri (MS) Bold"/>
              </a:rPr>
              <a:t>Evidence: Include Photos or videos</a:t>
            </a:r>
          </a:p>
          <a:p>
            <a:pPr algn="l">
              <a:lnSpc>
                <a:spcPts val="4872"/>
              </a:lnSpc>
            </a:pPr>
            <a:endParaRPr/>
          </a:p>
        </p:txBody>
      </p:sp>
      <p:sp>
        <p:nvSpPr>
          <p:cNvPr id="16" name="TextBox 16"/>
          <p:cNvSpPr txBox="1"/>
          <p:nvPr/>
        </p:nvSpPr>
        <p:spPr>
          <a:xfrm>
            <a:off x="9902227" y="8521941"/>
            <a:ext cx="9861777" cy="1024890"/>
          </a:xfrm>
          <a:prstGeom prst="rect">
            <a:avLst/>
          </a:prstGeom>
        </p:spPr>
        <p:txBody>
          <a:bodyPr lIns="0" tIns="0" rIns="0" bIns="0" rtlCol="0" anchor="t">
            <a:spAutoFit/>
          </a:bodyPr>
          <a:lstStyle/>
          <a:p>
            <a:pPr algn="l">
              <a:lnSpc>
                <a:spcPts val="3569"/>
              </a:lnSpc>
            </a:pPr>
            <a:r>
              <a:rPr lang="en-US" sz="4200" b="1" spc="-273">
                <a:solidFill>
                  <a:srgbClr val="000000"/>
                </a:solidFill>
                <a:latin typeface="Calibri (MS) Bold"/>
                <a:ea typeface="Calibri (MS) Bold"/>
                <a:cs typeface="Calibri (MS) Bold"/>
                <a:sym typeface="Calibri (MS) Bold"/>
              </a:rPr>
              <a:t>Nyara tutors and staff supporting youth programmes.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69669"/>
            <a:chOff x="0" y="0"/>
            <a:chExt cx="24384000" cy="226225"/>
          </a:xfrm>
        </p:grpSpPr>
        <p:sp>
          <p:nvSpPr>
            <p:cNvPr id="3" name="Freeform 3"/>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4" name="Group 4"/>
          <p:cNvGrpSpPr/>
          <p:nvPr/>
        </p:nvGrpSpPr>
        <p:grpSpPr>
          <a:xfrm>
            <a:off x="0" y="9546831"/>
            <a:ext cx="18288000" cy="777240"/>
            <a:chOff x="0" y="0"/>
            <a:chExt cx="24384000" cy="1036320"/>
          </a:xfrm>
        </p:grpSpPr>
        <p:sp>
          <p:nvSpPr>
            <p:cNvPr id="5" name="Freeform 5"/>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6" name="Group 6"/>
          <p:cNvGrpSpPr/>
          <p:nvPr/>
        </p:nvGrpSpPr>
        <p:grpSpPr>
          <a:xfrm>
            <a:off x="-3" y="369237"/>
            <a:ext cx="18287990" cy="1267701"/>
            <a:chOff x="0" y="0"/>
            <a:chExt cx="24383987" cy="1690268"/>
          </a:xfrm>
        </p:grpSpPr>
        <p:sp>
          <p:nvSpPr>
            <p:cNvPr id="7" name="Freeform 7"/>
            <p:cNvSpPr/>
            <p:nvPr/>
          </p:nvSpPr>
          <p:spPr>
            <a:xfrm>
              <a:off x="0" y="0"/>
              <a:ext cx="24383992" cy="1690272"/>
            </a:xfrm>
            <a:custGeom>
              <a:avLst/>
              <a:gdLst/>
              <a:ahLst/>
              <a:cxnLst/>
              <a:rect l="l" t="t" r="r" b="b"/>
              <a:pathLst>
                <a:path w="24383992" h="1690272">
                  <a:moveTo>
                    <a:pt x="0" y="0"/>
                  </a:moveTo>
                  <a:lnTo>
                    <a:pt x="24383992" y="0"/>
                  </a:lnTo>
                  <a:lnTo>
                    <a:pt x="24383992" y="1690272"/>
                  </a:lnTo>
                  <a:lnTo>
                    <a:pt x="0" y="1690272"/>
                  </a:lnTo>
                  <a:close/>
                </a:path>
              </a:pathLst>
            </a:custGeom>
            <a:blipFill>
              <a:blip r:embed="rId2">
                <a:alphaModFix amt="0"/>
              </a:blip>
              <a:stretch>
                <a:fillRect t="-231092" b="-231092"/>
              </a:stretch>
            </a:blipFill>
          </p:spPr>
          <p:txBody>
            <a:bodyPr/>
            <a:lstStyle/>
            <a:p>
              <a:endParaRPr lang="en-ZA"/>
            </a:p>
          </p:txBody>
        </p:sp>
        <p:sp>
          <p:nvSpPr>
            <p:cNvPr id="8" name="TextBox 8"/>
            <p:cNvSpPr txBox="1"/>
            <p:nvPr/>
          </p:nvSpPr>
          <p:spPr>
            <a:xfrm>
              <a:off x="0" y="-9525"/>
              <a:ext cx="24383987" cy="1699793"/>
            </a:xfrm>
            <a:prstGeom prst="rect">
              <a:avLst/>
            </a:prstGeom>
          </p:spPr>
          <p:txBody>
            <a:bodyPr lIns="0" tIns="0" rIns="0" bIns="0" rtlCol="0" anchor="ctr"/>
            <a:lstStyle/>
            <a:p>
              <a:pPr algn="ctr">
                <a:lnSpc>
                  <a:spcPts val="7920"/>
                </a:lnSpc>
              </a:pPr>
              <a:r>
                <a:rPr lang="en-US" sz="6600" b="1" i="1" spc="409">
                  <a:solidFill>
                    <a:srgbClr val="000000"/>
                  </a:solidFill>
                  <a:latin typeface="TT Rounds Condensed Bold Italics"/>
                  <a:ea typeface="TT Rounds Condensed Bold Italics"/>
                  <a:cs typeface="TT Rounds Condensed Bold Italics"/>
                  <a:sym typeface="TT Rounds Condensed Bold Italics"/>
                </a:rPr>
                <a:t>Next Steps</a:t>
              </a:r>
            </a:p>
          </p:txBody>
        </p:sp>
      </p:grpSp>
      <p:graphicFrame>
        <p:nvGraphicFramePr>
          <p:cNvPr id="9" name="Table 9"/>
          <p:cNvGraphicFramePr>
            <a:graphicFrameLocks noGrp="1"/>
          </p:cNvGraphicFramePr>
          <p:nvPr/>
        </p:nvGraphicFramePr>
        <p:xfrm>
          <a:off x="617520" y="1636938"/>
          <a:ext cx="17052959" cy="7621362"/>
        </p:xfrm>
        <a:graphic>
          <a:graphicData uri="http://schemas.openxmlformats.org/drawingml/2006/table">
            <a:tbl>
              <a:tblPr/>
              <a:tblGrid>
                <a:gridCol w="17052959">
                  <a:extLst>
                    <a:ext uri="{9D8B030D-6E8A-4147-A177-3AD203B41FA5}">
                      <a16:colId xmlns:a16="http://schemas.microsoft.com/office/drawing/2014/main" val="20000"/>
                    </a:ext>
                  </a:extLst>
                </a:gridCol>
              </a:tblGrid>
              <a:tr h="7621362">
                <a:tc>
                  <a:txBody>
                    <a:bodyPr/>
                    <a:lstStyle/>
                    <a:p>
                      <a:pPr algn="l">
                        <a:lnSpc>
                          <a:spcPts val="1679"/>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 name="Freeform 10"/>
          <p:cNvSpPr/>
          <p:nvPr/>
        </p:nvSpPr>
        <p:spPr>
          <a:xfrm>
            <a:off x="11876777" y="2095281"/>
            <a:ext cx="5517478" cy="3352338"/>
          </a:xfrm>
          <a:custGeom>
            <a:avLst/>
            <a:gdLst/>
            <a:ahLst/>
            <a:cxnLst/>
            <a:rect l="l" t="t" r="r" b="b"/>
            <a:pathLst>
              <a:path w="5517478" h="3352338">
                <a:moveTo>
                  <a:pt x="0" y="0"/>
                </a:moveTo>
                <a:lnTo>
                  <a:pt x="5517478" y="0"/>
                </a:lnTo>
                <a:lnTo>
                  <a:pt x="5517478" y="3352338"/>
                </a:lnTo>
                <a:lnTo>
                  <a:pt x="0" y="3352338"/>
                </a:lnTo>
                <a:lnTo>
                  <a:pt x="0" y="0"/>
                </a:lnTo>
                <a:close/>
              </a:path>
            </a:pathLst>
          </a:custGeom>
          <a:blipFill>
            <a:blip r:embed="rId3"/>
            <a:stretch>
              <a:fillRect l="-4751" t="-26767" b="-2537"/>
            </a:stretch>
          </a:blipFill>
        </p:spPr>
        <p:txBody>
          <a:bodyPr/>
          <a:lstStyle/>
          <a:p>
            <a:endParaRPr lang="en-ZA"/>
          </a:p>
        </p:txBody>
      </p:sp>
      <p:sp>
        <p:nvSpPr>
          <p:cNvPr id="11" name="TextBox 11"/>
          <p:cNvSpPr txBox="1"/>
          <p:nvPr/>
        </p:nvSpPr>
        <p:spPr>
          <a:xfrm>
            <a:off x="83325" y="9603667"/>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sp>
        <p:nvSpPr>
          <p:cNvPr id="12" name="TextBox 12"/>
          <p:cNvSpPr txBox="1"/>
          <p:nvPr/>
        </p:nvSpPr>
        <p:spPr>
          <a:xfrm>
            <a:off x="835025" y="1713138"/>
            <a:ext cx="8119880" cy="697611"/>
          </a:xfrm>
          <a:prstGeom prst="rect">
            <a:avLst/>
          </a:prstGeom>
        </p:spPr>
        <p:txBody>
          <a:bodyPr lIns="0" tIns="0" rIns="0" bIns="0" rtlCol="0" anchor="t">
            <a:spAutoFit/>
          </a:bodyPr>
          <a:lstStyle/>
          <a:p>
            <a:pPr algn="l">
              <a:lnSpc>
                <a:spcPts val="4872"/>
              </a:lnSpc>
            </a:pPr>
            <a:r>
              <a:rPr lang="en-US" sz="4200" b="1" spc="-75">
                <a:solidFill>
                  <a:srgbClr val="000000"/>
                </a:solidFill>
                <a:latin typeface="Calibri (MS) Bold"/>
                <a:ea typeface="Calibri (MS) Bold"/>
                <a:cs typeface="Calibri (MS) Bold"/>
                <a:sym typeface="Calibri (MS) Bold"/>
              </a:rPr>
              <a:t>What are your plans?</a:t>
            </a:r>
          </a:p>
        </p:txBody>
      </p:sp>
      <p:sp>
        <p:nvSpPr>
          <p:cNvPr id="13" name="TextBox 13"/>
          <p:cNvSpPr txBox="1"/>
          <p:nvPr/>
        </p:nvSpPr>
        <p:spPr>
          <a:xfrm>
            <a:off x="825500" y="2619958"/>
            <a:ext cx="10850451" cy="6489065"/>
          </a:xfrm>
          <a:prstGeom prst="rect">
            <a:avLst/>
          </a:prstGeom>
        </p:spPr>
        <p:txBody>
          <a:bodyPr lIns="0" tIns="0" rIns="0" bIns="0" rtlCol="0" anchor="t">
            <a:spAutoFit/>
          </a:bodyPr>
          <a:lstStyle/>
          <a:p>
            <a:pPr algn="l">
              <a:lnSpc>
                <a:spcPts val="5679"/>
              </a:lnSpc>
            </a:pPr>
            <a:r>
              <a:rPr lang="en-US" sz="3999" spc="-139">
                <a:solidFill>
                  <a:srgbClr val="000000"/>
                </a:solidFill>
                <a:latin typeface="Calibri (MS)"/>
                <a:ea typeface="Calibri (MS)"/>
                <a:cs typeface="Calibri (MS)"/>
                <a:sym typeface="Calibri (MS)"/>
              </a:rPr>
              <a:t>Nyara Youth Development will continue strengthening its governance and organisational systems while expanding the LEAP Ladder Aftercare Programme to support more children and youth in the community. The organisation will continue using digital tools such as Wellbi to improve monitoring and reporting, strengthen partnerships with community stakeholders, and invest in staff development to support sustainable programme delivery and long-term impact.</a:t>
            </a:r>
          </a:p>
        </p:txBody>
      </p:sp>
      <p:sp>
        <p:nvSpPr>
          <p:cNvPr id="14" name="Freeform 14"/>
          <p:cNvSpPr/>
          <p:nvPr/>
        </p:nvSpPr>
        <p:spPr>
          <a:xfrm>
            <a:off x="11876777" y="5647644"/>
            <a:ext cx="5517478" cy="3352338"/>
          </a:xfrm>
          <a:custGeom>
            <a:avLst/>
            <a:gdLst/>
            <a:ahLst/>
            <a:cxnLst/>
            <a:rect l="l" t="t" r="r" b="b"/>
            <a:pathLst>
              <a:path w="5517478" h="3352338">
                <a:moveTo>
                  <a:pt x="0" y="0"/>
                </a:moveTo>
                <a:lnTo>
                  <a:pt x="5517478" y="0"/>
                </a:lnTo>
                <a:lnTo>
                  <a:pt x="5517478" y="3352338"/>
                </a:lnTo>
                <a:lnTo>
                  <a:pt x="0" y="3352338"/>
                </a:lnTo>
                <a:lnTo>
                  <a:pt x="0" y="0"/>
                </a:lnTo>
                <a:close/>
              </a:path>
            </a:pathLst>
          </a:custGeom>
          <a:blipFill>
            <a:blip r:embed="rId4"/>
            <a:stretch>
              <a:fillRect t="-5638" b="-17651"/>
            </a:stretch>
          </a:blipFill>
        </p:spPr>
        <p:txBody>
          <a:bodyPr/>
          <a:lstStyle/>
          <a:p>
            <a:endParaRPr lang="en-Z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ZA"/>
          </a:p>
        </p:txBody>
      </p:sp>
      <p:grpSp>
        <p:nvGrpSpPr>
          <p:cNvPr id="3" name="Group 3"/>
          <p:cNvGrpSpPr/>
          <p:nvPr/>
        </p:nvGrpSpPr>
        <p:grpSpPr>
          <a:xfrm>
            <a:off x="0" y="0"/>
            <a:ext cx="18288000" cy="169669"/>
            <a:chOff x="0" y="0"/>
            <a:chExt cx="24384000" cy="226225"/>
          </a:xfrm>
        </p:grpSpPr>
        <p:sp>
          <p:nvSpPr>
            <p:cNvPr id="4" name="Freeform 4"/>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5" name="Group 5"/>
          <p:cNvGrpSpPr/>
          <p:nvPr/>
        </p:nvGrpSpPr>
        <p:grpSpPr>
          <a:xfrm>
            <a:off x="0" y="9546831"/>
            <a:ext cx="18288000" cy="777240"/>
            <a:chOff x="0" y="0"/>
            <a:chExt cx="24384000" cy="1036320"/>
          </a:xfrm>
        </p:grpSpPr>
        <p:sp>
          <p:nvSpPr>
            <p:cNvPr id="6" name="Freeform 6"/>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7" name="Group 7"/>
          <p:cNvGrpSpPr/>
          <p:nvPr/>
        </p:nvGrpSpPr>
        <p:grpSpPr>
          <a:xfrm>
            <a:off x="-3" y="-93818"/>
            <a:ext cx="18287990" cy="1292606"/>
            <a:chOff x="0" y="0"/>
            <a:chExt cx="24383987" cy="1723474"/>
          </a:xfrm>
        </p:grpSpPr>
        <p:sp>
          <p:nvSpPr>
            <p:cNvPr id="8" name="Freeform 8"/>
            <p:cNvSpPr/>
            <p:nvPr/>
          </p:nvSpPr>
          <p:spPr>
            <a:xfrm>
              <a:off x="0" y="0"/>
              <a:ext cx="24383992" cy="1723478"/>
            </a:xfrm>
            <a:custGeom>
              <a:avLst/>
              <a:gdLst/>
              <a:ahLst/>
              <a:cxnLst/>
              <a:rect l="l" t="t" r="r" b="b"/>
              <a:pathLst>
                <a:path w="24383992" h="1723478">
                  <a:moveTo>
                    <a:pt x="0" y="0"/>
                  </a:moveTo>
                  <a:lnTo>
                    <a:pt x="24383992" y="0"/>
                  </a:lnTo>
                  <a:lnTo>
                    <a:pt x="24383992" y="1723478"/>
                  </a:lnTo>
                  <a:lnTo>
                    <a:pt x="0" y="1723478"/>
                  </a:lnTo>
                  <a:close/>
                </a:path>
              </a:pathLst>
            </a:custGeom>
            <a:blipFill>
              <a:blip r:embed="rId3">
                <a:alphaModFix amt="0"/>
              </a:blip>
              <a:stretch>
                <a:fillRect t="-226640" b="-224713"/>
              </a:stretch>
            </a:blipFill>
          </p:spPr>
          <p:txBody>
            <a:bodyPr/>
            <a:lstStyle/>
            <a:p>
              <a:endParaRPr lang="en-ZA"/>
            </a:p>
          </p:txBody>
        </p:sp>
        <p:sp>
          <p:nvSpPr>
            <p:cNvPr id="9" name="TextBox 9"/>
            <p:cNvSpPr txBox="1"/>
            <p:nvPr/>
          </p:nvSpPr>
          <p:spPr>
            <a:xfrm>
              <a:off x="0" y="-9525"/>
              <a:ext cx="24383987" cy="1732999"/>
            </a:xfrm>
            <a:prstGeom prst="rect">
              <a:avLst/>
            </a:prstGeom>
          </p:spPr>
          <p:txBody>
            <a:bodyPr lIns="0" tIns="0" rIns="0" bIns="0" rtlCol="0" anchor="ctr"/>
            <a:lstStyle/>
            <a:p>
              <a:pPr algn="ctr">
                <a:lnSpc>
                  <a:spcPts val="7679"/>
                </a:lnSpc>
              </a:pPr>
              <a:r>
                <a:rPr lang="en-US" sz="6399" b="1" spc="-38">
                  <a:solidFill>
                    <a:srgbClr val="000000"/>
                  </a:solidFill>
                  <a:latin typeface="TT Rounds Condensed Bold"/>
                  <a:ea typeface="TT Rounds Condensed Bold"/>
                  <a:cs typeface="TT Rounds Condensed Bold"/>
                  <a:sym typeface="TT Rounds Condensed Bold"/>
                </a:rPr>
                <a:t>Synopsis</a:t>
              </a:r>
              <a:r>
                <a:rPr lang="en-US" sz="6399" spc="-38">
                  <a:solidFill>
                    <a:srgbClr val="000000"/>
                  </a:solidFill>
                  <a:latin typeface="TT Rounds Condensed"/>
                  <a:ea typeface="TT Rounds Condensed"/>
                  <a:cs typeface="TT Rounds Condensed"/>
                  <a:sym typeface="TT Rounds Condensed"/>
                </a:rPr>
                <a:t>– brief overview what this is about </a:t>
              </a:r>
            </a:p>
          </p:txBody>
        </p:sp>
      </p:grpSp>
      <p:sp>
        <p:nvSpPr>
          <p:cNvPr id="10" name="TextBox 10"/>
          <p:cNvSpPr txBox="1"/>
          <p:nvPr/>
        </p:nvSpPr>
        <p:spPr>
          <a:xfrm>
            <a:off x="83325" y="9603667"/>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graphicFrame>
        <p:nvGraphicFramePr>
          <p:cNvPr id="11" name="Table 11"/>
          <p:cNvGraphicFramePr>
            <a:graphicFrameLocks noGrp="1"/>
          </p:cNvGraphicFramePr>
          <p:nvPr/>
        </p:nvGraphicFramePr>
        <p:xfrm>
          <a:off x="187201" y="1028700"/>
          <a:ext cx="17897357" cy="8496006"/>
        </p:xfrm>
        <a:graphic>
          <a:graphicData uri="http://schemas.openxmlformats.org/drawingml/2006/table">
            <a:tbl>
              <a:tblPr/>
              <a:tblGrid>
                <a:gridCol w="2730736">
                  <a:extLst>
                    <a:ext uri="{9D8B030D-6E8A-4147-A177-3AD203B41FA5}">
                      <a16:colId xmlns:a16="http://schemas.microsoft.com/office/drawing/2014/main" val="20000"/>
                    </a:ext>
                  </a:extLst>
                </a:gridCol>
                <a:gridCol w="15166621">
                  <a:extLst>
                    <a:ext uri="{9D8B030D-6E8A-4147-A177-3AD203B41FA5}">
                      <a16:colId xmlns:a16="http://schemas.microsoft.com/office/drawing/2014/main" val="20001"/>
                    </a:ext>
                  </a:extLst>
                </a:gridCol>
              </a:tblGrid>
              <a:tr h="877612">
                <a:tc>
                  <a:txBody>
                    <a:bodyPr/>
                    <a:lstStyle/>
                    <a:p>
                      <a:pPr algn="l">
                        <a:lnSpc>
                          <a:spcPts val="4320"/>
                        </a:lnSpc>
                        <a:defRPr/>
                      </a:pPr>
                      <a:r>
                        <a:rPr lang="en-US" sz="3600" b="1">
                          <a:solidFill>
                            <a:srgbClr val="000000"/>
                          </a:solidFill>
                          <a:latin typeface="Calibri (MS) Bold"/>
                          <a:ea typeface="Calibri (MS) Bold"/>
                          <a:cs typeface="Calibri (MS) Bold"/>
                          <a:sym typeface="Calibri (MS) Bold"/>
                        </a:rPr>
                        <a:t>Name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4320"/>
                        </a:lnSpc>
                        <a:defRPr/>
                      </a:pPr>
                      <a:r>
                        <a:rPr lang="en-US" sz="3600" b="1">
                          <a:solidFill>
                            <a:srgbClr val="000000"/>
                          </a:solidFill>
                          <a:latin typeface="Calibri (MS) Bold"/>
                          <a:ea typeface="Calibri (MS) Bold"/>
                          <a:cs typeface="Calibri (MS) Bold"/>
                          <a:sym typeface="Calibri (MS) Bold"/>
                        </a:rPr>
                        <a:t>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77612">
                <a:tc>
                  <a:txBody>
                    <a:bodyPr/>
                    <a:lstStyle/>
                    <a:p>
                      <a:pPr algn="l">
                        <a:lnSpc>
                          <a:spcPts val="4320"/>
                        </a:lnSpc>
                        <a:defRPr/>
                      </a:pPr>
                      <a:r>
                        <a:rPr lang="en-US" sz="3600" b="1">
                          <a:solidFill>
                            <a:srgbClr val="000000"/>
                          </a:solidFill>
                          <a:latin typeface="Calibri (MS) Bold"/>
                          <a:ea typeface="Calibri (MS) Bold"/>
                          <a:cs typeface="Calibri (MS) Bold"/>
                          <a:sym typeface="Calibri (MS) Bold"/>
                        </a:rPr>
                        <a:t>Designation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4320"/>
                        </a:lnSpc>
                        <a:defRPr/>
                      </a:pPr>
                      <a:r>
                        <a:rPr lang="en-US" sz="3600">
                          <a:solidFill>
                            <a:srgbClr val="000000"/>
                          </a:solidFill>
                          <a:latin typeface="Calibri (MS)"/>
                          <a:ea typeface="Calibri (MS)"/>
                          <a:cs typeface="Calibri (MS)"/>
                          <a:sym typeface="Calibri (MS)"/>
                        </a:rPr>
                        <a:t>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77612">
                <a:tc>
                  <a:txBody>
                    <a:bodyPr/>
                    <a:lstStyle/>
                    <a:p>
                      <a:pPr algn="l">
                        <a:lnSpc>
                          <a:spcPts val="4320"/>
                        </a:lnSpc>
                        <a:defRPr/>
                      </a:pPr>
                      <a:r>
                        <a:rPr lang="en-US" sz="3600" b="1">
                          <a:solidFill>
                            <a:srgbClr val="000000"/>
                          </a:solidFill>
                          <a:latin typeface="Calibri (MS) Bold"/>
                          <a:ea typeface="Calibri (MS) Bold"/>
                          <a:cs typeface="Calibri (MS) Bold"/>
                          <a:sym typeface="Calibri (MS) Bold"/>
                        </a:rPr>
                        <a:t>Organisation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4320"/>
                        </a:lnSpc>
                        <a:defRPr/>
                      </a:pPr>
                      <a:r>
                        <a:rPr lang="en-US" sz="3600">
                          <a:solidFill>
                            <a:srgbClr val="000000"/>
                          </a:solidFill>
                          <a:latin typeface="Calibri (MS)"/>
                          <a:ea typeface="Calibri (MS)"/>
                          <a:cs typeface="Calibri (MS)"/>
                          <a:sym typeface="Calibri (MS)"/>
                        </a:rPr>
                        <a:t>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77612">
                <a:tc>
                  <a:txBody>
                    <a:bodyPr/>
                    <a:lstStyle/>
                    <a:p>
                      <a:pPr algn="l">
                        <a:lnSpc>
                          <a:spcPts val="4320"/>
                        </a:lnSpc>
                        <a:defRPr/>
                      </a:pPr>
                      <a:r>
                        <a:rPr lang="en-US" sz="3600" b="1">
                          <a:solidFill>
                            <a:srgbClr val="000000"/>
                          </a:solidFill>
                          <a:latin typeface="Calibri (MS) Bold"/>
                          <a:ea typeface="Calibri (MS) Bold"/>
                          <a:cs typeface="Calibri (MS) Bold"/>
                          <a:sym typeface="Calibri (MS) Bold"/>
                        </a:rPr>
                        <a:t>Country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4320"/>
                        </a:lnSpc>
                        <a:defRPr/>
                      </a:pPr>
                      <a:r>
                        <a:rPr lang="en-US" sz="3600">
                          <a:solidFill>
                            <a:srgbClr val="000000"/>
                          </a:solidFill>
                          <a:latin typeface="Calibri (MS)"/>
                          <a:ea typeface="Calibri (MS)"/>
                          <a:cs typeface="Calibri (MS)"/>
                          <a:sym typeface="Calibri (MS)"/>
                        </a:rPr>
                        <a:t>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77612">
                <a:tc>
                  <a:txBody>
                    <a:bodyPr/>
                    <a:lstStyle/>
                    <a:p>
                      <a:pPr algn="l">
                        <a:lnSpc>
                          <a:spcPts val="4320"/>
                        </a:lnSpc>
                        <a:defRPr/>
                      </a:pPr>
                      <a:r>
                        <a:rPr lang="en-US" sz="3600" b="1">
                          <a:solidFill>
                            <a:srgbClr val="000000"/>
                          </a:solidFill>
                          <a:latin typeface="Calibri (MS) Bold"/>
                          <a:ea typeface="Calibri (MS) Bold"/>
                          <a:cs typeface="Calibri (MS) Bold"/>
                          <a:sym typeface="Calibri (MS) Bold"/>
                        </a:rPr>
                        <a:t>Category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4320"/>
                        </a:lnSpc>
                        <a:defRPr/>
                      </a:pPr>
                      <a:r>
                        <a:rPr lang="en-US" sz="3600">
                          <a:solidFill>
                            <a:srgbClr val="000000"/>
                          </a:solidFill>
                          <a:latin typeface="Calibri (MS)"/>
                          <a:ea typeface="Calibri (MS)"/>
                          <a:cs typeface="Calibri (MS)"/>
                          <a:sym typeface="Calibri (MS)"/>
                        </a:rPr>
                        <a:t> </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07946">
                <a:tc>
                  <a:txBody>
                    <a:bodyPr/>
                    <a:lstStyle/>
                    <a:p>
                      <a:pPr algn="l">
                        <a:lnSpc>
                          <a:spcPts val="4320"/>
                        </a:lnSpc>
                        <a:defRPr/>
                      </a:pPr>
                      <a:r>
                        <a:rPr lang="en-US" sz="3600" b="1">
                          <a:solidFill>
                            <a:srgbClr val="000000"/>
                          </a:solidFill>
                          <a:latin typeface="Aptos Bold"/>
                          <a:ea typeface="Aptos Bold"/>
                          <a:cs typeface="Aptos Bold"/>
                          <a:sym typeface="Aptos Bold"/>
                        </a:rPr>
                        <a:t>Summary</a:t>
                      </a: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L="68580" marR="68580" marT="68580" marB="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2" name="TextBox 12"/>
          <p:cNvSpPr txBox="1"/>
          <p:nvPr/>
        </p:nvSpPr>
        <p:spPr>
          <a:xfrm>
            <a:off x="3110219" y="1216954"/>
            <a:ext cx="8119880" cy="697611"/>
          </a:xfrm>
          <a:prstGeom prst="rect">
            <a:avLst/>
          </a:prstGeom>
        </p:spPr>
        <p:txBody>
          <a:bodyPr lIns="0" tIns="0" rIns="0" bIns="0" rtlCol="0" anchor="t">
            <a:spAutoFit/>
          </a:bodyPr>
          <a:lstStyle/>
          <a:p>
            <a:pPr algn="l">
              <a:lnSpc>
                <a:spcPts val="4872"/>
              </a:lnSpc>
            </a:pPr>
            <a:r>
              <a:rPr lang="en-US" sz="4200" spc="-205">
                <a:solidFill>
                  <a:srgbClr val="000000"/>
                </a:solidFill>
                <a:latin typeface="Calibri (MS)"/>
                <a:ea typeface="Calibri (MS)"/>
                <a:cs typeface="Calibri (MS)"/>
                <a:sym typeface="Calibri (MS)"/>
              </a:rPr>
              <a:t>Verdra Brown</a:t>
            </a:r>
          </a:p>
        </p:txBody>
      </p:sp>
      <p:sp>
        <p:nvSpPr>
          <p:cNvPr id="13" name="TextBox 13"/>
          <p:cNvSpPr txBox="1"/>
          <p:nvPr/>
        </p:nvSpPr>
        <p:spPr>
          <a:xfrm>
            <a:off x="3110219" y="2026508"/>
            <a:ext cx="8119880" cy="697611"/>
          </a:xfrm>
          <a:prstGeom prst="rect">
            <a:avLst/>
          </a:prstGeom>
        </p:spPr>
        <p:txBody>
          <a:bodyPr lIns="0" tIns="0" rIns="0" bIns="0" rtlCol="0" anchor="t">
            <a:spAutoFit/>
          </a:bodyPr>
          <a:lstStyle/>
          <a:p>
            <a:pPr algn="l">
              <a:lnSpc>
                <a:spcPts val="4872"/>
              </a:lnSpc>
            </a:pPr>
            <a:r>
              <a:rPr lang="en-US" sz="4200" spc="-205">
                <a:solidFill>
                  <a:srgbClr val="000000"/>
                </a:solidFill>
                <a:latin typeface="Calibri (MS)"/>
                <a:ea typeface="Calibri (MS)"/>
                <a:cs typeface="Calibri (MS)"/>
                <a:sym typeface="Calibri (MS)"/>
              </a:rPr>
              <a:t>Operations Manager</a:t>
            </a:r>
          </a:p>
        </p:txBody>
      </p:sp>
      <p:sp>
        <p:nvSpPr>
          <p:cNvPr id="14" name="TextBox 14"/>
          <p:cNvSpPr txBox="1"/>
          <p:nvPr/>
        </p:nvSpPr>
        <p:spPr>
          <a:xfrm>
            <a:off x="3119744" y="2836062"/>
            <a:ext cx="8119880" cy="697611"/>
          </a:xfrm>
          <a:prstGeom prst="rect">
            <a:avLst/>
          </a:prstGeom>
        </p:spPr>
        <p:txBody>
          <a:bodyPr lIns="0" tIns="0" rIns="0" bIns="0" rtlCol="0" anchor="t">
            <a:spAutoFit/>
          </a:bodyPr>
          <a:lstStyle/>
          <a:p>
            <a:pPr algn="l">
              <a:lnSpc>
                <a:spcPts val="4872"/>
              </a:lnSpc>
            </a:pPr>
            <a:r>
              <a:rPr lang="en-US" sz="4200" spc="-205">
                <a:solidFill>
                  <a:srgbClr val="000000"/>
                </a:solidFill>
                <a:latin typeface="Calibri (MS)"/>
                <a:ea typeface="Calibri (MS)"/>
                <a:cs typeface="Calibri (MS)"/>
                <a:sym typeface="Calibri (MS)"/>
              </a:rPr>
              <a:t>Nyara Youth Development</a:t>
            </a:r>
          </a:p>
        </p:txBody>
      </p:sp>
      <p:sp>
        <p:nvSpPr>
          <p:cNvPr id="15" name="TextBox 15"/>
          <p:cNvSpPr txBox="1"/>
          <p:nvPr/>
        </p:nvSpPr>
        <p:spPr>
          <a:xfrm>
            <a:off x="3119744" y="3681359"/>
            <a:ext cx="8119880" cy="697611"/>
          </a:xfrm>
          <a:prstGeom prst="rect">
            <a:avLst/>
          </a:prstGeom>
        </p:spPr>
        <p:txBody>
          <a:bodyPr lIns="0" tIns="0" rIns="0" bIns="0" rtlCol="0" anchor="t">
            <a:spAutoFit/>
          </a:bodyPr>
          <a:lstStyle/>
          <a:p>
            <a:pPr algn="l">
              <a:lnSpc>
                <a:spcPts val="4872"/>
              </a:lnSpc>
            </a:pPr>
            <a:r>
              <a:rPr lang="en-US" sz="4200" spc="-205">
                <a:solidFill>
                  <a:srgbClr val="000000"/>
                </a:solidFill>
                <a:latin typeface="Calibri (MS)"/>
                <a:ea typeface="Calibri (MS)"/>
                <a:cs typeface="Calibri (MS)"/>
                <a:sym typeface="Calibri (MS)"/>
              </a:rPr>
              <a:t>South Africa</a:t>
            </a:r>
          </a:p>
        </p:txBody>
      </p:sp>
      <p:sp>
        <p:nvSpPr>
          <p:cNvPr id="16" name="TextBox 16"/>
          <p:cNvSpPr txBox="1"/>
          <p:nvPr/>
        </p:nvSpPr>
        <p:spPr>
          <a:xfrm>
            <a:off x="3119744" y="4607667"/>
            <a:ext cx="8119880" cy="697611"/>
          </a:xfrm>
          <a:prstGeom prst="rect">
            <a:avLst/>
          </a:prstGeom>
        </p:spPr>
        <p:txBody>
          <a:bodyPr lIns="0" tIns="0" rIns="0" bIns="0" rtlCol="0" anchor="t">
            <a:spAutoFit/>
          </a:bodyPr>
          <a:lstStyle/>
          <a:p>
            <a:pPr algn="l">
              <a:lnSpc>
                <a:spcPts val="4872"/>
              </a:lnSpc>
            </a:pPr>
            <a:r>
              <a:rPr lang="en-US" sz="4200" spc="-205">
                <a:solidFill>
                  <a:srgbClr val="000000"/>
                </a:solidFill>
                <a:latin typeface="Calibri (MS)"/>
                <a:ea typeface="Calibri (MS)"/>
                <a:cs typeface="Calibri (MS)"/>
                <a:sym typeface="Calibri (MS)"/>
              </a:rPr>
              <a:t>Organisational Development and Growth</a:t>
            </a:r>
          </a:p>
        </p:txBody>
      </p:sp>
      <p:sp>
        <p:nvSpPr>
          <p:cNvPr id="17" name="TextBox 17"/>
          <p:cNvSpPr txBox="1"/>
          <p:nvPr/>
        </p:nvSpPr>
        <p:spPr>
          <a:xfrm>
            <a:off x="3110219" y="5446533"/>
            <a:ext cx="14974340" cy="1788795"/>
          </a:xfrm>
          <a:prstGeom prst="rect">
            <a:avLst/>
          </a:prstGeom>
        </p:spPr>
        <p:txBody>
          <a:bodyPr lIns="0" tIns="0" rIns="0" bIns="0" rtlCol="0" anchor="t">
            <a:spAutoFit/>
          </a:bodyPr>
          <a:lstStyle/>
          <a:p>
            <a:pPr algn="l">
              <a:lnSpc>
                <a:spcPts val="4439"/>
              </a:lnSpc>
            </a:pPr>
            <a:r>
              <a:rPr lang="en-US" sz="3999" spc="-91">
                <a:solidFill>
                  <a:srgbClr val="000000"/>
                </a:solidFill>
                <a:latin typeface="Calibri (MS)"/>
                <a:ea typeface="Calibri (MS)"/>
                <a:cs typeface="Calibri (MS)"/>
                <a:sym typeface="Calibri (MS)"/>
              </a:rPr>
              <a:t>Nyara Youth Development (NYD) runs the LEAP Ladder Aftercare Programme in Nyara Villages, supporting young people through tutoring, sport for development and psycho-social support in a safe environment.</a:t>
            </a:r>
          </a:p>
        </p:txBody>
      </p:sp>
      <p:sp>
        <p:nvSpPr>
          <p:cNvPr id="18" name="TextBox 18"/>
          <p:cNvSpPr txBox="1"/>
          <p:nvPr/>
        </p:nvSpPr>
        <p:spPr>
          <a:xfrm>
            <a:off x="3110219" y="7287398"/>
            <a:ext cx="15078217" cy="2150745"/>
          </a:xfrm>
          <a:prstGeom prst="rect">
            <a:avLst/>
          </a:prstGeom>
        </p:spPr>
        <p:txBody>
          <a:bodyPr lIns="0" tIns="0" rIns="0" bIns="0" rtlCol="0" anchor="t">
            <a:spAutoFit/>
          </a:bodyPr>
          <a:lstStyle/>
          <a:p>
            <a:pPr algn="l">
              <a:lnSpc>
                <a:spcPts val="4095"/>
              </a:lnSpc>
            </a:pPr>
            <a:r>
              <a:rPr lang="en-US" sz="3900" spc="-89">
                <a:solidFill>
                  <a:srgbClr val="000000"/>
                </a:solidFill>
                <a:latin typeface="Calibri (MS)"/>
                <a:ea typeface="Calibri (MS)"/>
                <a:cs typeface="Calibri (MS)"/>
                <a:sym typeface="Calibri (MS)"/>
              </a:rPr>
              <a:t>Through the Women’s Voice and Leadership programme and the Organisational Development Scorecard process, NYD strengthened governance systems, financial management practices and organisational policies to improve accountability and sustainability.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69669"/>
            <a:chOff x="0" y="0"/>
            <a:chExt cx="24384000" cy="226225"/>
          </a:xfrm>
        </p:grpSpPr>
        <p:sp>
          <p:nvSpPr>
            <p:cNvPr id="3" name="Freeform 3"/>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4" name="Group 4"/>
          <p:cNvGrpSpPr/>
          <p:nvPr/>
        </p:nvGrpSpPr>
        <p:grpSpPr>
          <a:xfrm>
            <a:off x="0" y="9546831"/>
            <a:ext cx="18288000" cy="777240"/>
            <a:chOff x="0" y="0"/>
            <a:chExt cx="24384000" cy="1036320"/>
          </a:xfrm>
        </p:grpSpPr>
        <p:sp>
          <p:nvSpPr>
            <p:cNvPr id="5" name="Freeform 5"/>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6" name="Group 6"/>
          <p:cNvGrpSpPr/>
          <p:nvPr/>
        </p:nvGrpSpPr>
        <p:grpSpPr>
          <a:xfrm>
            <a:off x="-1963711" y="-28575"/>
            <a:ext cx="18287990" cy="1267704"/>
            <a:chOff x="0" y="0"/>
            <a:chExt cx="24383987" cy="1690272"/>
          </a:xfrm>
        </p:grpSpPr>
        <p:sp>
          <p:nvSpPr>
            <p:cNvPr id="7" name="Freeform 7"/>
            <p:cNvSpPr/>
            <p:nvPr/>
          </p:nvSpPr>
          <p:spPr>
            <a:xfrm>
              <a:off x="0" y="0"/>
              <a:ext cx="24383992" cy="1690276"/>
            </a:xfrm>
            <a:custGeom>
              <a:avLst/>
              <a:gdLst/>
              <a:ahLst/>
              <a:cxnLst/>
              <a:rect l="l" t="t" r="r" b="b"/>
              <a:pathLst>
                <a:path w="24383992" h="1690276">
                  <a:moveTo>
                    <a:pt x="0" y="0"/>
                  </a:moveTo>
                  <a:lnTo>
                    <a:pt x="24383992" y="0"/>
                  </a:lnTo>
                  <a:lnTo>
                    <a:pt x="24383992" y="1690276"/>
                  </a:lnTo>
                  <a:lnTo>
                    <a:pt x="0" y="1690276"/>
                  </a:lnTo>
                  <a:close/>
                </a:path>
              </a:pathLst>
            </a:custGeom>
            <a:blipFill>
              <a:blip r:embed="rId2">
                <a:alphaModFix amt="0"/>
              </a:blip>
              <a:stretch>
                <a:fillRect t="-231092" b="-231091"/>
              </a:stretch>
            </a:blipFill>
          </p:spPr>
          <p:txBody>
            <a:bodyPr/>
            <a:lstStyle/>
            <a:p>
              <a:endParaRPr lang="en-ZA"/>
            </a:p>
          </p:txBody>
        </p:sp>
        <p:sp>
          <p:nvSpPr>
            <p:cNvPr id="8" name="TextBox 8"/>
            <p:cNvSpPr txBox="1"/>
            <p:nvPr/>
          </p:nvSpPr>
          <p:spPr>
            <a:xfrm>
              <a:off x="0" y="0"/>
              <a:ext cx="24383987" cy="1690272"/>
            </a:xfrm>
            <a:prstGeom prst="rect">
              <a:avLst/>
            </a:prstGeom>
          </p:spPr>
          <p:txBody>
            <a:bodyPr lIns="0" tIns="0" rIns="0" bIns="0" rtlCol="0" anchor="ctr"/>
            <a:lstStyle/>
            <a:p>
              <a:pPr algn="ctr">
                <a:lnSpc>
                  <a:spcPts val="6959"/>
                </a:lnSpc>
              </a:pPr>
              <a:r>
                <a:rPr lang="en-US" sz="5799" b="1" spc="-127">
                  <a:solidFill>
                    <a:srgbClr val="000000"/>
                  </a:solidFill>
                  <a:latin typeface="TT Rounds Condensed Bold"/>
                  <a:ea typeface="TT Rounds Condensed Bold"/>
                  <a:cs typeface="TT Rounds Condensed Bold"/>
                  <a:sym typeface="TT Rounds Condensed Bold"/>
                </a:rPr>
                <a:t>Background</a:t>
              </a:r>
              <a:r>
                <a:rPr lang="en-US" sz="5799" spc="-127">
                  <a:solidFill>
                    <a:srgbClr val="000000"/>
                  </a:solidFill>
                  <a:latin typeface="TT Rounds Condensed"/>
                  <a:ea typeface="TT Rounds Condensed"/>
                  <a:cs typeface="TT Rounds Condensed"/>
                  <a:sym typeface="TT Rounds Condensed"/>
                </a:rPr>
                <a:t>(problem, actions, change, evidence) </a:t>
              </a:r>
            </a:p>
          </p:txBody>
        </p:sp>
      </p:grpSp>
      <p:graphicFrame>
        <p:nvGraphicFramePr>
          <p:cNvPr id="9" name="Table 9"/>
          <p:cNvGraphicFramePr>
            <a:graphicFrameLocks noGrp="1"/>
          </p:cNvGraphicFramePr>
          <p:nvPr/>
        </p:nvGraphicFramePr>
        <p:xfrm>
          <a:off x="262682" y="1309838"/>
          <a:ext cx="9062923" cy="8128130"/>
        </p:xfrm>
        <a:graphic>
          <a:graphicData uri="http://schemas.openxmlformats.org/drawingml/2006/table">
            <a:tbl>
              <a:tblPr/>
              <a:tblGrid>
                <a:gridCol w="9062923">
                  <a:extLst>
                    <a:ext uri="{9D8B030D-6E8A-4147-A177-3AD203B41FA5}">
                      <a16:colId xmlns:a16="http://schemas.microsoft.com/office/drawing/2014/main" val="20000"/>
                    </a:ext>
                  </a:extLst>
                </a:gridCol>
              </a:tblGrid>
              <a:tr h="8128130">
                <a:tc>
                  <a:txBody>
                    <a:bodyPr/>
                    <a:lstStyle/>
                    <a:p>
                      <a:pPr algn="ctr">
                        <a:lnSpc>
                          <a:spcPts val="2520"/>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10"/>
          <p:cNvGraphicFramePr>
            <a:graphicFrameLocks noGrp="1"/>
          </p:cNvGraphicFramePr>
          <p:nvPr/>
        </p:nvGraphicFramePr>
        <p:xfrm>
          <a:off x="9950240" y="1028700"/>
          <a:ext cx="8095320" cy="8409268"/>
        </p:xfrm>
        <a:graphic>
          <a:graphicData uri="http://schemas.openxmlformats.org/drawingml/2006/table">
            <a:tbl>
              <a:tblPr/>
              <a:tblGrid>
                <a:gridCol w="8095320">
                  <a:extLst>
                    <a:ext uri="{9D8B030D-6E8A-4147-A177-3AD203B41FA5}">
                      <a16:colId xmlns:a16="http://schemas.microsoft.com/office/drawing/2014/main" val="20000"/>
                    </a:ext>
                  </a:extLst>
                </a:gridCol>
              </a:tblGrid>
              <a:tr h="8409268">
                <a:tc>
                  <a:txBody>
                    <a:bodyPr/>
                    <a:lstStyle/>
                    <a:p>
                      <a:pPr algn="ctr">
                        <a:lnSpc>
                          <a:spcPts val="2520"/>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Freeform 11"/>
          <p:cNvSpPr/>
          <p:nvPr/>
        </p:nvSpPr>
        <p:spPr>
          <a:xfrm>
            <a:off x="10170372" y="1711821"/>
            <a:ext cx="7484896" cy="3202698"/>
          </a:xfrm>
          <a:custGeom>
            <a:avLst/>
            <a:gdLst/>
            <a:ahLst/>
            <a:cxnLst/>
            <a:rect l="l" t="t" r="r" b="b"/>
            <a:pathLst>
              <a:path w="7484896" h="3202698">
                <a:moveTo>
                  <a:pt x="0" y="0"/>
                </a:moveTo>
                <a:lnTo>
                  <a:pt x="7484895" y="0"/>
                </a:lnTo>
                <a:lnTo>
                  <a:pt x="7484895" y="3202698"/>
                </a:lnTo>
                <a:lnTo>
                  <a:pt x="0" y="3202698"/>
                </a:lnTo>
                <a:lnTo>
                  <a:pt x="0" y="0"/>
                </a:lnTo>
                <a:close/>
              </a:path>
            </a:pathLst>
          </a:custGeom>
          <a:blipFill>
            <a:blip r:embed="rId3"/>
            <a:stretch>
              <a:fillRect b="-46650"/>
            </a:stretch>
          </a:blipFill>
        </p:spPr>
        <p:txBody>
          <a:bodyPr/>
          <a:lstStyle/>
          <a:p>
            <a:endParaRPr lang="en-ZA"/>
          </a:p>
        </p:txBody>
      </p:sp>
      <p:sp>
        <p:nvSpPr>
          <p:cNvPr id="12" name="Freeform 12"/>
          <p:cNvSpPr/>
          <p:nvPr/>
        </p:nvSpPr>
        <p:spPr>
          <a:xfrm>
            <a:off x="10160847" y="5381244"/>
            <a:ext cx="7484896" cy="3521513"/>
          </a:xfrm>
          <a:custGeom>
            <a:avLst/>
            <a:gdLst/>
            <a:ahLst/>
            <a:cxnLst/>
            <a:rect l="l" t="t" r="r" b="b"/>
            <a:pathLst>
              <a:path w="7484896" h="3521513">
                <a:moveTo>
                  <a:pt x="0" y="0"/>
                </a:moveTo>
                <a:lnTo>
                  <a:pt x="7484895" y="0"/>
                </a:lnTo>
                <a:lnTo>
                  <a:pt x="7484895" y="3521513"/>
                </a:lnTo>
                <a:lnTo>
                  <a:pt x="0" y="3521513"/>
                </a:lnTo>
                <a:lnTo>
                  <a:pt x="0" y="0"/>
                </a:lnTo>
                <a:close/>
              </a:path>
            </a:pathLst>
          </a:custGeom>
          <a:blipFill>
            <a:blip r:embed="rId4"/>
            <a:stretch>
              <a:fillRect t="-480" b="-480"/>
            </a:stretch>
          </a:blipFill>
        </p:spPr>
        <p:txBody>
          <a:bodyPr/>
          <a:lstStyle/>
          <a:p>
            <a:endParaRPr lang="en-ZA"/>
          </a:p>
        </p:txBody>
      </p:sp>
      <p:sp>
        <p:nvSpPr>
          <p:cNvPr id="13" name="TextBox 13"/>
          <p:cNvSpPr txBox="1"/>
          <p:nvPr/>
        </p:nvSpPr>
        <p:spPr>
          <a:xfrm>
            <a:off x="83325" y="9603667"/>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sp>
        <p:nvSpPr>
          <p:cNvPr id="14" name="TextBox 14"/>
          <p:cNvSpPr txBox="1"/>
          <p:nvPr/>
        </p:nvSpPr>
        <p:spPr>
          <a:xfrm>
            <a:off x="462707" y="1368044"/>
            <a:ext cx="8853373" cy="697611"/>
          </a:xfrm>
          <a:prstGeom prst="rect">
            <a:avLst/>
          </a:prstGeom>
        </p:spPr>
        <p:txBody>
          <a:bodyPr lIns="0" tIns="0" rIns="0" bIns="0" rtlCol="0" anchor="t">
            <a:spAutoFit/>
          </a:bodyPr>
          <a:lstStyle/>
          <a:p>
            <a:pPr algn="l">
              <a:lnSpc>
                <a:spcPts val="4872"/>
              </a:lnSpc>
            </a:pPr>
            <a:r>
              <a:rPr lang="en-US" sz="4200" b="1" spc="-205">
                <a:solidFill>
                  <a:srgbClr val="000000"/>
                </a:solidFill>
                <a:latin typeface="Calibri (MS) Bold"/>
                <a:ea typeface="Calibri (MS) Bold"/>
                <a:cs typeface="Calibri (MS) Bold"/>
                <a:sym typeface="Calibri (MS) Bold"/>
              </a:rPr>
              <a:t>What organizational challenges do you face? </a:t>
            </a:r>
          </a:p>
        </p:txBody>
      </p:sp>
      <p:sp>
        <p:nvSpPr>
          <p:cNvPr id="15" name="TextBox 15"/>
          <p:cNvSpPr txBox="1"/>
          <p:nvPr/>
        </p:nvSpPr>
        <p:spPr>
          <a:xfrm>
            <a:off x="10097130" y="1024001"/>
            <a:ext cx="8119880" cy="697611"/>
          </a:xfrm>
          <a:prstGeom prst="rect">
            <a:avLst/>
          </a:prstGeom>
        </p:spPr>
        <p:txBody>
          <a:bodyPr lIns="0" tIns="0" rIns="0" bIns="0" rtlCol="0" anchor="t">
            <a:spAutoFit/>
          </a:bodyPr>
          <a:lstStyle/>
          <a:p>
            <a:pPr algn="l">
              <a:lnSpc>
                <a:spcPts val="4872"/>
              </a:lnSpc>
            </a:pPr>
            <a:r>
              <a:rPr lang="en-US" sz="4200" b="1" spc="-205">
                <a:solidFill>
                  <a:srgbClr val="000000"/>
                </a:solidFill>
                <a:latin typeface="Calibri (MS) Bold"/>
                <a:ea typeface="Calibri (MS) Bold"/>
                <a:cs typeface="Calibri (MS) Bold"/>
                <a:sym typeface="Calibri (MS) Bold"/>
              </a:rPr>
              <a:t>Evidence: Include Photos or videos</a:t>
            </a:r>
          </a:p>
        </p:txBody>
      </p:sp>
      <p:sp>
        <p:nvSpPr>
          <p:cNvPr id="16" name="TextBox 16"/>
          <p:cNvSpPr txBox="1"/>
          <p:nvPr/>
        </p:nvSpPr>
        <p:spPr>
          <a:xfrm>
            <a:off x="415082" y="2151380"/>
            <a:ext cx="8853373" cy="7183120"/>
          </a:xfrm>
          <a:prstGeom prst="rect">
            <a:avLst/>
          </a:prstGeom>
        </p:spPr>
        <p:txBody>
          <a:bodyPr lIns="0" tIns="0" rIns="0" bIns="0" rtlCol="0" anchor="t">
            <a:spAutoFit/>
          </a:bodyPr>
          <a:lstStyle/>
          <a:p>
            <a:pPr algn="l">
              <a:lnSpc>
                <a:spcPts val="4039"/>
              </a:lnSpc>
            </a:pPr>
            <a:r>
              <a:rPr lang="en-US" sz="3999" spc="-195">
                <a:solidFill>
                  <a:srgbClr val="000000"/>
                </a:solidFill>
                <a:latin typeface="Calibri (MS)"/>
                <a:ea typeface="Calibri (MS)"/>
                <a:cs typeface="Calibri (MS)"/>
                <a:sym typeface="Calibri (MS)"/>
              </a:rPr>
              <a:t>➞ Financial management systems were mostly informal with basic record keeping.</a:t>
            </a:r>
          </a:p>
          <a:p>
            <a:pPr algn="l">
              <a:lnSpc>
                <a:spcPts val="4039"/>
              </a:lnSpc>
            </a:pPr>
            <a:r>
              <a:rPr lang="en-US" sz="3999" spc="-195">
                <a:solidFill>
                  <a:srgbClr val="000000"/>
                </a:solidFill>
                <a:latin typeface="Calibri (MS)"/>
                <a:ea typeface="Calibri (MS)"/>
                <a:cs typeface="Calibri (MS)"/>
                <a:sym typeface="Calibri (MS)"/>
              </a:rPr>
              <a:t>➞ Documentation and financial records were not centrally organised.</a:t>
            </a:r>
          </a:p>
          <a:p>
            <a:pPr algn="l">
              <a:lnSpc>
                <a:spcPts val="4039"/>
              </a:lnSpc>
            </a:pPr>
            <a:r>
              <a:rPr lang="en-US" sz="3999" spc="-195">
                <a:solidFill>
                  <a:srgbClr val="000000"/>
                </a:solidFill>
                <a:latin typeface="Calibri (MS)"/>
                <a:ea typeface="Calibri (MS)"/>
                <a:cs typeface="Calibri (MS)"/>
                <a:sym typeface="Calibri (MS)"/>
              </a:rPr>
              <a:t>➞ Monitoring and evaluation systems were manual and paper-based.</a:t>
            </a:r>
          </a:p>
          <a:p>
            <a:pPr algn="l">
              <a:lnSpc>
                <a:spcPts val="4039"/>
              </a:lnSpc>
            </a:pPr>
            <a:r>
              <a:rPr lang="en-US" sz="3999" spc="-195">
                <a:solidFill>
                  <a:srgbClr val="000000"/>
                </a:solidFill>
                <a:latin typeface="Calibri (MS)"/>
                <a:ea typeface="Calibri (MS)"/>
                <a:cs typeface="Calibri (MS)"/>
                <a:sym typeface="Calibri (MS)"/>
              </a:rPr>
              <a:t>➞ Key organisational policies such as HR, Finance and Procurement were not yet formalised.</a:t>
            </a:r>
          </a:p>
          <a:p>
            <a:pPr algn="l">
              <a:lnSpc>
                <a:spcPts val="4039"/>
              </a:lnSpc>
            </a:pPr>
            <a:r>
              <a:rPr lang="en-US" sz="3999" spc="-195">
                <a:solidFill>
                  <a:srgbClr val="000000"/>
                </a:solidFill>
                <a:latin typeface="Calibri (MS)"/>
                <a:ea typeface="Calibri (MS)"/>
                <a:cs typeface="Calibri (MS)"/>
                <a:sym typeface="Calibri (MS)"/>
              </a:rPr>
              <a:t>➞ Digital infrastructure for monitoring and administration was limited.</a:t>
            </a:r>
          </a:p>
          <a:p>
            <a:pPr algn="l">
              <a:lnSpc>
                <a:spcPts val="4039"/>
              </a:lnSpc>
            </a:pPr>
            <a:r>
              <a:rPr lang="en-US" sz="3999" spc="-195">
                <a:solidFill>
                  <a:srgbClr val="000000"/>
                </a:solidFill>
                <a:latin typeface="Calibri (MS)"/>
                <a:ea typeface="Calibri (MS)"/>
                <a:cs typeface="Calibri (MS)"/>
                <a:sym typeface="Calibri (MS)"/>
              </a:rPr>
              <a:t>➞ Governance structures existed but required stronger systems for oversight and accountability.</a:t>
            </a:r>
          </a:p>
        </p:txBody>
      </p:sp>
      <p:sp>
        <p:nvSpPr>
          <p:cNvPr id="17" name="TextBox 17"/>
          <p:cNvSpPr txBox="1"/>
          <p:nvPr/>
        </p:nvSpPr>
        <p:spPr>
          <a:xfrm>
            <a:off x="10139545" y="4847844"/>
            <a:ext cx="8119880" cy="569722"/>
          </a:xfrm>
          <a:prstGeom prst="rect">
            <a:avLst/>
          </a:prstGeom>
        </p:spPr>
        <p:txBody>
          <a:bodyPr lIns="0" tIns="0" rIns="0" bIns="0" rtlCol="0" anchor="t">
            <a:spAutoFit/>
          </a:bodyPr>
          <a:lstStyle/>
          <a:p>
            <a:pPr algn="l">
              <a:lnSpc>
                <a:spcPts val="3943"/>
              </a:lnSpc>
            </a:pPr>
            <a:r>
              <a:rPr lang="en-US" sz="3399" spc="-166">
                <a:solidFill>
                  <a:srgbClr val="000000"/>
                </a:solidFill>
                <a:latin typeface="Calibri (MS)"/>
                <a:ea typeface="Calibri (MS)"/>
                <a:cs typeface="Calibri (MS)"/>
                <a:sym typeface="Calibri (MS)"/>
              </a:rPr>
              <a:t>Before - Manual Excel tracking.</a:t>
            </a:r>
          </a:p>
        </p:txBody>
      </p:sp>
      <p:sp>
        <p:nvSpPr>
          <p:cNvPr id="18" name="TextBox 18"/>
          <p:cNvSpPr txBox="1"/>
          <p:nvPr/>
        </p:nvSpPr>
        <p:spPr>
          <a:xfrm>
            <a:off x="10139545" y="8882783"/>
            <a:ext cx="8119880" cy="569722"/>
          </a:xfrm>
          <a:prstGeom prst="rect">
            <a:avLst/>
          </a:prstGeom>
        </p:spPr>
        <p:txBody>
          <a:bodyPr lIns="0" tIns="0" rIns="0" bIns="0" rtlCol="0" anchor="t">
            <a:spAutoFit/>
          </a:bodyPr>
          <a:lstStyle/>
          <a:p>
            <a:pPr algn="l">
              <a:lnSpc>
                <a:spcPts val="3943"/>
              </a:lnSpc>
            </a:pPr>
            <a:r>
              <a:rPr lang="en-US" sz="3399" spc="-166">
                <a:solidFill>
                  <a:srgbClr val="000000"/>
                </a:solidFill>
                <a:latin typeface="Calibri (MS)"/>
                <a:ea typeface="Calibri (MS)"/>
                <a:cs typeface="Calibri (MS)"/>
                <a:sym typeface="Calibri (MS)"/>
              </a:rPr>
              <a:t>After - Wellbi digital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69669"/>
            <a:chOff x="0" y="0"/>
            <a:chExt cx="24384000" cy="226225"/>
          </a:xfrm>
        </p:grpSpPr>
        <p:sp>
          <p:nvSpPr>
            <p:cNvPr id="3" name="Freeform 3"/>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4" name="Group 4"/>
          <p:cNvGrpSpPr/>
          <p:nvPr/>
        </p:nvGrpSpPr>
        <p:grpSpPr>
          <a:xfrm>
            <a:off x="0" y="9546831"/>
            <a:ext cx="18288000" cy="777240"/>
            <a:chOff x="0" y="0"/>
            <a:chExt cx="24384000" cy="1036320"/>
          </a:xfrm>
        </p:grpSpPr>
        <p:sp>
          <p:nvSpPr>
            <p:cNvPr id="5" name="Freeform 5"/>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6" name="Group 6"/>
          <p:cNvGrpSpPr/>
          <p:nvPr/>
        </p:nvGrpSpPr>
        <p:grpSpPr>
          <a:xfrm>
            <a:off x="-3" y="188262"/>
            <a:ext cx="18287990" cy="1365250"/>
            <a:chOff x="0" y="0"/>
            <a:chExt cx="24383987" cy="1820333"/>
          </a:xfrm>
        </p:grpSpPr>
        <p:sp>
          <p:nvSpPr>
            <p:cNvPr id="7" name="Freeform 7"/>
            <p:cNvSpPr/>
            <p:nvPr/>
          </p:nvSpPr>
          <p:spPr>
            <a:xfrm>
              <a:off x="0" y="0"/>
              <a:ext cx="24383992" cy="1820337"/>
            </a:xfrm>
            <a:custGeom>
              <a:avLst/>
              <a:gdLst/>
              <a:ahLst/>
              <a:cxnLst/>
              <a:rect l="l" t="t" r="r" b="b"/>
              <a:pathLst>
                <a:path w="24383992" h="1820337">
                  <a:moveTo>
                    <a:pt x="0" y="0"/>
                  </a:moveTo>
                  <a:lnTo>
                    <a:pt x="24383992" y="0"/>
                  </a:lnTo>
                  <a:lnTo>
                    <a:pt x="24383992" y="1820337"/>
                  </a:lnTo>
                  <a:lnTo>
                    <a:pt x="0" y="1820337"/>
                  </a:lnTo>
                  <a:close/>
                </a:path>
              </a:pathLst>
            </a:custGeom>
            <a:blipFill>
              <a:blip r:embed="rId2">
                <a:alphaModFix amt="0"/>
              </a:blip>
              <a:stretch>
                <a:fillRect t="-214580" b="-207435"/>
              </a:stretch>
            </a:blipFill>
          </p:spPr>
          <p:txBody>
            <a:bodyPr/>
            <a:lstStyle/>
            <a:p>
              <a:endParaRPr lang="en-ZA"/>
            </a:p>
          </p:txBody>
        </p:sp>
        <p:sp>
          <p:nvSpPr>
            <p:cNvPr id="8" name="TextBox 8"/>
            <p:cNvSpPr txBox="1"/>
            <p:nvPr/>
          </p:nvSpPr>
          <p:spPr>
            <a:xfrm>
              <a:off x="0" y="9525"/>
              <a:ext cx="24383987" cy="1810808"/>
            </a:xfrm>
            <a:prstGeom prst="rect">
              <a:avLst/>
            </a:prstGeom>
          </p:spPr>
          <p:txBody>
            <a:bodyPr lIns="0" tIns="0" rIns="0" bIns="0" rtlCol="0" anchor="ctr"/>
            <a:lstStyle/>
            <a:p>
              <a:pPr algn="ctr">
                <a:lnSpc>
                  <a:spcPts val="7679"/>
                </a:lnSpc>
              </a:pPr>
              <a:r>
                <a:rPr lang="en-US" sz="6399" b="1" spc="436">
                  <a:solidFill>
                    <a:srgbClr val="000000"/>
                  </a:solidFill>
                  <a:latin typeface="Tahoma Bold"/>
                  <a:ea typeface="Tahoma Bold"/>
                  <a:cs typeface="Tahoma Bold"/>
                  <a:sym typeface="Tahoma Bold"/>
                </a:rPr>
                <a:t>ODS Baseline Scores- find yours!</a:t>
              </a:r>
            </a:p>
          </p:txBody>
        </p:sp>
      </p:grpSp>
      <p:sp>
        <p:nvSpPr>
          <p:cNvPr id="9" name="TextBox 9"/>
          <p:cNvSpPr txBox="1"/>
          <p:nvPr/>
        </p:nvSpPr>
        <p:spPr>
          <a:xfrm>
            <a:off x="83325" y="9603667"/>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grpSp>
        <p:nvGrpSpPr>
          <p:cNvPr id="10" name="Group 10"/>
          <p:cNvGrpSpPr/>
          <p:nvPr/>
        </p:nvGrpSpPr>
        <p:grpSpPr>
          <a:xfrm>
            <a:off x="953905" y="1599155"/>
            <a:ext cx="16932259" cy="7552303"/>
            <a:chOff x="0" y="0"/>
            <a:chExt cx="22576346" cy="10069738"/>
          </a:xfrm>
        </p:grpSpPr>
        <p:sp>
          <p:nvSpPr>
            <p:cNvPr id="11" name="Freeform 11"/>
            <p:cNvSpPr/>
            <p:nvPr/>
          </p:nvSpPr>
          <p:spPr>
            <a:xfrm>
              <a:off x="-1524" y="-1524"/>
              <a:ext cx="22579457" cy="10072748"/>
            </a:xfrm>
            <a:custGeom>
              <a:avLst/>
              <a:gdLst/>
              <a:ahLst/>
              <a:cxnLst/>
              <a:rect l="l" t="t" r="r" b="b"/>
              <a:pathLst>
                <a:path w="22579457" h="10072748">
                  <a:moveTo>
                    <a:pt x="1524" y="0"/>
                  </a:moveTo>
                  <a:lnTo>
                    <a:pt x="22577934" y="0"/>
                  </a:lnTo>
                  <a:cubicBezTo>
                    <a:pt x="22578822" y="0"/>
                    <a:pt x="22579457" y="762"/>
                    <a:pt x="22579457" y="1524"/>
                  </a:cubicBezTo>
                  <a:lnTo>
                    <a:pt x="22579457" y="10071224"/>
                  </a:lnTo>
                  <a:cubicBezTo>
                    <a:pt x="22579457" y="10072113"/>
                    <a:pt x="22578696" y="10072748"/>
                    <a:pt x="22577934" y="10072748"/>
                  </a:cubicBezTo>
                  <a:lnTo>
                    <a:pt x="1524" y="10072748"/>
                  </a:lnTo>
                  <a:cubicBezTo>
                    <a:pt x="635" y="10072748"/>
                    <a:pt x="0" y="10071986"/>
                    <a:pt x="0" y="10071224"/>
                  </a:cubicBezTo>
                  <a:lnTo>
                    <a:pt x="0" y="1524"/>
                  </a:lnTo>
                  <a:cubicBezTo>
                    <a:pt x="0" y="635"/>
                    <a:pt x="762" y="0"/>
                    <a:pt x="1524" y="0"/>
                  </a:cubicBezTo>
                  <a:moveTo>
                    <a:pt x="1524" y="3048"/>
                  </a:moveTo>
                  <a:lnTo>
                    <a:pt x="1524" y="1524"/>
                  </a:lnTo>
                  <a:lnTo>
                    <a:pt x="3048" y="1524"/>
                  </a:lnTo>
                  <a:lnTo>
                    <a:pt x="3048" y="10071224"/>
                  </a:lnTo>
                  <a:lnTo>
                    <a:pt x="1524" y="10071224"/>
                  </a:lnTo>
                  <a:lnTo>
                    <a:pt x="1524" y="10069700"/>
                  </a:lnTo>
                  <a:lnTo>
                    <a:pt x="22577934" y="10069700"/>
                  </a:lnTo>
                  <a:lnTo>
                    <a:pt x="22577934" y="10071224"/>
                  </a:lnTo>
                  <a:lnTo>
                    <a:pt x="22576410" y="10071224"/>
                  </a:lnTo>
                  <a:lnTo>
                    <a:pt x="22576410" y="1524"/>
                  </a:lnTo>
                  <a:lnTo>
                    <a:pt x="22577934" y="1524"/>
                  </a:lnTo>
                  <a:lnTo>
                    <a:pt x="22577934" y="3048"/>
                  </a:lnTo>
                  <a:lnTo>
                    <a:pt x="1524" y="3048"/>
                  </a:lnTo>
                  <a:close/>
                </a:path>
              </a:pathLst>
            </a:custGeom>
            <a:blipFill>
              <a:blip r:embed="rId2"/>
              <a:stretch>
                <a:fillRect l="-7219" t="15" r="-7219" b="14"/>
              </a:stretch>
            </a:blipFill>
          </p:spPr>
          <p:txBody>
            <a:bodyPr/>
            <a:lstStyle/>
            <a:p>
              <a:endParaRPr lang="en-ZA"/>
            </a:p>
          </p:txBody>
        </p:sp>
        <p:sp>
          <p:nvSpPr>
            <p:cNvPr id="12" name="TextBox 12"/>
            <p:cNvSpPr txBox="1"/>
            <p:nvPr/>
          </p:nvSpPr>
          <p:spPr>
            <a:xfrm>
              <a:off x="0" y="-38100"/>
              <a:ext cx="22576346" cy="10107838"/>
            </a:xfrm>
            <a:prstGeom prst="rect">
              <a:avLst/>
            </a:prstGeom>
          </p:spPr>
          <p:txBody>
            <a:bodyPr lIns="50800" tIns="50800" rIns="50800" bIns="50800" rtlCol="0" anchor="t"/>
            <a:lstStyle/>
            <a:p>
              <a:pPr algn="l">
                <a:lnSpc>
                  <a:spcPts val="4536"/>
                </a:lnSpc>
              </a:pPr>
              <a:r>
                <a:rPr lang="en-US" sz="4200" u="sng">
                  <a:solidFill>
                    <a:srgbClr val="0563C1"/>
                  </a:solidFill>
                  <a:latin typeface="Calibri (MS)"/>
                  <a:ea typeface="Calibri (MS)"/>
                  <a:cs typeface="Calibri (MS)"/>
                  <a:sym typeface="Calibri (MS)"/>
                  <a:hlinkClick r:id="rId3" tooltip="https://lookerstudio.google.com/u/0/reporting/c2415fa4-4463-484c-af83-fe96a1d046b0/page/p_a9zbvtvayd"/>
                </a:rPr>
                <a:t>RWVL ODS Baseline Report</a:t>
              </a:r>
              <a:r>
                <a:rPr lang="en-US" sz="4200">
                  <a:solidFill>
                    <a:srgbClr val="0563C1"/>
                  </a:solidFill>
                  <a:latin typeface="Calibri (MS)"/>
                  <a:ea typeface="Calibri (MS)"/>
                  <a:cs typeface="Calibri (MS)"/>
                  <a:sym typeface="Calibri (MS)"/>
                </a:rPr>
                <a:t>   </a:t>
              </a:r>
              <a:r>
                <a:rPr lang="en-US" sz="4200" u="sng">
                  <a:solidFill>
                    <a:srgbClr val="0563C1"/>
                  </a:solidFill>
                  <a:latin typeface="Calibri (MS)"/>
                  <a:ea typeface="Calibri (MS)"/>
                  <a:cs typeface="Calibri (MS)"/>
                  <a:sym typeface="Calibri (MS)"/>
                  <a:hlinkClick r:id="rId4" tooltip="https://lookerstudio.google.com/u/0/reporting/969c2b39-6f8c-4c7a-877c-9ff612a9ea63/page/GgV4"/>
                </a:rPr>
                <a:t>Marang ODS Baseline Report</a:t>
              </a:r>
            </a:p>
            <a:p>
              <a:pPr algn="l">
                <a:lnSpc>
                  <a:spcPts val="4536"/>
                </a:lnSpc>
              </a:pPr>
              <a:endParaRPr/>
            </a:p>
            <a:p>
              <a:pPr algn="l">
                <a:lnSpc>
                  <a:spcPts val="4536"/>
                </a:lnSpc>
              </a:pPr>
              <a:endParaRPr/>
            </a:p>
          </p:txBody>
        </p:sp>
      </p:grpSp>
      <p:graphicFrame>
        <p:nvGraphicFramePr>
          <p:cNvPr id="13" name="Table 13"/>
          <p:cNvGraphicFramePr>
            <a:graphicFrameLocks noGrp="1"/>
          </p:cNvGraphicFramePr>
          <p:nvPr/>
        </p:nvGraphicFramePr>
        <p:xfrm>
          <a:off x="868180" y="2641795"/>
          <a:ext cx="16535400" cy="5486400"/>
        </p:xfrm>
        <a:graphic>
          <a:graphicData uri="http://schemas.openxmlformats.org/drawingml/2006/table">
            <a:tbl>
              <a:tblPr/>
              <a:tblGrid>
                <a:gridCol w="13209453">
                  <a:extLst>
                    <a:ext uri="{9D8B030D-6E8A-4147-A177-3AD203B41FA5}">
                      <a16:colId xmlns:a16="http://schemas.microsoft.com/office/drawing/2014/main" val="20000"/>
                    </a:ext>
                  </a:extLst>
                </a:gridCol>
                <a:gridCol w="3325947">
                  <a:extLst>
                    <a:ext uri="{9D8B030D-6E8A-4147-A177-3AD203B41FA5}">
                      <a16:colId xmlns:a16="http://schemas.microsoft.com/office/drawing/2014/main" val="20001"/>
                    </a:ext>
                  </a:extLst>
                </a:gridCol>
              </a:tblGrid>
              <a:tr h="821233">
                <a:tc>
                  <a:txBody>
                    <a:bodyPr/>
                    <a:lstStyle/>
                    <a:p>
                      <a:pPr algn="l">
                        <a:lnSpc>
                          <a:spcPts val="3240"/>
                        </a:lnSpc>
                        <a:defRPr/>
                      </a:pPr>
                      <a:r>
                        <a:rPr lang="en-US" sz="2700" b="1">
                          <a:solidFill>
                            <a:srgbClr val="000000"/>
                          </a:solidFill>
                          <a:latin typeface="Calibri (MS) Bold"/>
                          <a:ea typeface="Calibri (MS) Bold"/>
                          <a:cs typeface="Calibri (MS) Bold"/>
                          <a:sym typeface="Calibri (MS) Bold"/>
                        </a:rPr>
                        <a:t>Overall Score</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21233">
                <a:tc>
                  <a:txBody>
                    <a:bodyPr/>
                    <a:lstStyle/>
                    <a:p>
                      <a:pPr algn="l">
                        <a:lnSpc>
                          <a:spcPts val="3240"/>
                        </a:lnSpc>
                        <a:defRPr/>
                      </a:pPr>
                      <a:r>
                        <a:rPr lang="en-US" sz="2700">
                          <a:solidFill>
                            <a:srgbClr val="000000"/>
                          </a:solidFill>
                          <a:latin typeface="Calibri (MS)"/>
                          <a:ea typeface="Calibri (MS)"/>
                          <a:cs typeface="Calibri (MS)"/>
                          <a:sym typeface="Calibri (MS)"/>
                        </a:rPr>
                        <a:t>People and Leadership score</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1233">
                <a:tc>
                  <a:txBody>
                    <a:bodyPr/>
                    <a:lstStyle/>
                    <a:p>
                      <a:pPr algn="l">
                        <a:lnSpc>
                          <a:spcPts val="3240"/>
                        </a:lnSpc>
                        <a:defRPr/>
                      </a:pPr>
                      <a:r>
                        <a:rPr lang="en-US" sz="2700">
                          <a:solidFill>
                            <a:srgbClr val="000000"/>
                          </a:solidFill>
                          <a:latin typeface="Calibri (MS)"/>
                          <a:ea typeface="Calibri (MS)"/>
                          <a:cs typeface="Calibri (MS)"/>
                          <a:sym typeface="Calibri (MS)"/>
                        </a:rPr>
                        <a:t>Structures, Systems, and Processes Score</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21233">
                <a:tc>
                  <a:txBody>
                    <a:bodyPr/>
                    <a:lstStyle/>
                    <a:p>
                      <a:pPr algn="l">
                        <a:lnSpc>
                          <a:spcPts val="3240"/>
                        </a:lnSpc>
                        <a:defRPr/>
                      </a:pPr>
                      <a:r>
                        <a:rPr lang="en-US" sz="2700">
                          <a:solidFill>
                            <a:srgbClr val="000000"/>
                          </a:solidFill>
                          <a:latin typeface="Calibri (MS)"/>
                          <a:ea typeface="Calibri (MS)"/>
                          <a:cs typeface="Calibri (MS)"/>
                          <a:sym typeface="Calibri (MS)"/>
                        </a:rPr>
                        <a:t>Resilience, Care, and Security Score</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00734">
                <a:tc>
                  <a:txBody>
                    <a:bodyPr/>
                    <a:lstStyle/>
                    <a:p>
                      <a:pPr algn="l">
                        <a:lnSpc>
                          <a:spcPts val="3240"/>
                        </a:lnSpc>
                        <a:defRPr/>
                      </a:pPr>
                      <a:r>
                        <a:rPr lang="en-US" sz="2700">
                          <a:solidFill>
                            <a:srgbClr val="000000"/>
                          </a:solidFill>
                          <a:latin typeface="Calibri (MS)"/>
                          <a:ea typeface="Calibri (MS)"/>
                          <a:cs typeface="Calibri (MS)"/>
                          <a:sym typeface="Calibri (MS)"/>
                        </a:rPr>
                        <a:t>Finance and sustainability and social entrepreneurship Score</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00734">
                <a:tc>
                  <a:txBody>
                    <a:bodyPr/>
                    <a:lstStyle/>
                    <a:p>
                      <a:pPr algn="l">
                        <a:lnSpc>
                          <a:spcPts val="3240"/>
                        </a:lnSpc>
                        <a:defRPr/>
                      </a:pPr>
                      <a:r>
                        <a:rPr lang="en-US" sz="2700">
                          <a:solidFill>
                            <a:srgbClr val="000000"/>
                          </a:solidFill>
                          <a:latin typeface="Calibri (MS)"/>
                          <a:ea typeface="Calibri (MS)"/>
                          <a:cs typeface="Calibri (MS)"/>
                          <a:sym typeface="Calibri (MS)"/>
                        </a:rPr>
                        <a:t>Connections and Visibility Score</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4" name="TextBox 14"/>
          <p:cNvSpPr txBox="1"/>
          <p:nvPr/>
        </p:nvSpPr>
        <p:spPr>
          <a:xfrm>
            <a:off x="15271036" y="2784670"/>
            <a:ext cx="8358002" cy="5803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85%</a:t>
            </a:r>
          </a:p>
        </p:txBody>
      </p:sp>
      <p:sp>
        <p:nvSpPr>
          <p:cNvPr id="15" name="TextBox 15"/>
          <p:cNvSpPr txBox="1"/>
          <p:nvPr/>
        </p:nvSpPr>
        <p:spPr>
          <a:xfrm>
            <a:off x="15271036" y="3641285"/>
            <a:ext cx="8358002" cy="5803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88%</a:t>
            </a:r>
          </a:p>
        </p:txBody>
      </p:sp>
      <p:sp>
        <p:nvSpPr>
          <p:cNvPr id="16" name="TextBox 16"/>
          <p:cNvSpPr txBox="1"/>
          <p:nvPr/>
        </p:nvSpPr>
        <p:spPr>
          <a:xfrm>
            <a:off x="15299611" y="4466416"/>
            <a:ext cx="8358002" cy="5803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84%</a:t>
            </a:r>
          </a:p>
        </p:txBody>
      </p:sp>
      <p:sp>
        <p:nvSpPr>
          <p:cNvPr id="17" name="TextBox 17"/>
          <p:cNvSpPr txBox="1"/>
          <p:nvPr/>
        </p:nvSpPr>
        <p:spPr>
          <a:xfrm>
            <a:off x="15299611" y="5265881"/>
            <a:ext cx="8358002" cy="5803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83%</a:t>
            </a:r>
          </a:p>
        </p:txBody>
      </p:sp>
      <p:sp>
        <p:nvSpPr>
          <p:cNvPr id="18" name="TextBox 18"/>
          <p:cNvSpPr txBox="1"/>
          <p:nvPr/>
        </p:nvSpPr>
        <p:spPr>
          <a:xfrm>
            <a:off x="15299611" y="6198696"/>
            <a:ext cx="8358002" cy="5803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82%</a:t>
            </a:r>
          </a:p>
        </p:txBody>
      </p:sp>
      <p:sp>
        <p:nvSpPr>
          <p:cNvPr id="19" name="TextBox 19"/>
          <p:cNvSpPr txBox="1"/>
          <p:nvPr/>
        </p:nvSpPr>
        <p:spPr>
          <a:xfrm>
            <a:off x="15271036" y="7302961"/>
            <a:ext cx="8358002" cy="5803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90%</a:t>
            </a:r>
          </a:p>
        </p:txBody>
      </p:sp>
      <p:sp>
        <p:nvSpPr>
          <p:cNvPr id="20" name="TextBox 20"/>
          <p:cNvSpPr txBox="1"/>
          <p:nvPr/>
        </p:nvSpPr>
        <p:spPr>
          <a:xfrm>
            <a:off x="868180" y="8280595"/>
            <a:ext cx="18321077" cy="1093851"/>
          </a:xfrm>
          <a:prstGeom prst="rect">
            <a:avLst/>
          </a:prstGeom>
        </p:spPr>
        <p:txBody>
          <a:bodyPr lIns="0" tIns="0" rIns="0" bIns="0" rtlCol="0" anchor="t">
            <a:spAutoFit/>
          </a:bodyPr>
          <a:lstStyle/>
          <a:p>
            <a:pPr algn="l">
              <a:lnSpc>
                <a:spcPts val="4422"/>
              </a:lnSpc>
            </a:pPr>
            <a:r>
              <a:rPr lang="en-US" sz="3300" spc="-138">
                <a:solidFill>
                  <a:srgbClr val="000000"/>
                </a:solidFill>
                <a:latin typeface="Canva Sans"/>
                <a:ea typeface="Canva Sans"/>
                <a:cs typeface="Canva Sans"/>
                <a:sym typeface="Canva Sans"/>
              </a:rPr>
              <a:t>The ODS baseline assessment showed strong leadership and partnerships, while highlighting opportunities to strengthen organisational systems and financial sustainability.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69669"/>
            <a:chOff x="0" y="0"/>
            <a:chExt cx="24384000" cy="226225"/>
          </a:xfrm>
        </p:grpSpPr>
        <p:sp>
          <p:nvSpPr>
            <p:cNvPr id="3" name="Freeform 3"/>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sp>
        <p:nvSpPr>
          <p:cNvPr id="4" name="TextBox 4"/>
          <p:cNvSpPr txBox="1"/>
          <p:nvPr/>
        </p:nvSpPr>
        <p:spPr>
          <a:xfrm>
            <a:off x="449451" y="3207523"/>
            <a:ext cx="9712657" cy="6173470"/>
          </a:xfrm>
          <a:prstGeom prst="rect">
            <a:avLst/>
          </a:prstGeom>
        </p:spPr>
        <p:txBody>
          <a:bodyPr lIns="0" tIns="0" rIns="0" bIns="0" rtlCol="0" anchor="t">
            <a:spAutoFit/>
          </a:bodyPr>
          <a:lstStyle/>
          <a:p>
            <a:pPr algn="l">
              <a:lnSpc>
                <a:spcPts val="4039"/>
              </a:lnSpc>
            </a:pPr>
            <a:r>
              <a:rPr lang="en-US" sz="3999" spc="-79">
                <a:solidFill>
                  <a:srgbClr val="000000"/>
                </a:solidFill>
                <a:latin typeface="Calibri (MS)"/>
                <a:ea typeface="Calibri (MS)"/>
                <a:cs typeface="Calibri (MS)"/>
                <a:sym typeface="Calibri (MS)"/>
              </a:rPr>
              <a:t>➞ The Organisational Development Scorecard helped NYD review its internal systems.</a:t>
            </a:r>
          </a:p>
          <a:p>
            <a:pPr algn="l">
              <a:lnSpc>
                <a:spcPts val="4039"/>
              </a:lnSpc>
            </a:pPr>
            <a:r>
              <a:rPr lang="en-US" sz="3999" spc="-79">
                <a:solidFill>
                  <a:srgbClr val="000000"/>
                </a:solidFill>
                <a:latin typeface="Calibri (MS)"/>
                <a:ea typeface="Calibri (MS)"/>
                <a:cs typeface="Calibri (MS)"/>
                <a:sym typeface="Calibri (MS)"/>
              </a:rPr>
              <a:t>➞ Leadership from Robyn Mafanya and Verdra Brown guided the strengthening of governance and organisational practices.</a:t>
            </a:r>
          </a:p>
          <a:p>
            <a:pPr algn="l">
              <a:lnSpc>
                <a:spcPts val="4039"/>
              </a:lnSpc>
            </a:pPr>
            <a:r>
              <a:rPr lang="en-US" sz="3999" spc="-79">
                <a:solidFill>
                  <a:srgbClr val="000000"/>
                </a:solidFill>
                <a:latin typeface="Calibri (MS)"/>
                <a:ea typeface="Calibri (MS)"/>
                <a:cs typeface="Calibri (MS)"/>
                <a:sym typeface="Calibri (MS)"/>
              </a:rPr>
              <a:t>➞ The team worked together to strengthen policies and financial procedures.</a:t>
            </a:r>
          </a:p>
          <a:p>
            <a:pPr algn="l">
              <a:lnSpc>
                <a:spcPts val="4039"/>
              </a:lnSpc>
            </a:pPr>
            <a:r>
              <a:rPr lang="en-US" sz="3999" spc="-79">
                <a:solidFill>
                  <a:srgbClr val="000000"/>
                </a:solidFill>
                <a:latin typeface="Calibri (MS)"/>
                <a:ea typeface="Calibri (MS)"/>
                <a:cs typeface="Calibri (MS)"/>
                <a:sym typeface="Calibri (MS)"/>
              </a:rPr>
              <a:t>➞ Policies including Safeguarding, HR, Finance and Procurement were strengthened and implemented.</a:t>
            </a:r>
          </a:p>
          <a:p>
            <a:pPr algn="l">
              <a:lnSpc>
                <a:spcPts val="4039"/>
              </a:lnSpc>
            </a:pPr>
            <a:r>
              <a:rPr lang="en-US" sz="3999" spc="-79">
                <a:solidFill>
                  <a:srgbClr val="000000"/>
                </a:solidFill>
                <a:latin typeface="Calibri (MS)"/>
                <a:ea typeface="Calibri (MS)"/>
                <a:cs typeface="Calibri (MS)"/>
                <a:sym typeface="Calibri (MS)"/>
              </a:rPr>
              <a:t>➞ Digital tools were introduced to improve monitoring and documentation.</a:t>
            </a:r>
          </a:p>
        </p:txBody>
      </p:sp>
      <p:grpSp>
        <p:nvGrpSpPr>
          <p:cNvPr id="5" name="Group 5"/>
          <p:cNvGrpSpPr/>
          <p:nvPr/>
        </p:nvGrpSpPr>
        <p:grpSpPr>
          <a:xfrm>
            <a:off x="0" y="9670504"/>
            <a:ext cx="18288000" cy="777240"/>
            <a:chOff x="0" y="0"/>
            <a:chExt cx="24384000" cy="1036320"/>
          </a:xfrm>
        </p:grpSpPr>
        <p:sp>
          <p:nvSpPr>
            <p:cNvPr id="6" name="Freeform 6"/>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7" name="Group 7"/>
          <p:cNvGrpSpPr/>
          <p:nvPr/>
        </p:nvGrpSpPr>
        <p:grpSpPr>
          <a:xfrm>
            <a:off x="-3" y="-60227"/>
            <a:ext cx="18287990" cy="1267704"/>
            <a:chOff x="0" y="0"/>
            <a:chExt cx="24383987" cy="1690272"/>
          </a:xfrm>
        </p:grpSpPr>
        <p:sp>
          <p:nvSpPr>
            <p:cNvPr id="8" name="Freeform 8"/>
            <p:cNvSpPr/>
            <p:nvPr/>
          </p:nvSpPr>
          <p:spPr>
            <a:xfrm>
              <a:off x="0" y="0"/>
              <a:ext cx="24383992" cy="1690276"/>
            </a:xfrm>
            <a:custGeom>
              <a:avLst/>
              <a:gdLst/>
              <a:ahLst/>
              <a:cxnLst/>
              <a:rect l="l" t="t" r="r" b="b"/>
              <a:pathLst>
                <a:path w="24383992" h="1690276">
                  <a:moveTo>
                    <a:pt x="0" y="0"/>
                  </a:moveTo>
                  <a:lnTo>
                    <a:pt x="24383992" y="0"/>
                  </a:lnTo>
                  <a:lnTo>
                    <a:pt x="24383992" y="1690276"/>
                  </a:lnTo>
                  <a:lnTo>
                    <a:pt x="0" y="1690276"/>
                  </a:lnTo>
                  <a:close/>
                </a:path>
              </a:pathLst>
            </a:custGeom>
            <a:blipFill>
              <a:blip r:embed="rId2">
                <a:alphaModFix amt="0"/>
              </a:blip>
              <a:stretch>
                <a:fillRect t="-231092" b="-231091"/>
              </a:stretch>
            </a:blipFill>
          </p:spPr>
          <p:txBody>
            <a:bodyPr/>
            <a:lstStyle/>
            <a:p>
              <a:endParaRPr lang="en-ZA"/>
            </a:p>
          </p:txBody>
        </p:sp>
        <p:sp>
          <p:nvSpPr>
            <p:cNvPr id="9" name="TextBox 9"/>
            <p:cNvSpPr txBox="1"/>
            <p:nvPr/>
          </p:nvSpPr>
          <p:spPr>
            <a:xfrm>
              <a:off x="0" y="-9525"/>
              <a:ext cx="24383987" cy="1699797"/>
            </a:xfrm>
            <a:prstGeom prst="rect">
              <a:avLst/>
            </a:prstGeom>
          </p:spPr>
          <p:txBody>
            <a:bodyPr lIns="0" tIns="0" rIns="0" bIns="0" rtlCol="0" anchor="ctr"/>
            <a:lstStyle/>
            <a:p>
              <a:pPr algn="ctr">
                <a:lnSpc>
                  <a:spcPts val="6239"/>
                </a:lnSpc>
              </a:pPr>
              <a:r>
                <a:rPr lang="en-US" sz="5199" b="1" spc="-31">
                  <a:solidFill>
                    <a:srgbClr val="000000"/>
                  </a:solidFill>
                  <a:latin typeface="TT Rounds Condensed Bold"/>
                  <a:ea typeface="TT Rounds Condensed Bold"/>
                  <a:cs typeface="TT Rounds Condensed Bold"/>
                  <a:sym typeface="TT Rounds Condensed Bold"/>
                </a:rPr>
                <a:t>Change</a:t>
              </a:r>
            </a:p>
          </p:txBody>
        </p:sp>
      </p:grpSp>
      <p:graphicFrame>
        <p:nvGraphicFramePr>
          <p:cNvPr id="10" name="Table 10"/>
          <p:cNvGraphicFramePr>
            <a:graphicFrameLocks noGrp="1"/>
          </p:cNvGraphicFramePr>
          <p:nvPr/>
        </p:nvGraphicFramePr>
        <p:xfrm>
          <a:off x="159312" y="962025"/>
          <a:ext cx="18029123" cy="8670379"/>
        </p:xfrm>
        <a:graphic>
          <a:graphicData uri="http://schemas.openxmlformats.org/drawingml/2006/table">
            <a:tbl>
              <a:tblPr/>
              <a:tblGrid>
                <a:gridCol w="18029123">
                  <a:extLst>
                    <a:ext uri="{9D8B030D-6E8A-4147-A177-3AD203B41FA5}">
                      <a16:colId xmlns:a16="http://schemas.microsoft.com/office/drawing/2014/main" val="20000"/>
                    </a:ext>
                  </a:extLst>
                </a:gridCol>
              </a:tblGrid>
              <a:tr h="8670379">
                <a:tc>
                  <a:txBody>
                    <a:bodyPr/>
                    <a:lstStyle/>
                    <a:p>
                      <a:pPr algn="ctr">
                        <a:lnSpc>
                          <a:spcPts val="2520"/>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Freeform 11"/>
          <p:cNvSpPr/>
          <p:nvPr/>
        </p:nvSpPr>
        <p:spPr>
          <a:xfrm>
            <a:off x="10283148" y="3021109"/>
            <a:ext cx="7548117" cy="3004810"/>
          </a:xfrm>
          <a:custGeom>
            <a:avLst/>
            <a:gdLst/>
            <a:ahLst/>
            <a:cxnLst/>
            <a:rect l="l" t="t" r="r" b="b"/>
            <a:pathLst>
              <a:path w="7548117" h="3004810">
                <a:moveTo>
                  <a:pt x="0" y="0"/>
                </a:moveTo>
                <a:lnTo>
                  <a:pt x="7548117" y="0"/>
                </a:lnTo>
                <a:lnTo>
                  <a:pt x="7548117" y="3004810"/>
                </a:lnTo>
                <a:lnTo>
                  <a:pt x="0" y="3004810"/>
                </a:lnTo>
                <a:lnTo>
                  <a:pt x="0" y="0"/>
                </a:lnTo>
                <a:close/>
              </a:path>
            </a:pathLst>
          </a:custGeom>
          <a:blipFill>
            <a:blip r:embed="rId3"/>
            <a:stretch>
              <a:fillRect t="-48016" b="-40384"/>
            </a:stretch>
          </a:blipFill>
        </p:spPr>
        <p:txBody>
          <a:bodyPr/>
          <a:lstStyle/>
          <a:p>
            <a:endParaRPr lang="en-ZA"/>
          </a:p>
        </p:txBody>
      </p:sp>
      <p:sp>
        <p:nvSpPr>
          <p:cNvPr id="12" name="Freeform 12"/>
          <p:cNvSpPr/>
          <p:nvPr/>
        </p:nvSpPr>
        <p:spPr>
          <a:xfrm>
            <a:off x="10283148" y="6539634"/>
            <a:ext cx="7548117" cy="3004810"/>
          </a:xfrm>
          <a:custGeom>
            <a:avLst/>
            <a:gdLst/>
            <a:ahLst/>
            <a:cxnLst/>
            <a:rect l="l" t="t" r="r" b="b"/>
            <a:pathLst>
              <a:path w="7548117" h="3004810">
                <a:moveTo>
                  <a:pt x="0" y="0"/>
                </a:moveTo>
                <a:lnTo>
                  <a:pt x="7548117" y="0"/>
                </a:lnTo>
                <a:lnTo>
                  <a:pt x="7548117" y="3004810"/>
                </a:lnTo>
                <a:lnTo>
                  <a:pt x="0" y="3004810"/>
                </a:lnTo>
                <a:lnTo>
                  <a:pt x="0" y="0"/>
                </a:lnTo>
                <a:close/>
              </a:path>
            </a:pathLst>
          </a:custGeom>
          <a:blipFill>
            <a:blip r:embed="rId4"/>
            <a:stretch>
              <a:fillRect t="-24008" b="-64392"/>
            </a:stretch>
          </a:blipFill>
        </p:spPr>
        <p:txBody>
          <a:bodyPr/>
          <a:lstStyle/>
          <a:p>
            <a:endParaRPr lang="en-ZA"/>
          </a:p>
        </p:txBody>
      </p:sp>
      <p:sp>
        <p:nvSpPr>
          <p:cNvPr id="13" name="TextBox 13"/>
          <p:cNvSpPr txBox="1"/>
          <p:nvPr/>
        </p:nvSpPr>
        <p:spPr>
          <a:xfrm>
            <a:off x="83325" y="9718281"/>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sp>
        <p:nvSpPr>
          <p:cNvPr id="14" name="TextBox 14"/>
          <p:cNvSpPr txBox="1"/>
          <p:nvPr/>
        </p:nvSpPr>
        <p:spPr>
          <a:xfrm>
            <a:off x="449451" y="1141638"/>
            <a:ext cx="8119880" cy="697611"/>
          </a:xfrm>
          <a:prstGeom prst="rect">
            <a:avLst/>
          </a:prstGeom>
        </p:spPr>
        <p:txBody>
          <a:bodyPr lIns="0" tIns="0" rIns="0" bIns="0" rtlCol="0" anchor="t">
            <a:spAutoFit/>
          </a:bodyPr>
          <a:lstStyle/>
          <a:p>
            <a:pPr algn="l">
              <a:lnSpc>
                <a:spcPts val="4872"/>
              </a:lnSpc>
            </a:pPr>
            <a:r>
              <a:rPr lang="en-US" sz="4200" b="1" spc="-205">
                <a:solidFill>
                  <a:srgbClr val="000000"/>
                </a:solidFill>
                <a:latin typeface="Calibri (MS) Bold"/>
                <a:ea typeface="Calibri (MS) Bold"/>
                <a:cs typeface="Calibri (MS) Bold"/>
                <a:sym typeface="Calibri (MS) Bold"/>
              </a:rPr>
              <a:t>How did the change come about?</a:t>
            </a:r>
          </a:p>
          <a:p>
            <a:endParaRPr/>
          </a:p>
        </p:txBody>
      </p:sp>
      <p:sp>
        <p:nvSpPr>
          <p:cNvPr id="15" name="TextBox 15"/>
          <p:cNvSpPr txBox="1"/>
          <p:nvPr/>
        </p:nvSpPr>
        <p:spPr>
          <a:xfrm>
            <a:off x="45225" y="1940976"/>
            <a:ext cx="8358002" cy="1005459"/>
          </a:xfrm>
          <a:prstGeom prst="rect">
            <a:avLst/>
          </a:prstGeom>
        </p:spPr>
        <p:txBody>
          <a:bodyPr lIns="0" tIns="0" rIns="0" bIns="0" rtlCol="0" anchor="t">
            <a:spAutoFit/>
          </a:bodyPr>
          <a:lstStyle/>
          <a:p>
            <a:pPr marL="712470" lvl="1" indent="-356235" algn="l">
              <a:lnSpc>
                <a:spcPts val="3993"/>
              </a:lnSpc>
              <a:buFont typeface="Arial"/>
              <a:buChar char="•"/>
            </a:pPr>
            <a:r>
              <a:rPr lang="en-US" sz="3300">
                <a:solidFill>
                  <a:srgbClr val="000000"/>
                </a:solidFill>
                <a:latin typeface="Canva Sans"/>
                <a:ea typeface="Canva Sans"/>
                <a:cs typeface="Canva Sans"/>
                <a:sym typeface="Canva Sans"/>
              </a:rPr>
              <a:t>Who led and participated in bringing about the change?</a:t>
            </a:r>
          </a:p>
          <a:p>
            <a:endParaRPr/>
          </a:p>
        </p:txBody>
      </p:sp>
      <p:sp>
        <p:nvSpPr>
          <p:cNvPr id="16" name="TextBox 16"/>
          <p:cNvSpPr txBox="1"/>
          <p:nvPr/>
        </p:nvSpPr>
        <p:spPr>
          <a:xfrm>
            <a:off x="9543117" y="1085850"/>
            <a:ext cx="7792383" cy="1254252"/>
          </a:xfrm>
          <a:prstGeom prst="rect">
            <a:avLst/>
          </a:prstGeom>
        </p:spPr>
        <p:txBody>
          <a:bodyPr lIns="0" tIns="0" rIns="0" bIns="0" rtlCol="0" anchor="t">
            <a:spAutoFit/>
          </a:bodyPr>
          <a:lstStyle/>
          <a:p>
            <a:pPr marL="712470" lvl="1" indent="-356235" algn="l">
              <a:lnSpc>
                <a:spcPts val="3233"/>
              </a:lnSpc>
              <a:buFont typeface="Arial"/>
              <a:buChar char="•"/>
            </a:pPr>
            <a:r>
              <a:rPr lang="en-US" sz="3300">
                <a:solidFill>
                  <a:srgbClr val="000000"/>
                </a:solidFill>
                <a:latin typeface="Canva Sans"/>
                <a:ea typeface="Canva Sans"/>
                <a:cs typeface="Canva Sans"/>
                <a:sym typeface="Canva Sans"/>
              </a:rPr>
              <a:t>What actions were taken by the organisation to implement these changes across the organisation?</a:t>
            </a:r>
          </a:p>
        </p:txBody>
      </p:sp>
      <p:sp>
        <p:nvSpPr>
          <p:cNvPr id="17" name="TextBox 17"/>
          <p:cNvSpPr txBox="1"/>
          <p:nvPr/>
        </p:nvSpPr>
        <p:spPr>
          <a:xfrm>
            <a:off x="10264098" y="2396080"/>
            <a:ext cx="8358002" cy="580390"/>
          </a:xfrm>
          <a:prstGeom prst="rect">
            <a:avLst/>
          </a:prstGeom>
        </p:spPr>
        <p:txBody>
          <a:bodyPr lIns="0" tIns="0" rIns="0" bIns="0" rtlCol="0" anchor="t">
            <a:spAutoFit/>
          </a:bodyPr>
          <a:lstStyle/>
          <a:p>
            <a:pPr algn="l">
              <a:lnSpc>
                <a:spcPts val="4759"/>
              </a:lnSpc>
            </a:pPr>
            <a:r>
              <a:rPr lang="en-US" sz="3399" b="1">
                <a:solidFill>
                  <a:srgbClr val="000000"/>
                </a:solidFill>
                <a:latin typeface="Canva Sans Bold"/>
                <a:ea typeface="Canva Sans Bold"/>
                <a:cs typeface="Canva Sans Bold"/>
                <a:sym typeface="Canva Sans Bold"/>
              </a:rPr>
              <a:t>Evidence: M&amp;E &amp; photos / videos</a:t>
            </a:r>
          </a:p>
        </p:txBody>
      </p:sp>
      <p:sp>
        <p:nvSpPr>
          <p:cNvPr id="18" name="TextBox 18"/>
          <p:cNvSpPr txBox="1"/>
          <p:nvPr/>
        </p:nvSpPr>
        <p:spPr>
          <a:xfrm>
            <a:off x="10321248" y="5921144"/>
            <a:ext cx="8358002" cy="580390"/>
          </a:xfrm>
          <a:prstGeom prst="rect">
            <a:avLst/>
          </a:prstGeom>
        </p:spPr>
        <p:txBody>
          <a:bodyPr lIns="0" tIns="0" rIns="0" bIns="0" rtlCol="0" anchor="t">
            <a:spAutoFit/>
          </a:bodyPr>
          <a:lstStyle/>
          <a:p>
            <a:pPr algn="l">
              <a:lnSpc>
                <a:spcPts val="4759"/>
              </a:lnSpc>
            </a:pPr>
            <a:r>
              <a:rPr lang="en-US" sz="3399" b="1">
                <a:solidFill>
                  <a:srgbClr val="000000"/>
                </a:solidFill>
                <a:latin typeface="Canva Sans Bold"/>
                <a:ea typeface="Canva Sans Bold"/>
                <a:cs typeface="Canva Sans Bold"/>
                <a:sym typeface="Canva Sans Bold"/>
              </a:rPr>
              <a:t>Team strategy and training session.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69669"/>
            <a:chOff x="0" y="0"/>
            <a:chExt cx="24384000" cy="226225"/>
          </a:xfrm>
        </p:grpSpPr>
        <p:sp>
          <p:nvSpPr>
            <p:cNvPr id="3" name="Freeform 3"/>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4" name="Group 4"/>
          <p:cNvGrpSpPr/>
          <p:nvPr/>
        </p:nvGrpSpPr>
        <p:grpSpPr>
          <a:xfrm>
            <a:off x="0" y="9546831"/>
            <a:ext cx="18288000" cy="777240"/>
            <a:chOff x="0" y="0"/>
            <a:chExt cx="24384000" cy="1036320"/>
          </a:xfrm>
        </p:grpSpPr>
        <p:sp>
          <p:nvSpPr>
            <p:cNvPr id="5" name="Freeform 5"/>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6" name="Group 6"/>
          <p:cNvGrpSpPr/>
          <p:nvPr/>
        </p:nvGrpSpPr>
        <p:grpSpPr>
          <a:xfrm>
            <a:off x="-181947" y="84834"/>
            <a:ext cx="18287990" cy="1267701"/>
            <a:chOff x="0" y="0"/>
            <a:chExt cx="24383987" cy="1690268"/>
          </a:xfrm>
        </p:grpSpPr>
        <p:sp>
          <p:nvSpPr>
            <p:cNvPr id="7" name="Freeform 7"/>
            <p:cNvSpPr/>
            <p:nvPr/>
          </p:nvSpPr>
          <p:spPr>
            <a:xfrm>
              <a:off x="0" y="0"/>
              <a:ext cx="24383992" cy="1690272"/>
            </a:xfrm>
            <a:custGeom>
              <a:avLst/>
              <a:gdLst/>
              <a:ahLst/>
              <a:cxnLst/>
              <a:rect l="l" t="t" r="r" b="b"/>
              <a:pathLst>
                <a:path w="24383992" h="1690272">
                  <a:moveTo>
                    <a:pt x="0" y="0"/>
                  </a:moveTo>
                  <a:lnTo>
                    <a:pt x="24383992" y="0"/>
                  </a:lnTo>
                  <a:lnTo>
                    <a:pt x="24383992" y="1690272"/>
                  </a:lnTo>
                  <a:lnTo>
                    <a:pt x="0" y="1690272"/>
                  </a:lnTo>
                  <a:close/>
                </a:path>
              </a:pathLst>
            </a:custGeom>
            <a:blipFill>
              <a:blip r:embed="rId2">
                <a:alphaModFix amt="0"/>
              </a:blip>
              <a:stretch>
                <a:fillRect t="-231092" b="-231092"/>
              </a:stretch>
            </a:blipFill>
          </p:spPr>
          <p:txBody>
            <a:bodyPr/>
            <a:lstStyle/>
            <a:p>
              <a:endParaRPr lang="en-ZA"/>
            </a:p>
          </p:txBody>
        </p:sp>
        <p:sp>
          <p:nvSpPr>
            <p:cNvPr id="8" name="TextBox 8"/>
            <p:cNvSpPr txBox="1"/>
            <p:nvPr/>
          </p:nvSpPr>
          <p:spPr>
            <a:xfrm>
              <a:off x="0" y="-9525"/>
              <a:ext cx="24383987" cy="1699793"/>
            </a:xfrm>
            <a:prstGeom prst="rect">
              <a:avLst/>
            </a:prstGeom>
          </p:spPr>
          <p:txBody>
            <a:bodyPr lIns="0" tIns="0" rIns="0" bIns="0" rtlCol="0" anchor="ctr"/>
            <a:lstStyle/>
            <a:p>
              <a:pPr algn="ctr">
                <a:lnSpc>
                  <a:spcPts val="5543"/>
                </a:lnSpc>
              </a:pPr>
              <a:r>
                <a:rPr lang="en-US" sz="4620" b="1" spc="-28">
                  <a:solidFill>
                    <a:srgbClr val="000000"/>
                  </a:solidFill>
                  <a:latin typeface="TT Rounds Condensed Bold"/>
                  <a:ea typeface="TT Rounds Condensed Bold"/>
                  <a:cs typeface="TT Rounds Condensed Bold"/>
                  <a:sym typeface="TT Rounds Condensed Bold"/>
                </a:rPr>
                <a:t>What has changed in the following areas since working with Gender Links.</a:t>
              </a:r>
            </a:p>
          </p:txBody>
        </p:sp>
      </p:grpSp>
      <p:sp>
        <p:nvSpPr>
          <p:cNvPr id="9" name="TextBox 9"/>
          <p:cNvSpPr txBox="1"/>
          <p:nvPr/>
        </p:nvSpPr>
        <p:spPr>
          <a:xfrm>
            <a:off x="83325" y="9603667"/>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graphicFrame>
        <p:nvGraphicFramePr>
          <p:cNvPr id="10" name="Table 10"/>
          <p:cNvGraphicFramePr>
            <a:graphicFrameLocks noGrp="1"/>
          </p:cNvGraphicFramePr>
          <p:nvPr/>
        </p:nvGraphicFramePr>
        <p:xfrm>
          <a:off x="240773" y="1227199"/>
          <a:ext cx="17806454" cy="8205334"/>
        </p:xfrm>
        <a:graphic>
          <a:graphicData uri="http://schemas.openxmlformats.org/drawingml/2006/table">
            <a:tbl>
              <a:tblPr/>
              <a:tblGrid>
                <a:gridCol w="3985366">
                  <a:extLst>
                    <a:ext uri="{9D8B030D-6E8A-4147-A177-3AD203B41FA5}">
                      <a16:colId xmlns:a16="http://schemas.microsoft.com/office/drawing/2014/main" val="20000"/>
                    </a:ext>
                  </a:extLst>
                </a:gridCol>
                <a:gridCol w="6478949">
                  <a:extLst>
                    <a:ext uri="{9D8B030D-6E8A-4147-A177-3AD203B41FA5}">
                      <a16:colId xmlns:a16="http://schemas.microsoft.com/office/drawing/2014/main" val="20001"/>
                    </a:ext>
                  </a:extLst>
                </a:gridCol>
                <a:gridCol w="7342139">
                  <a:extLst>
                    <a:ext uri="{9D8B030D-6E8A-4147-A177-3AD203B41FA5}">
                      <a16:colId xmlns:a16="http://schemas.microsoft.com/office/drawing/2014/main" val="20002"/>
                    </a:ext>
                  </a:extLst>
                </a:gridCol>
              </a:tblGrid>
              <a:tr h="782261">
                <a:tc>
                  <a:txBody>
                    <a:bodyPr/>
                    <a:lstStyle/>
                    <a:p>
                      <a:pPr algn="l">
                        <a:lnSpc>
                          <a:spcPts val="4200"/>
                        </a:lnSpc>
                        <a:defRPr/>
                      </a:pP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b="1">
                          <a:solidFill>
                            <a:srgbClr val="000000"/>
                          </a:solidFill>
                          <a:latin typeface="Calibri (MS) Bold"/>
                          <a:ea typeface="Calibri (MS) Bold"/>
                          <a:cs typeface="Calibri (MS) Bold"/>
                          <a:sym typeface="Calibri (MS) Bold"/>
                        </a:rPr>
                        <a:t>Before due diligence</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b="1">
                          <a:solidFill>
                            <a:srgbClr val="000000"/>
                          </a:solidFill>
                          <a:latin typeface="Calibri (MS) Bold"/>
                          <a:ea typeface="Calibri (MS) Bold"/>
                          <a:cs typeface="Calibri (MS) Bold"/>
                          <a:sym typeface="Calibri (MS) Bold"/>
                        </a:rPr>
                        <a:t>After due diligence</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230630">
                <a:tc>
                  <a:txBody>
                    <a:bodyPr/>
                    <a:lstStyle/>
                    <a:p>
                      <a:pPr algn="l">
                        <a:lnSpc>
                          <a:spcPts val="3600"/>
                        </a:lnSpc>
                        <a:defRPr/>
                      </a:pPr>
                      <a:r>
                        <a:rPr lang="en-US" sz="3000" b="1">
                          <a:solidFill>
                            <a:srgbClr val="000000"/>
                          </a:solidFill>
                          <a:latin typeface="Calibri (MS) Bold"/>
                          <a:ea typeface="Calibri (MS) Bold"/>
                          <a:cs typeface="Calibri (MS) Bold"/>
                          <a:sym typeface="Calibri (MS) Bold"/>
                        </a:rPr>
                        <a:t>Financial system</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Basic financial record keeping with limited internal structure.</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Financial systems strengthened with clearer procedures and financial routines.</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30630">
                <a:tc>
                  <a:txBody>
                    <a:bodyPr/>
                    <a:lstStyle/>
                    <a:p>
                      <a:pPr algn="l">
                        <a:lnSpc>
                          <a:spcPts val="3600"/>
                        </a:lnSpc>
                        <a:defRPr/>
                      </a:pPr>
                      <a:r>
                        <a:rPr lang="en-US" sz="3000" b="1">
                          <a:solidFill>
                            <a:srgbClr val="000000"/>
                          </a:solidFill>
                          <a:latin typeface="Calibri (MS) Bold"/>
                          <a:ea typeface="Calibri (MS) Bold"/>
                          <a:cs typeface="Calibri (MS) Bold"/>
                          <a:sym typeface="Calibri (MS) Bold"/>
                        </a:rPr>
                        <a:t>Separate bank account</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Organisational banking systems existed but processes were less structured.</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Financial management strengthened with clearer banking procedures.</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30630">
                <a:tc>
                  <a:txBody>
                    <a:bodyPr/>
                    <a:lstStyle/>
                    <a:p>
                      <a:pPr algn="l">
                        <a:lnSpc>
                          <a:spcPts val="3600"/>
                        </a:lnSpc>
                        <a:defRPr/>
                      </a:pPr>
                      <a:r>
                        <a:rPr lang="en-US" sz="3000" b="1">
                          <a:solidFill>
                            <a:srgbClr val="000000"/>
                          </a:solidFill>
                          <a:latin typeface="Calibri (MS) Bold"/>
                          <a:ea typeface="Calibri (MS) Bold"/>
                          <a:cs typeface="Calibri (MS) Bold"/>
                          <a:sym typeface="Calibri (MS) Bold"/>
                        </a:rPr>
                        <a:t>Two signatories to the account</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Signatory processes existed but were not always formalised.</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Dual-signatory authorisation strengthened financial accountability.</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30630">
                <a:tc>
                  <a:txBody>
                    <a:bodyPr/>
                    <a:lstStyle/>
                    <a:p>
                      <a:pPr algn="l">
                        <a:lnSpc>
                          <a:spcPts val="3600"/>
                        </a:lnSpc>
                        <a:defRPr/>
                      </a:pPr>
                      <a:r>
                        <a:rPr lang="en-US" sz="3000" b="1">
                          <a:solidFill>
                            <a:srgbClr val="000000"/>
                          </a:solidFill>
                          <a:latin typeface="Calibri (MS) Bold"/>
                          <a:ea typeface="Calibri (MS) Bold"/>
                          <a:cs typeface="Calibri (MS) Bold"/>
                          <a:sym typeface="Calibri (MS) Bold"/>
                        </a:rPr>
                        <a:t>Financial documentation</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Financial records existed but were not systematically organised.</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Improved documentation and structured record keeping.</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30630">
                <a:tc>
                  <a:txBody>
                    <a:bodyPr/>
                    <a:lstStyle/>
                    <a:p>
                      <a:pPr algn="l">
                        <a:lnSpc>
                          <a:spcPts val="3600"/>
                        </a:lnSpc>
                        <a:defRPr/>
                      </a:pPr>
                      <a:r>
                        <a:rPr lang="en-US" sz="3000" b="1">
                          <a:solidFill>
                            <a:srgbClr val="000000"/>
                          </a:solidFill>
                          <a:latin typeface="Calibri (MS) Bold"/>
                          <a:ea typeface="Calibri (MS) Bold"/>
                          <a:cs typeface="Calibri (MS) Bold"/>
                          <a:sym typeface="Calibri (MS) Bold"/>
                        </a:rPr>
                        <a:t>Monthly reconciliations and routines</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Financial routines were less structured.</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Regular reconciliation routines implemented.</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69923">
                <a:tc>
                  <a:txBody>
                    <a:bodyPr/>
                    <a:lstStyle/>
                    <a:p>
                      <a:pPr algn="l">
                        <a:lnSpc>
                          <a:spcPts val="3600"/>
                        </a:lnSpc>
                        <a:defRPr/>
                      </a:pPr>
                      <a:r>
                        <a:rPr lang="en-US" sz="3000" b="1">
                          <a:solidFill>
                            <a:srgbClr val="000000"/>
                          </a:solidFill>
                          <a:latin typeface="Calibri (MS) Bold"/>
                          <a:ea typeface="Calibri (MS) Bold"/>
                          <a:cs typeface="Calibri (MS) Bold"/>
                          <a:sym typeface="Calibri (MS) Bold"/>
                        </a:rPr>
                        <a:t>Fundraising and Sustainability</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Funding relied mainly on project-based support.</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a:solidFill>
                            <a:srgbClr val="000000"/>
                          </a:solidFill>
                          <a:latin typeface="Calibri (MS)"/>
                          <a:ea typeface="Calibri (MS)"/>
                          <a:cs typeface="Calibri (MS)"/>
                          <a:sym typeface="Calibri (MS)"/>
                        </a:rPr>
                        <a:t>Improved organisational systems strengthened sustainability planning.</a:t>
                      </a:r>
                      <a:endParaRPr lang="en-US" sz="1100"/>
                    </a:p>
                  </a:txBody>
                  <a:tcPr marL="75537" marR="75537" marT="75537" marB="755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69669"/>
            <a:chOff x="0" y="0"/>
            <a:chExt cx="24384000" cy="226225"/>
          </a:xfrm>
        </p:grpSpPr>
        <p:sp>
          <p:nvSpPr>
            <p:cNvPr id="3" name="Freeform 3"/>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4" name="Group 4"/>
          <p:cNvGrpSpPr/>
          <p:nvPr/>
        </p:nvGrpSpPr>
        <p:grpSpPr>
          <a:xfrm>
            <a:off x="0" y="9603981"/>
            <a:ext cx="18288000" cy="777240"/>
            <a:chOff x="0" y="0"/>
            <a:chExt cx="24384000" cy="1036320"/>
          </a:xfrm>
        </p:grpSpPr>
        <p:sp>
          <p:nvSpPr>
            <p:cNvPr id="5" name="Freeform 5"/>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6" name="Group 6"/>
          <p:cNvGrpSpPr/>
          <p:nvPr/>
        </p:nvGrpSpPr>
        <p:grpSpPr>
          <a:xfrm>
            <a:off x="-181947" y="-200025"/>
            <a:ext cx="18287990" cy="1267704"/>
            <a:chOff x="0" y="0"/>
            <a:chExt cx="24383987" cy="1690272"/>
          </a:xfrm>
        </p:grpSpPr>
        <p:sp>
          <p:nvSpPr>
            <p:cNvPr id="7" name="Freeform 7"/>
            <p:cNvSpPr/>
            <p:nvPr/>
          </p:nvSpPr>
          <p:spPr>
            <a:xfrm>
              <a:off x="0" y="0"/>
              <a:ext cx="24383992" cy="1690276"/>
            </a:xfrm>
            <a:custGeom>
              <a:avLst/>
              <a:gdLst/>
              <a:ahLst/>
              <a:cxnLst/>
              <a:rect l="l" t="t" r="r" b="b"/>
              <a:pathLst>
                <a:path w="24383992" h="1690276">
                  <a:moveTo>
                    <a:pt x="0" y="0"/>
                  </a:moveTo>
                  <a:lnTo>
                    <a:pt x="24383992" y="0"/>
                  </a:lnTo>
                  <a:lnTo>
                    <a:pt x="24383992" y="1690276"/>
                  </a:lnTo>
                  <a:lnTo>
                    <a:pt x="0" y="1690276"/>
                  </a:lnTo>
                  <a:close/>
                </a:path>
              </a:pathLst>
            </a:custGeom>
            <a:blipFill>
              <a:blip r:embed="rId2">
                <a:alphaModFix amt="0"/>
              </a:blip>
              <a:stretch>
                <a:fillRect t="-231092" b="-231091"/>
              </a:stretch>
            </a:blipFill>
          </p:spPr>
          <p:txBody>
            <a:bodyPr/>
            <a:lstStyle/>
            <a:p>
              <a:endParaRPr lang="en-ZA"/>
            </a:p>
          </p:txBody>
        </p:sp>
        <p:sp>
          <p:nvSpPr>
            <p:cNvPr id="8" name="TextBox 8"/>
            <p:cNvSpPr txBox="1"/>
            <p:nvPr/>
          </p:nvSpPr>
          <p:spPr>
            <a:xfrm>
              <a:off x="0" y="-9525"/>
              <a:ext cx="24383987" cy="1699797"/>
            </a:xfrm>
            <a:prstGeom prst="rect">
              <a:avLst/>
            </a:prstGeom>
          </p:spPr>
          <p:txBody>
            <a:bodyPr lIns="0" tIns="0" rIns="0" bIns="0" rtlCol="0" anchor="ctr"/>
            <a:lstStyle/>
            <a:p>
              <a:pPr algn="ctr">
                <a:lnSpc>
                  <a:spcPts val="5400"/>
                </a:lnSpc>
              </a:pPr>
              <a:r>
                <a:rPr lang="en-US" sz="4500" b="1" spc="-27">
                  <a:solidFill>
                    <a:srgbClr val="000000"/>
                  </a:solidFill>
                  <a:latin typeface="TT Rounds Condensed Bold"/>
                  <a:ea typeface="TT Rounds Condensed Bold"/>
                  <a:cs typeface="TT Rounds Condensed Bold"/>
                  <a:sym typeface="TT Rounds Condensed Bold"/>
                </a:rPr>
                <a:t>What has changed in the following areas since working with Gender Links.</a:t>
              </a:r>
            </a:p>
          </p:txBody>
        </p:sp>
      </p:grpSp>
      <p:sp>
        <p:nvSpPr>
          <p:cNvPr id="9" name="TextBox 9"/>
          <p:cNvSpPr txBox="1"/>
          <p:nvPr/>
        </p:nvSpPr>
        <p:spPr>
          <a:xfrm>
            <a:off x="256050" y="9664141"/>
            <a:ext cx="17759660" cy="571195"/>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graphicFrame>
        <p:nvGraphicFramePr>
          <p:cNvPr id="10" name="Table 10"/>
          <p:cNvGraphicFramePr>
            <a:graphicFrameLocks noGrp="1"/>
          </p:cNvGraphicFramePr>
          <p:nvPr/>
        </p:nvGraphicFramePr>
        <p:xfrm>
          <a:off x="134683" y="744586"/>
          <a:ext cx="18002393" cy="8797826"/>
        </p:xfrm>
        <a:graphic>
          <a:graphicData uri="http://schemas.openxmlformats.org/drawingml/2006/table">
            <a:tbl>
              <a:tblPr/>
              <a:tblGrid>
                <a:gridCol w="5681118">
                  <a:extLst>
                    <a:ext uri="{9D8B030D-6E8A-4147-A177-3AD203B41FA5}">
                      <a16:colId xmlns:a16="http://schemas.microsoft.com/office/drawing/2014/main" val="20000"/>
                    </a:ext>
                  </a:extLst>
                </a:gridCol>
                <a:gridCol w="6177864">
                  <a:extLst>
                    <a:ext uri="{9D8B030D-6E8A-4147-A177-3AD203B41FA5}">
                      <a16:colId xmlns:a16="http://schemas.microsoft.com/office/drawing/2014/main" val="20001"/>
                    </a:ext>
                  </a:extLst>
                </a:gridCol>
                <a:gridCol w="6143411">
                  <a:extLst>
                    <a:ext uri="{9D8B030D-6E8A-4147-A177-3AD203B41FA5}">
                      <a16:colId xmlns:a16="http://schemas.microsoft.com/office/drawing/2014/main" val="20002"/>
                    </a:ext>
                  </a:extLst>
                </a:gridCol>
              </a:tblGrid>
              <a:tr h="782179">
                <a:tc>
                  <a:txBody>
                    <a:bodyPr/>
                    <a:lstStyle/>
                    <a:p>
                      <a:pPr algn="l">
                        <a:lnSpc>
                          <a:spcPts val="4200"/>
                        </a:lnSpc>
                        <a:defRPr/>
                      </a:pP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b="1" spc="-18">
                          <a:solidFill>
                            <a:srgbClr val="000000"/>
                          </a:solidFill>
                          <a:latin typeface="TT Rounds Condensed Bold"/>
                          <a:ea typeface="TT Rounds Condensed Bold"/>
                          <a:cs typeface="TT Rounds Condensed Bold"/>
                          <a:sym typeface="TT Rounds Condensed Bold"/>
                        </a:rPr>
                        <a:t>Before due diligence</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b="1" spc="-18">
                          <a:solidFill>
                            <a:srgbClr val="000000"/>
                          </a:solidFill>
                          <a:latin typeface="TT Rounds Condensed Bold"/>
                          <a:ea typeface="TT Rounds Condensed Bold"/>
                          <a:cs typeface="TT Rounds Condensed Bold"/>
                          <a:sym typeface="TT Rounds Condensed Bold"/>
                        </a:rPr>
                        <a:t>After due diligence</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230501">
                <a:tc>
                  <a:txBody>
                    <a:bodyPr/>
                    <a:lstStyle/>
                    <a:p>
                      <a:pPr algn="l">
                        <a:lnSpc>
                          <a:spcPts val="3600"/>
                        </a:lnSpc>
                        <a:defRPr/>
                      </a:pPr>
                      <a:r>
                        <a:rPr lang="en-US" sz="3000" b="1" spc="-18">
                          <a:solidFill>
                            <a:srgbClr val="000000"/>
                          </a:solidFill>
                          <a:latin typeface="TT Rounds Condensed Bold"/>
                          <a:ea typeface="TT Rounds Condensed Bold"/>
                          <a:cs typeface="TT Rounds Condensed Bold"/>
                          <a:sym typeface="TT Rounds Condensed Bold"/>
                        </a:rPr>
                        <a:t>Safeguarding policy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Basic safeguarding practices.</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Strengthened safeguarding procedures.</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33584">
                <a:tc>
                  <a:txBody>
                    <a:bodyPr/>
                    <a:lstStyle/>
                    <a:p>
                      <a:pPr algn="l">
                        <a:lnSpc>
                          <a:spcPts val="3600"/>
                        </a:lnSpc>
                        <a:defRPr/>
                      </a:pPr>
                      <a:r>
                        <a:rPr lang="en-US" sz="3000" b="1" spc="-18">
                          <a:solidFill>
                            <a:srgbClr val="000000"/>
                          </a:solidFill>
                          <a:latin typeface="TT Rounds Condensed Bold"/>
                          <a:ea typeface="TT Rounds Condensed Bold"/>
                          <a:cs typeface="TT Rounds Condensed Bold"/>
                          <a:sym typeface="TT Rounds Condensed Bold"/>
                        </a:rPr>
                        <a:t>Human resources policy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Staff management practices existed but were informal.</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HR structures strengthened with clearer procedures.</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2640">
                <a:tc>
                  <a:txBody>
                    <a:bodyPr/>
                    <a:lstStyle/>
                    <a:p>
                      <a:pPr algn="l">
                        <a:lnSpc>
                          <a:spcPts val="3600"/>
                        </a:lnSpc>
                        <a:defRPr/>
                      </a:pPr>
                      <a:r>
                        <a:rPr lang="en-US" sz="3000" b="1" spc="-18">
                          <a:solidFill>
                            <a:srgbClr val="000000"/>
                          </a:solidFill>
                          <a:latin typeface="TT Rounds Condensed Bold"/>
                          <a:ea typeface="TT Rounds Condensed Bold"/>
                          <a:cs typeface="TT Rounds Condensed Bold"/>
                          <a:sym typeface="TT Rounds Condensed Bold"/>
                        </a:rPr>
                        <a:t>Finance policy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Basic financial routines.</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Formal finance policy implemented.</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72640">
                <a:tc>
                  <a:txBody>
                    <a:bodyPr/>
                    <a:lstStyle/>
                    <a:p>
                      <a:pPr algn="l">
                        <a:lnSpc>
                          <a:spcPts val="3600"/>
                        </a:lnSpc>
                        <a:defRPr/>
                      </a:pPr>
                      <a:r>
                        <a:rPr lang="en-US" sz="3000" b="1" spc="-18">
                          <a:solidFill>
                            <a:srgbClr val="000000"/>
                          </a:solidFill>
                          <a:latin typeface="TT Rounds Condensed Bold"/>
                          <a:ea typeface="TT Rounds Condensed Bold"/>
                          <a:cs typeface="TT Rounds Condensed Bold"/>
                          <a:sym typeface="TT Rounds Condensed Bold"/>
                        </a:rPr>
                        <a:t>Procurement policy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Procurement handled informally.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Clear procurement procedures.</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30501">
                <a:tc>
                  <a:txBody>
                    <a:bodyPr/>
                    <a:lstStyle/>
                    <a:p>
                      <a:pPr algn="l">
                        <a:lnSpc>
                          <a:spcPts val="3600"/>
                        </a:lnSpc>
                        <a:defRPr/>
                      </a:pPr>
                      <a:r>
                        <a:rPr lang="en-US" sz="3000" b="1" spc="-18">
                          <a:solidFill>
                            <a:srgbClr val="000000"/>
                          </a:solidFill>
                          <a:latin typeface="TT Rounds Condensed Bold"/>
                          <a:ea typeface="TT Rounds Condensed Bold"/>
                          <a:cs typeface="TT Rounds Condensed Bold"/>
                          <a:sym typeface="TT Rounds Condensed Bold"/>
                        </a:rPr>
                        <a:t>Board functionality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Board existed but governance systems were developing.</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Board oversight strengthened with clearer governance practices.</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72640">
                <a:tc>
                  <a:txBody>
                    <a:bodyPr/>
                    <a:lstStyle/>
                    <a:p>
                      <a:pPr algn="l">
                        <a:lnSpc>
                          <a:spcPts val="3600"/>
                        </a:lnSpc>
                        <a:defRPr/>
                      </a:pPr>
                      <a:r>
                        <a:rPr lang="en-US" sz="3000" b="1" spc="-18">
                          <a:solidFill>
                            <a:srgbClr val="000000"/>
                          </a:solidFill>
                          <a:latin typeface="TT Rounds Condensed Bold"/>
                          <a:ea typeface="TT Rounds Condensed Bold"/>
                          <a:cs typeface="TT Rounds Condensed Bold"/>
                          <a:sym typeface="TT Rounds Condensed Bold"/>
                        </a:rPr>
                        <a:t>Anti-corruption/Fraud Policy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Workplace conduct informal.</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Fraud and anti-corruption policy.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30501">
                <a:tc>
                  <a:txBody>
                    <a:bodyPr/>
                    <a:lstStyle/>
                    <a:p>
                      <a:pPr algn="l">
                        <a:lnSpc>
                          <a:spcPts val="3600"/>
                        </a:lnSpc>
                        <a:defRPr/>
                      </a:pPr>
                      <a:r>
                        <a:rPr lang="en-US" sz="3000" b="1" spc="-18">
                          <a:solidFill>
                            <a:srgbClr val="000000"/>
                          </a:solidFill>
                          <a:latin typeface="TT Rounds Condensed Bold"/>
                          <a:ea typeface="TT Rounds Condensed Bold"/>
                          <a:cs typeface="TT Rounds Condensed Bold"/>
                          <a:sym typeface="TT Rounds Condensed Bold"/>
                        </a:rPr>
                        <a:t>Sexual Harassment Policy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Workplace conduct addressed informally.</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Formal policy introduced to guide workplace conduct.</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772640">
                <a:tc>
                  <a:txBody>
                    <a:bodyPr/>
                    <a:lstStyle/>
                    <a:p>
                      <a:pPr algn="l">
                        <a:lnSpc>
                          <a:spcPts val="3600"/>
                        </a:lnSpc>
                        <a:defRPr/>
                      </a:pPr>
                      <a:r>
                        <a:rPr lang="en-US" sz="3000" b="1" spc="-18">
                          <a:solidFill>
                            <a:srgbClr val="000000"/>
                          </a:solidFill>
                          <a:latin typeface="TT Rounds Condensed Bold"/>
                          <a:ea typeface="TT Rounds Condensed Bold"/>
                          <a:cs typeface="TT Rounds Condensed Bold"/>
                          <a:sym typeface="TT Rounds Condensed Bold"/>
                        </a:rPr>
                        <a:t>Monitoring and Evaluation Systems</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Manual monitoring systems.</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3600"/>
                        </a:lnSpc>
                        <a:defRPr/>
                      </a:pPr>
                      <a:r>
                        <a:rPr lang="en-US" sz="3000" spc="-18">
                          <a:solidFill>
                            <a:srgbClr val="000000"/>
                          </a:solidFill>
                          <a:latin typeface="TT Rounds Condensed"/>
                          <a:ea typeface="TT Rounds Condensed"/>
                          <a:cs typeface="TT Rounds Condensed"/>
                          <a:sym typeface="TT Rounds Condensed"/>
                        </a:rPr>
                        <a:t>Wellbi digital monitoring system.</a:t>
                      </a:r>
                      <a:endParaRPr lang="en-US" sz="1100"/>
                    </a:p>
                  </a:txBody>
                  <a:tcPr marL="74026" marR="74026" marT="74026" marB="740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69669"/>
            <a:chOff x="0" y="0"/>
            <a:chExt cx="24384000" cy="226225"/>
          </a:xfrm>
        </p:grpSpPr>
        <p:sp>
          <p:nvSpPr>
            <p:cNvPr id="3" name="Freeform 3"/>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4" name="Group 4"/>
          <p:cNvGrpSpPr/>
          <p:nvPr/>
        </p:nvGrpSpPr>
        <p:grpSpPr>
          <a:xfrm>
            <a:off x="0" y="9546831"/>
            <a:ext cx="18288000" cy="777240"/>
            <a:chOff x="0" y="0"/>
            <a:chExt cx="24384000" cy="1036320"/>
          </a:xfrm>
        </p:grpSpPr>
        <p:sp>
          <p:nvSpPr>
            <p:cNvPr id="5" name="Freeform 5"/>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6" name="Group 6"/>
          <p:cNvGrpSpPr/>
          <p:nvPr/>
        </p:nvGrpSpPr>
        <p:grpSpPr>
          <a:xfrm>
            <a:off x="-3" y="112519"/>
            <a:ext cx="18287990" cy="1331214"/>
            <a:chOff x="0" y="0"/>
            <a:chExt cx="24383987" cy="1774952"/>
          </a:xfrm>
        </p:grpSpPr>
        <p:sp>
          <p:nvSpPr>
            <p:cNvPr id="7" name="Freeform 7"/>
            <p:cNvSpPr/>
            <p:nvPr/>
          </p:nvSpPr>
          <p:spPr>
            <a:xfrm>
              <a:off x="0" y="0"/>
              <a:ext cx="24383992" cy="1774956"/>
            </a:xfrm>
            <a:custGeom>
              <a:avLst/>
              <a:gdLst/>
              <a:ahLst/>
              <a:cxnLst/>
              <a:rect l="l" t="t" r="r" b="b"/>
              <a:pathLst>
                <a:path w="24383992" h="1774956">
                  <a:moveTo>
                    <a:pt x="0" y="0"/>
                  </a:moveTo>
                  <a:lnTo>
                    <a:pt x="24383992" y="0"/>
                  </a:lnTo>
                  <a:lnTo>
                    <a:pt x="24383992" y="1774956"/>
                  </a:lnTo>
                  <a:lnTo>
                    <a:pt x="0" y="1774956"/>
                  </a:lnTo>
                  <a:close/>
                </a:path>
              </a:pathLst>
            </a:custGeom>
            <a:blipFill>
              <a:blip r:embed="rId2">
                <a:alphaModFix amt="0"/>
              </a:blip>
              <a:stretch>
                <a:fillRect t="-220067" b="-215295"/>
              </a:stretch>
            </a:blipFill>
          </p:spPr>
          <p:txBody>
            <a:bodyPr/>
            <a:lstStyle/>
            <a:p>
              <a:endParaRPr lang="en-ZA"/>
            </a:p>
          </p:txBody>
        </p:sp>
        <p:sp>
          <p:nvSpPr>
            <p:cNvPr id="8" name="TextBox 8"/>
            <p:cNvSpPr txBox="1"/>
            <p:nvPr/>
          </p:nvSpPr>
          <p:spPr>
            <a:xfrm>
              <a:off x="0" y="-9525"/>
              <a:ext cx="24383987" cy="1784477"/>
            </a:xfrm>
            <a:prstGeom prst="rect">
              <a:avLst/>
            </a:prstGeom>
          </p:spPr>
          <p:txBody>
            <a:bodyPr lIns="0" tIns="0" rIns="0" bIns="0" rtlCol="0" anchor="ctr"/>
            <a:lstStyle/>
            <a:p>
              <a:pPr algn="ctr">
                <a:lnSpc>
                  <a:spcPts val="7920"/>
                </a:lnSpc>
              </a:pPr>
              <a:r>
                <a:rPr lang="en-US" sz="6600" b="1" spc="-40">
                  <a:solidFill>
                    <a:srgbClr val="000000"/>
                  </a:solidFill>
                  <a:latin typeface="TT Rounds Condensed Bold"/>
                  <a:ea typeface="TT Rounds Condensed Bold"/>
                  <a:cs typeface="TT Rounds Condensed Bold"/>
                  <a:sym typeface="TT Rounds Condensed Bold"/>
                </a:rPr>
                <a:t>Significance / Impact</a:t>
              </a:r>
            </a:p>
          </p:txBody>
        </p:sp>
      </p:grpSp>
      <p:graphicFrame>
        <p:nvGraphicFramePr>
          <p:cNvPr id="9" name="Table 9"/>
          <p:cNvGraphicFramePr>
            <a:graphicFrameLocks noGrp="1"/>
          </p:cNvGraphicFramePr>
          <p:nvPr/>
        </p:nvGraphicFramePr>
        <p:xfrm>
          <a:off x="176957" y="1494520"/>
          <a:ext cx="10908750" cy="7859030"/>
        </p:xfrm>
        <a:graphic>
          <a:graphicData uri="http://schemas.openxmlformats.org/drawingml/2006/table">
            <a:tbl>
              <a:tblPr/>
              <a:tblGrid>
                <a:gridCol w="10908750">
                  <a:extLst>
                    <a:ext uri="{9D8B030D-6E8A-4147-A177-3AD203B41FA5}">
                      <a16:colId xmlns:a16="http://schemas.microsoft.com/office/drawing/2014/main" val="20000"/>
                    </a:ext>
                  </a:extLst>
                </a:gridCol>
              </a:tblGrid>
              <a:tr h="7859030">
                <a:tc>
                  <a:txBody>
                    <a:bodyPr/>
                    <a:lstStyle/>
                    <a:p>
                      <a:pPr algn="ctr">
                        <a:lnSpc>
                          <a:spcPts val="2520"/>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10"/>
          <p:cNvGraphicFramePr>
            <a:graphicFrameLocks noGrp="1"/>
          </p:cNvGraphicFramePr>
          <p:nvPr/>
        </p:nvGraphicFramePr>
        <p:xfrm>
          <a:off x="11304781" y="1494520"/>
          <a:ext cx="6375930" cy="7859030"/>
        </p:xfrm>
        <a:graphic>
          <a:graphicData uri="http://schemas.openxmlformats.org/drawingml/2006/table">
            <a:tbl>
              <a:tblPr/>
              <a:tblGrid>
                <a:gridCol w="6375930">
                  <a:extLst>
                    <a:ext uri="{9D8B030D-6E8A-4147-A177-3AD203B41FA5}">
                      <a16:colId xmlns:a16="http://schemas.microsoft.com/office/drawing/2014/main" val="20000"/>
                    </a:ext>
                  </a:extLst>
                </a:gridCol>
              </a:tblGrid>
              <a:tr h="7859030">
                <a:tc>
                  <a:txBody>
                    <a:bodyPr/>
                    <a:lstStyle/>
                    <a:p>
                      <a:pPr algn="ctr">
                        <a:lnSpc>
                          <a:spcPts val="2520"/>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Freeform 11"/>
          <p:cNvSpPr/>
          <p:nvPr/>
        </p:nvSpPr>
        <p:spPr>
          <a:xfrm>
            <a:off x="11492988" y="4402594"/>
            <a:ext cx="6273296" cy="3540240"/>
          </a:xfrm>
          <a:custGeom>
            <a:avLst/>
            <a:gdLst/>
            <a:ahLst/>
            <a:cxnLst/>
            <a:rect l="l" t="t" r="r" b="b"/>
            <a:pathLst>
              <a:path w="6273296" h="3540240">
                <a:moveTo>
                  <a:pt x="0" y="0"/>
                </a:moveTo>
                <a:lnTo>
                  <a:pt x="6273296" y="0"/>
                </a:lnTo>
                <a:lnTo>
                  <a:pt x="6273296" y="3540240"/>
                </a:lnTo>
                <a:lnTo>
                  <a:pt x="0" y="3540240"/>
                </a:lnTo>
                <a:lnTo>
                  <a:pt x="0" y="0"/>
                </a:lnTo>
                <a:close/>
              </a:path>
            </a:pathLst>
          </a:custGeom>
          <a:blipFill>
            <a:blip r:embed="rId3"/>
            <a:stretch>
              <a:fillRect t="-32899"/>
            </a:stretch>
          </a:blipFill>
        </p:spPr>
        <p:txBody>
          <a:bodyPr/>
          <a:lstStyle/>
          <a:p>
            <a:endParaRPr lang="en-ZA"/>
          </a:p>
        </p:txBody>
      </p:sp>
      <p:sp>
        <p:nvSpPr>
          <p:cNvPr id="12" name="TextBox 12"/>
          <p:cNvSpPr txBox="1"/>
          <p:nvPr/>
        </p:nvSpPr>
        <p:spPr>
          <a:xfrm>
            <a:off x="83325" y="9603667"/>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sp>
        <p:nvSpPr>
          <p:cNvPr id="13" name="TextBox 13"/>
          <p:cNvSpPr txBox="1"/>
          <p:nvPr/>
        </p:nvSpPr>
        <p:spPr>
          <a:xfrm>
            <a:off x="-247653" y="1906905"/>
            <a:ext cx="8119880" cy="1550670"/>
          </a:xfrm>
          <a:prstGeom prst="rect">
            <a:avLst/>
          </a:prstGeom>
        </p:spPr>
        <p:txBody>
          <a:bodyPr lIns="0" tIns="0" rIns="0" bIns="0" rtlCol="0" anchor="t">
            <a:spAutoFit/>
          </a:bodyPr>
          <a:lstStyle/>
          <a:p>
            <a:pPr algn="l">
              <a:lnSpc>
                <a:spcPts val="3780"/>
              </a:lnSpc>
            </a:pPr>
            <a:endParaRPr/>
          </a:p>
          <a:p>
            <a:pPr marL="906780" lvl="1" indent="-453390" algn="l">
              <a:lnSpc>
                <a:spcPts val="3780"/>
              </a:lnSpc>
              <a:buFont typeface="Arial"/>
              <a:buChar char="•"/>
            </a:pPr>
            <a:r>
              <a:rPr lang="en-US" sz="4200" spc="-205">
                <a:solidFill>
                  <a:srgbClr val="000000"/>
                </a:solidFill>
                <a:latin typeface="Calibri (MS)"/>
                <a:ea typeface="Calibri (MS)"/>
                <a:cs typeface="Calibri (MS)"/>
                <a:sym typeface="Calibri (MS)"/>
              </a:rPr>
              <a:t>What difference this change has made to the organisation.</a:t>
            </a:r>
          </a:p>
        </p:txBody>
      </p:sp>
      <p:sp>
        <p:nvSpPr>
          <p:cNvPr id="14" name="TextBox 14"/>
          <p:cNvSpPr txBox="1"/>
          <p:nvPr/>
        </p:nvSpPr>
        <p:spPr>
          <a:xfrm>
            <a:off x="449451" y="1522595"/>
            <a:ext cx="8667379" cy="697611"/>
          </a:xfrm>
          <a:prstGeom prst="rect">
            <a:avLst/>
          </a:prstGeom>
        </p:spPr>
        <p:txBody>
          <a:bodyPr lIns="0" tIns="0" rIns="0" bIns="0" rtlCol="0" anchor="t">
            <a:spAutoFit/>
          </a:bodyPr>
          <a:lstStyle/>
          <a:p>
            <a:pPr algn="l">
              <a:lnSpc>
                <a:spcPts val="4872"/>
              </a:lnSpc>
            </a:pPr>
            <a:r>
              <a:rPr lang="en-US" sz="4200" b="1" spc="-205">
                <a:solidFill>
                  <a:srgbClr val="000000"/>
                </a:solidFill>
                <a:latin typeface="Calibri (MS) Bold"/>
                <a:ea typeface="Calibri (MS) Bold"/>
                <a:cs typeface="Calibri (MS) Bold"/>
                <a:sym typeface="Calibri (MS) Bold"/>
              </a:rPr>
              <a:t>What is the significance of the change?</a:t>
            </a:r>
          </a:p>
        </p:txBody>
      </p:sp>
      <p:sp>
        <p:nvSpPr>
          <p:cNvPr id="15" name="TextBox 15"/>
          <p:cNvSpPr txBox="1"/>
          <p:nvPr/>
        </p:nvSpPr>
        <p:spPr>
          <a:xfrm>
            <a:off x="11418849" y="1585841"/>
            <a:ext cx="8119880" cy="649605"/>
          </a:xfrm>
          <a:prstGeom prst="rect">
            <a:avLst/>
          </a:prstGeom>
        </p:spPr>
        <p:txBody>
          <a:bodyPr lIns="0" tIns="0" rIns="0" bIns="0" rtlCol="0" anchor="t">
            <a:spAutoFit/>
          </a:bodyPr>
          <a:lstStyle/>
          <a:p>
            <a:pPr algn="l">
              <a:lnSpc>
                <a:spcPts val="4200"/>
              </a:lnSpc>
            </a:pPr>
            <a:r>
              <a:rPr lang="en-US" sz="4200" b="1" spc="-37">
                <a:solidFill>
                  <a:srgbClr val="000000"/>
                </a:solidFill>
                <a:latin typeface="Calibri (MS) Bold"/>
                <a:ea typeface="Calibri (MS) Bold"/>
                <a:cs typeface="Calibri (MS) Bold"/>
                <a:sym typeface="Calibri (MS) Bold"/>
              </a:rPr>
              <a:t>                  Evidence</a:t>
            </a:r>
          </a:p>
        </p:txBody>
      </p:sp>
      <p:sp>
        <p:nvSpPr>
          <p:cNvPr id="16" name="TextBox 16"/>
          <p:cNvSpPr txBox="1"/>
          <p:nvPr/>
        </p:nvSpPr>
        <p:spPr>
          <a:xfrm>
            <a:off x="363726" y="4123055"/>
            <a:ext cx="10655305" cy="5163820"/>
          </a:xfrm>
          <a:prstGeom prst="rect">
            <a:avLst/>
          </a:prstGeom>
        </p:spPr>
        <p:txBody>
          <a:bodyPr lIns="0" tIns="0" rIns="0" bIns="0" rtlCol="0" anchor="t">
            <a:spAutoFit/>
          </a:bodyPr>
          <a:lstStyle/>
          <a:p>
            <a:pPr algn="l">
              <a:lnSpc>
                <a:spcPts val="4039"/>
              </a:lnSpc>
            </a:pPr>
            <a:r>
              <a:rPr lang="en-US" sz="3999" spc="-79">
                <a:solidFill>
                  <a:srgbClr val="000000"/>
                </a:solidFill>
                <a:latin typeface="Calibri (MS)"/>
                <a:ea typeface="Calibri (MS)"/>
                <a:cs typeface="Calibri (MS)"/>
                <a:sym typeface="Calibri (MS)"/>
              </a:rPr>
              <a:t>➞ Strengthening organisational systems improved governance and accountability.</a:t>
            </a:r>
          </a:p>
          <a:p>
            <a:pPr algn="l">
              <a:lnSpc>
                <a:spcPts val="4039"/>
              </a:lnSpc>
            </a:pPr>
            <a:r>
              <a:rPr lang="en-US" sz="3999" spc="-79">
                <a:solidFill>
                  <a:srgbClr val="000000"/>
                </a:solidFill>
                <a:latin typeface="Calibri (MS)"/>
                <a:ea typeface="Calibri (MS)"/>
                <a:cs typeface="Calibri (MS)"/>
                <a:sym typeface="Calibri (MS)"/>
              </a:rPr>
              <a:t>➞ The LEAP Ladder programme continues to support children through structured aftercare activities.</a:t>
            </a:r>
          </a:p>
          <a:p>
            <a:pPr algn="l">
              <a:lnSpc>
                <a:spcPts val="4039"/>
              </a:lnSpc>
            </a:pPr>
            <a:r>
              <a:rPr lang="en-US" sz="3999" spc="-79">
                <a:solidFill>
                  <a:srgbClr val="000000"/>
                </a:solidFill>
                <a:latin typeface="Calibri (MS)"/>
                <a:ea typeface="Calibri (MS)"/>
                <a:cs typeface="Calibri (MS)"/>
                <a:sym typeface="Calibri (MS)"/>
              </a:rPr>
              <a:t>➞ The Wellbi system supports improved monitoring of learner participation and progress.</a:t>
            </a:r>
          </a:p>
          <a:p>
            <a:pPr algn="l">
              <a:lnSpc>
                <a:spcPts val="4039"/>
              </a:lnSpc>
            </a:pPr>
            <a:r>
              <a:rPr lang="en-US" sz="3999" spc="-79">
                <a:solidFill>
                  <a:srgbClr val="000000"/>
                </a:solidFill>
                <a:latin typeface="Calibri (MS)"/>
                <a:ea typeface="Calibri (MS)"/>
                <a:cs typeface="Calibri (MS)"/>
                <a:sym typeface="Calibri (MS)"/>
              </a:rPr>
              <a:t>➞ Strengthened financial systems improved transparency and reporting.</a:t>
            </a:r>
          </a:p>
          <a:p>
            <a:pPr algn="l">
              <a:lnSpc>
                <a:spcPts val="4039"/>
              </a:lnSpc>
            </a:pPr>
            <a:r>
              <a:rPr lang="en-US" sz="3999" spc="-79">
                <a:solidFill>
                  <a:srgbClr val="000000"/>
                </a:solidFill>
                <a:latin typeface="Calibri (MS)"/>
                <a:ea typeface="Calibri (MS)"/>
                <a:cs typeface="Calibri (MS)"/>
                <a:sym typeface="Calibri (MS)"/>
              </a:rPr>
              <a:t>➞ Improved governance supports the long-term sustainability of the organisation.</a:t>
            </a:r>
          </a:p>
        </p:txBody>
      </p:sp>
      <p:sp>
        <p:nvSpPr>
          <p:cNvPr id="17" name="TextBox 17"/>
          <p:cNvSpPr txBox="1"/>
          <p:nvPr/>
        </p:nvSpPr>
        <p:spPr>
          <a:xfrm>
            <a:off x="11526396" y="8009509"/>
            <a:ext cx="6599545" cy="1305941"/>
          </a:xfrm>
          <a:prstGeom prst="rect">
            <a:avLst/>
          </a:prstGeom>
        </p:spPr>
        <p:txBody>
          <a:bodyPr lIns="0" tIns="0" rIns="0" bIns="0" rtlCol="0" anchor="t">
            <a:spAutoFit/>
          </a:bodyPr>
          <a:lstStyle/>
          <a:p>
            <a:pPr algn="l">
              <a:lnSpc>
                <a:spcPts val="3232"/>
              </a:lnSpc>
            </a:pPr>
            <a:r>
              <a:rPr lang="en-US" sz="3200" u="sng" spc="-64">
                <a:solidFill>
                  <a:srgbClr val="0CC0DF"/>
                </a:solidFill>
                <a:latin typeface="Calibri (MS)"/>
                <a:ea typeface="Calibri (MS)"/>
                <a:cs typeface="Calibri (MS)"/>
                <a:sym typeface="Calibri (MS)"/>
                <a:hlinkClick r:id="rId4" tooltip="https://drive.google.com/file/d/1ie62f5pQWJInshqTJsm4MQqIc-l4F5os/view?usp=drivesdk"/>
              </a:rPr>
              <a:t>https://drive.google.com/file/d/1ie62f5pQWJInshqTJsm4MQqIc-l4F5os/view?usp=drivesdk</a:t>
            </a:r>
          </a:p>
        </p:txBody>
      </p:sp>
      <p:sp>
        <p:nvSpPr>
          <p:cNvPr id="18" name="TextBox 18"/>
          <p:cNvSpPr txBox="1"/>
          <p:nvPr/>
        </p:nvSpPr>
        <p:spPr>
          <a:xfrm>
            <a:off x="11492988" y="2225921"/>
            <a:ext cx="8119880" cy="2249805"/>
          </a:xfrm>
          <a:prstGeom prst="rect">
            <a:avLst/>
          </a:prstGeom>
        </p:spPr>
        <p:txBody>
          <a:bodyPr lIns="0" tIns="0" rIns="0" bIns="0" rtlCol="0" anchor="t">
            <a:spAutoFit/>
          </a:bodyPr>
          <a:lstStyle/>
          <a:p>
            <a:pPr algn="l">
              <a:lnSpc>
                <a:spcPts val="4200"/>
              </a:lnSpc>
            </a:pPr>
            <a:r>
              <a:rPr lang="en-US" sz="4200" b="1" spc="-37">
                <a:solidFill>
                  <a:srgbClr val="000000"/>
                </a:solidFill>
                <a:latin typeface="Calibri (MS) Bold"/>
                <a:ea typeface="Calibri (MS) Bold"/>
                <a:cs typeface="Calibri (MS) Bold"/>
                <a:sym typeface="Calibri (MS) Bold"/>
              </a:rPr>
              <a:t>The LEAP Ladder programme continues to support children through structured aftercare activities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69669"/>
            <a:chOff x="0" y="0"/>
            <a:chExt cx="24384000" cy="226225"/>
          </a:xfrm>
        </p:grpSpPr>
        <p:sp>
          <p:nvSpPr>
            <p:cNvPr id="3" name="Freeform 3"/>
            <p:cNvSpPr/>
            <p:nvPr/>
          </p:nvSpPr>
          <p:spPr>
            <a:xfrm>
              <a:off x="0" y="0"/>
              <a:ext cx="24384000" cy="226187"/>
            </a:xfrm>
            <a:custGeom>
              <a:avLst/>
              <a:gdLst/>
              <a:ahLst/>
              <a:cxnLst/>
              <a:rect l="l" t="t" r="r" b="b"/>
              <a:pathLst>
                <a:path w="24384000" h="226187">
                  <a:moveTo>
                    <a:pt x="0" y="0"/>
                  </a:moveTo>
                  <a:lnTo>
                    <a:pt x="24384000" y="0"/>
                  </a:lnTo>
                  <a:lnTo>
                    <a:pt x="24384000" y="226187"/>
                  </a:lnTo>
                  <a:lnTo>
                    <a:pt x="0" y="226187"/>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4" name="Group 4"/>
          <p:cNvGrpSpPr/>
          <p:nvPr/>
        </p:nvGrpSpPr>
        <p:grpSpPr>
          <a:xfrm>
            <a:off x="0" y="9546831"/>
            <a:ext cx="18288000" cy="777240"/>
            <a:chOff x="0" y="0"/>
            <a:chExt cx="24384000" cy="1036320"/>
          </a:xfrm>
        </p:grpSpPr>
        <p:sp>
          <p:nvSpPr>
            <p:cNvPr id="5" name="Freeform 5"/>
            <p:cNvSpPr/>
            <p:nvPr/>
          </p:nvSpPr>
          <p:spPr>
            <a:xfrm>
              <a:off x="0" y="0"/>
              <a:ext cx="24384000" cy="1036320"/>
            </a:xfrm>
            <a:custGeom>
              <a:avLst/>
              <a:gdLst/>
              <a:ahLst/>
              <a:cxnLst/>
              <a:rect l="l" t="t" r="r" b="b"/>
              <a:pathLst>
                <a:path w="24384000" h="1036320">
                  <a:moveTo>
                    <a:pt x="0" y="0"/>
                  </a:moveTo>
                  <a:lnTo>
                    <a:pt x="24384000" y="0"/>
                  </a:lnTo>
                  <a:lnTo>
                    <a:pt x="24384000" y="1036320"/>
                  </a:lnTo>
                  <a:lnTo>
                    <a:pt x="0" y="1036320"/>
                  </a:lnTo>
                  <a:close/>
                </a:path>
              </a:pathLst>
            </a:custGeom>
            <a:gradFill rotWithShape="1">
              <a:gsLst>
                <a:gs pos="5000">
                  <a:srgbClr val="F7DA06">
                    <a:alpha val="100000"/>
                  </a:srgbClr>
                </a:gs>
                <a:gs pos="22000">
                  <a:srgbClr val="A57FA6">
                    <a:alpha val="100000"/>
                  </a:srgbClr>
                </a:gs>
                <a:gs pos="40000">
                  <a:srgbClr val="7D59A5">
                    <a:alpha val="100000"/>
                  </a:srgbClr>
                </a:gs>
                <a:gs pos="58000">
                  <a:srgbClr val="00FF00">
                    <a:alpha val="100000"/>
                  </a:srgbClr>
                </a:gs>
                <a:gs pos="77000">
                  <a:srgbClr val="E37191">
                    <a:alpha val="100000"/>
                  </a:srgbClr>
                </a:gs>
                <a:gs pos="96000">
                  <a:srgbClr val="7B2C42">
                    <a:alpha val="100000"/>
                  </a:srgbClr>
                </a:gs>
              </a:gsLst>
              <a:lin ang="10800000"/>
            </a:gradFill>
          </p:spPr>
          <p:txBody>
            <a:bodyPr/>
            <a:lstStyle/>
            <a:p>
              <a:endParaRPr lang="en-ZA"/>
            </a:p>
          </p:txBody>
        </p:sp>
      </p:grpSp>
      <p:grpSp>
        <p:nvGrpSpPr>
          <p:cNvPr id="6" name="Group 6"/>
          <p:cNvGrpSpPr/>
          <p:nvPr/>
        </p:nvGrpSpPr>
        <p:grpSpPr>
          <a:xfrm>
            <a:off x="-3" y="369237"/>
            <a:ext cx="18287990" cy="1267701"/>
            <a:chOff x="0" y="0"/>
            <a:chExt cx="24383987" cy="1690268"/>
          </a:xfrm>
        </p:grpSpPr>
        <p:sp>
          <p:nvSpPr>
            <p:cNvPr id="7" name="Freeform 7"/>
            <p:cNvSpPr/>
            <p:nvPr/>
          </p:nvSpPr>
          <p:spPr>
            <a:xfrm>
              <a:off x="0" y="0"/>
              <a:ext cx="24383992" cy="1690272"/>
            </a:xfrm>
            <a:custGeom>
              <a:avLst/>
              <a:gdLst/>
              <a:ahLst/>
              <a:cxnLst/>
              <a:rect l="l" t="t" r="r" b="b"/>
              <a:pathLst>
                <a:path w="24383992" h="1690272">
                  <a:moveTo>
                    <a:pt x="0" y="0"/>
                  </a:moveTo>
                  <a:lnTo>
                    <a:pt x="24383992" y="0"/>
                  </a:lnTo>
                  <a:lnTo>
                    <a:pt x="24383992" y="1690272"/>
                  </a:lnTo>
                  <a:lnTo>
                    <a:pt x="0" y="1690272"/>
                  </a:lnTo>
                  <a:close/>
                </a:path>
              </a:pathLst>
            </a:custGeom>
            <a:blipFill>
              <a:blip r:embed="rId2">
                <a:alphaModFix amt="0"/>
              </a:blip>
              <a:stretch>
                <a:fillRect t="-231092" b="-231092"/>
              </a:stretch>
            </a:blipFill>
          </p:spPr>
          <p:txBody>
            <a:bodyPr/>
            <a:lstStyle/>
            <a:p>
              <a:endParaRPr lang="en-ZA"/>
            </a:p>
          </p:txBody>
        </p:sp>
        <p:sp>
          <p:nvSpPr>
            <p:cNvPr id="8" name="TextBox 8"/>
            <p:cNvSpPr txBox="1"/>
            <p:nvPr/>
          </p:nvSpPr>
          <p:spPr>
            <a:xfrm>
              <a:off x="0" y="-9525"/>
              <a:ext cx="24383987" cy="1699793"/>
            </a:xfrm>
            <a:prstGeom prst="rect">
              <a:avLst/>
            </a:prstGeom>
          </p:spPr>
          <p:txBody>
            <a:bodyPr lIns="0" tIns="0" rIns="0" bIns="0" rtlCol="0" anchor="ctr"/>
            <a:lstStyle/>
            <a:p>
              <a:pPr algn="ctr">
                <a:lnSpc>
                  <a:spcPts val="7920"/>
                </a:lnSpc>
              </a:pPr>
              <a:r>
                <a:rPr lang="en-US" sz="6600" b="1" spc="409">
                  <a:solidFill>
                    <a:srgbClr val="000000"/>
                  </a:solidFill>
                  <a:latin typeface="TT Rounds Condensed Bold"/>
                  <a:ea typeface="TT Rounds Condensed Bold"/>
                  <a:cs typeface="TT Rounds Condensed Bold"/>
                  <a:sym typeface="TT Rounds Condensed Bold"/>
                </a:rPr>
                <a:t>Challenges &amp; Lessons learnt</a:t>
              </a:r>
            </a:p>
          </p:txBody>
        </p:sp>
      </p:grpSp>
      <p:sp>
        <p:nvSpPr>
          <p:cNvPr id="9" name="TextBox 9"/>
          <p:cNvSpPr txBox="1"/>
          <p:nvPr/>
        </p:nvSpPr>
        <p:spPr>
          <a:xfrm>
            <a:off x="83325" y="9603667"/>
            <a:ext cx="18105110" cy="615010"/>
          </a:xfrm>
          <a:prstGeom prst="rect">
            <a:avLst/>
          </a:prstGeom>
        </p:spPr>
        <p:txBody>
          <a:bodyPr lIns="0" tIns="0" rIns="0" bIns="0" rtlCol="0" anchor="t">
            <a:spAutoFit/>
          </a:bodyPr>
          <a:lstStyle/>
          <a:p>
            <a:pPr algn="ctr">
              <a:lnSpc>
                <a:spcPts val="4622"/>
              </a:lnSpc>
            </a:pPr>
            <a:r>
              <a:rPr lang="en-US" sz="3600" i="1" spc="450">
                <a:solidFill>
                  <a:srgbClr val="FFFFFF"/>
                </a:solidFill>
                <a:latin typeface="Tahoma"/>
                <a:ea typeface="Tahoma"/>
                <a:cs typeface="Tahoma"/>
                <a:sym typeface="Tahoma"/>
              </a:rPr>
              <a:t>Voice and Choice Summit 2026    \    Voice and Choice Summit 2026 </a:t>
            </a:r>
          </a:p>
        </p:txBody>
      </p:sp>
      <p:graphicFrame>
        <p:nvGraphicFramePr>
          <p:cNvPr id="10" name="Table 10"/>
          <p:cNvGraphicFramePr>
            <a:graphicFrameLocks noGrp="1"/>
          </p:cNvGraphicFramePr>
          <p:nvPr/>
        </p:nvGraphicFramePr>
        <p:xfrm>
          <a:off x="176957" y="2057400"/>
          <a:ext cx="8873198" cy="7181850"/>
        </p:xfrm>
        <a:graphic>
          <a:graphicData uri="http://schemas.openxmlformats.org/drawingml/2006/table">
            <a:tbl>
              <a:tblPr/>
              <a:tblGrid>
                <a:gridCol w="8873198">
                  <a:extLst>
                    <a:ext uri="{9D8B030D-6E8A-4147-A177-3AD203B41FA5}">
                      <a16:colId xmlns:a16="http://schemas.microsoft.com/office/drawing/2014/main" val="20000"/>
                    </a:ext>
                  </a:extLst>
                </a:gridCol>
              </a:tblGrid>
              <a:tr h="7181850">
                <a:tc>
                  <a:txBody>
                    <a:bodyPr/>
                    <a:lstStyle/>
                    <a:p>
                      <a:pPr algn="l">
                        <a:lnSpc>
                          <a:spcPts val="1679"/>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TextBox 11"/>
          <p:cNvSpPr txBox="1"/>
          <p:nvPr/>
        </p:nvSpPr>
        <p:spPr>
          <a:xfrm>
            <a:off x="383320" y="2182206"/>
            <a:ext cx="8119880" cy="697611"/>
          </a:xfrm>
          <a:prstGeom prst="rect">
            <a:avLst/>
          </a:prstGeom>
        </p:spPr>
        <p:txBody>
          <a:bodyPr lIns="0" tIns="0" rIns="0" bIns="0" rtlCol="0" anchor="t">
            <a:spAutoFit/>
          </a:bodyPr>
          <a:lstStyle/>
          <a:p>
            <a:pPr algn="l">
              <a:lnSpc>
                <a:spcPts val="4872"/>
              </a:lnSpc>
            </a:pPr>
            <a:r>
              <a:rPr lang="en-US" sz="4200" b="1" spc="-75">
                <a:solidFill>
                  <a:srgbClr val="000000"/>
                </a:solidFill>
                <a:latin typeface="Calibri (MS) Bold"/>
                <a:ea typeface="Calibri (MS) Bold"/>
                <a:cs typeface="Calibri (MS) Bold"/>
                <a:sym typeface="Calibri (MS) Bold"/>
              </a:rPr>
              <a:t>Challenges &amp; mitigation</a:t>
            </a:r>
          </a:p>
        </p:txBody>
      </p:sp>
      <p:graphicFrame>
        <p:nvGraphicFramePr>
          <p:cNvPr id="12" name="Table 12"/>
          <p:cNvGraphicFramePr>
            <a:graphicFrameLocks noGrp="1"/>
          </p:cNvGraphicFramePr>
          <p:nvPr/>
        </p:nvGraphicFramePr>
        <p:xfrm>
          <a:off x="9229512" y="2057400"/>
          <a:ext cx="8873198" cy="7181850"/>
        </p:xfrm>
        <a:graphic>
          <a:graphicData uri="http://schemas.openxmlformats.org/drawingml/2006/table">
            <a:tbl>
              <a:tblPr/>
              <a:tblGrid>
                <a:gridCol w="8873198">
                  <a:extLst>
                    <a:ext uri="{9D8B030D-6E8A-4147-A177-3AD203B41FA5}">
                      <a16:colId xmlns:a16="http://schemas.microsoft.com/office/drawing/2014/main" val="20000"/>
                    </a:ext>
                  </a:extLst>
                </a:gridCol>
              </a:tblGrid>
              <a:tr h="7181850">
                <a:tc>
                  <a:txBody>
                    <a:bodyPr/>
                    <a:lstStyle/>
                    <a:p>
                      <a:pPr algn="l">
                        <a:lnSpc>
                          <a:spcPts val="1679"/>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3" name="TextBox 13"/>
          <p:cNvSpPr txBox="1"/>
          <p:nvPr/>
        </p:nvSpPr>
        <p:spPr>
          <a:xfrm>
            <a:off x="9505737" y="2182206"/>
            <a:ext cx="8119880" cy="697611"/>
          </a:xfrm>
          <a:prstGeom prst="rect">
            <a:avLst/>
          </a:prstGeom>
        </p:spPr>
        <p:txBody>
          <a:bodyPr lIns="0" tIns="0" rIns="0" bIns="0" rtlCol="0" anchor="t">
            <a:spAutoFit/>
          </a:bodyPr>
          <a:lstStyle/>
          <a:p>
            <a:pPr algn="l">
              <a:lnSpc>
                <a:spcPts val="4872"/>
              </a:lnSpc>
            </a:pPr>
            <a:r>
              <a:rPr lang="en-US" sz="4200" b="1" spc="-75">
                <a:solidFill>
                  <a:srgbClr val="000000"/>
                </a:solidFill>
                <a:latin typeface="Calibri (MS) Bold"/>
                <a:ea typeface="Calibri (MS) Bold"/>
                <a:cs typeface="Calibri (MS) Bold"/>
                <a:sym typeface="Calibri (MS) Bold"/>
              </a:rPr>
              <a:t>What lessons have you learnt?</a:t>
            </a:r>
          </a:p>
        </p:txBody>
      </p:sp>
      <p:sp>
        <p:nvSpPr>
          <p:cNvPr id="14" name="TextBox 14"/>
          <p:cNvSpPr txBox="1"/>
          <p:nvPr/>
        </p:nvSpPr>
        <p:spPr>
          <a:xfrm>
            <a:off x="516126" y="3932555"/>
            <a:ext cx="7958499" cy="4994275"/>
          </a:xfrm>
          <a:prstGeom prst="rect">
            <a:avLst/>
          </a:prstGeom>
        </p:spPr>
        <p:txBody>
          <a:bodyPr lIns="0" tIns="0" rIns="0" bIns="0" rtlCol="0" anchor="t">
            <a:spAutoFit/>
          </a:bodyPr>
          <a:lstStyle/>
          <a:p>
            <a:pPr algn="l">
              <a:lnSpc>
                <a:spcPts val="5599"/>
              </a:lnSpc>
            </a:pPr>
            <a:r>
              <a:rPr lang="en-US" sz="3999" spc="-79">
                <a:solidFill>
                  <a:srgbClr val="000000"/>
                </a:solidFill>
                <a:latin typeface="Calibri (MS)"/>
                <a:ea typeface="Calibri (MS)"/>
                <a:cs typeface="Calibri (MS)"/>
                <a:sym typeface="Calibri (MS)"/>
              </a:rPr>
              <a:t>➞ Introducing new governance systems required staff adjustment and training.</a:t>
            </a:r>
          </a:p>
          <a:p>
            <a:pPr algn="l">
              <a:lnSpc>
                <a:spcPts val="5599"/>
              </a:lnSpc>
            </a:pPr>
            <a:r>
              <a:rPr lang="en-US" sz="3999" spc="-79">
                <a:solidFill>
                  <a:srgbClr val="000000"/>
                </a:solidFill>
                <a:latin typeface="Calibri (MS)"/>
                <a:ea typeface="Calibri (MS)"/>
                <a:cs typeface="Calibri (MS)"/>
                <a:sym typeface="Calibri (MS)"/>
              </a:rPr>
              <a:t>➞ Implementing digital monitoring tools required capacity building.</a:t>
            </a:r>
          </a:p>
          <a:p>
            <a:pPr algn="l">
              <a:lnSpc>
                <a:spcPts val="5599"/>
              </a:lnSpc>
            </a:pPr>
            <a:r>
              <a:rPr lang="en-US" sz="3999" spc="-79">
                <a:solidFill>
                  <a:srgbClr val="000000"/>
                </a:solidFill>
                <a:latin typeface="Calibri (MS)"/>
                <a:ea typeface="Calibri (MS)"/>
                <a:cs typeface="Calibri (MS)"/>
                <a:sym typeface="Calibri (MS)"/>
              </a:rPr>
              <a:t>➞ Strengthening organisational systems while maintaining programme delivery required coordination.</a:t>
            </a:r>
          </a:p>
        </p:txBody>
      </p:sp>
      <p:sp>
        <p:nvSpPr>
          <p:cNvPr id="15" name="TextBox 15"/>
          <p:cNvSpPr txBox="1"/>
          <p:nvPr/>
        </p:nvSpPr>
        <p:spPr>
          <a:xfrm>
            <a:off x="9686862" y="3932555"/>
            <a:ext cx="7958499" cy="4994275"/>
          </a:xfrm>
          <a:prstGeom prst="rect">
            <a:avLst/>
          </a:prstGeom>
        </p:spPr>
        <p:txBody>
          <a:bodyPr lIns="0" tIns="0" rIns="0" bIns="0" rtlCol="0" anchor="t">
            <a:spAutoFit/>
          </a:bodyPr>
          <a:lstStyle/>
          <a:p>
            <a:pPr algn="l">
              <a:lnSpc>
                <a:spcPts val="5599"/>
              </a:lnSpc>
            </a:pPr>
            <a:r>
              <a:rPr lang="en-US" sz="3999" spc="-79">
                <a:solidFill>
                  <a:srgbClr val="000000"/>
                </a:solidFill>
                <a:latin typeface="Calibri (MS)"/>
                <a:ea typeface="Calibri (MS)"/>
                <a:cs typeface="Calibri (MS)"/>
                <a:sym typeface="Calibri (MS)"/>
              </a:rPr>
              <a:t>➞ Strong organisational systems support programme sustainability.</a:t>
            </a:r>
          </a:p>
          <a:p>
            <a:pPr algn="l">
              <a:lnSpc>
                <a:spcPts val="5599"/>
              </a:lnSpc>
            </a:pPr>
            <a:r>
              <a:rPr lang="en-US" sz="3999" spc="-79">
                <a:solidFill>
                  <a:srgbClr val="000000"/>
                </a:solidFill>
                <a:latin typeface="Calibri (MS)"/>
                <a:ea typeface="Calibri (MS)"/>
                <a:cs typeface="Calibri (MS)"/>
                <a:sym typeface="Calibri (MS)"/>
              </a:rPr>
              <a:t>➞ Digital monitoring improves accountability and reporting.</a:t>
            </a:r>
          </a:p>
          <a:p>
            <a:pPr algn="l">
              <a:lnSpc>
                <a:spcPts val="5599"/>
              </a:lnSpc>
            </a:pPr>
            <a:r>
              <a:rPr lang="en-US" sz="3999" spc="-79">
                <a:solidFill>
                  <a:srgbClr val="000000"/>
                </a:solidFill>
                <a:latin typeface="Calibri (MS)"/>
                <a:ea typeface="Calibri (MS)"/>
                <a:cs typeface="Calibri (MS)"/>
                <a:sym typeface="Calibri (MS)"/>
              </a:rPr>
              <a:t>➞ Team participation is important when implementing organisational change.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Props1.xml><?xml version="1.0" encoding="utf-8"?>
<ds:datastoreItem xmlns:ds="http://schemas.openxmlformats.org/officeDocument/2006/customXml" ds:itemID="{2E0CC2F4-A117-4612-BCC4-C69A63E2A65C}"/>
</file>

<file path=customXml/itemProps2.xml><?xml version="1.0" encoding="utf-8"?>
<ds:datastoreItem xmlns:ds="http://schemas.openxmlformats.org/officeDocument/2006/customXml" ds:itemID="{CBDA6CAD-1C18-4186-B273-E8CA035206F0}">
  <ds:schemaRefs>
    <ds:schemaRef ds:uri="http://schemas.microsoft.com/sharepoint/v3/contenttype/forms"/>
  </ds:schemaRefs>
</ds:datastoreItem>
</file>

<file path=customXml/itemProps3.xml><?xml version="1.0" encoding="utf-8"?>
<ds:datastoreItem xmlns:ds="http://schemas.openxmlformats.org/officeDocument/2006/customXml" ds:itemID="{97D66F25-3CF1-4247-8A38-9C52AB39680B}">
  <ds:schemaRef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5c72703c-1067-4fa7-89cc-ef245258de7b"/>
    <ds:schemaRef ds:uri="406893f5-2274-413a-be44-8f15a8803862"/>
  </ds:schemaRefs>
</ds:datastoreItem>
</file>

<file path=docProps/app.xml><?xml version="1.0" encoding="utf-8"?>
<Properties xmlns="http://schemas.openxmlformats.org/officeDocument/2006/extended-properties" xmlns:vt="http://schemas.openxmlformats.org/officeDocument/2006/docPropsVTypes">
  <TotalTime>10</TotalTime>
  <Words>1164</Words>
  <Application>Microsoft Office PowerPoint</Application>
  <PresentationFormat>Custom</PresentationFormat>
  <Paragraphs>155</Paragraphs>
  <Slides>11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Calibri (MS)</vt:lpstr>
      <vt:lpstr>Calibri (MS) Bold</vt:lpstr>
      <vt:lpstr>Canva Sans Bold</vt:lpstr>
      <vt:lpstr>Aptos Bold</vt:lpstr>
      <vt:lpstr>Calibri</vt:lpstr>
      <vt:lpstr>Arial</vt:lpstr>
      <vt:lpstr>Tahoma</vt:lpstr>
      <vt:lpstr>Tahoma Bold</vt:lpstr>
      <vt:lpstr>TT Rounds Condensed</vt:lpstr>
      <vt:lpstr>TT Rounds Condensed Bold</vt:lpstr>
      <vt:lpstr>TT Rounds Condensed Bold Italics</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Organisational-Development-General_Name_Organisation</dc:title>
  <dc:creator>User</dc:creator>
  <cp:lastModifiedBy>Thenjiwe Ngcobo - Women's Voice and Leadership SA</cp:lastModifiedBy>
  <cp:revision>2</cp:revision>
  <dcterms:created xsi:type="dcterms:W3CDTF">2006-08-16T00:00:00Z</dcterms:created>
  <dcterms:modified xsi:type="dcterms:W3CDTF">2026-03-15T08:27:15Z</dcterms:modified>
  <dc:identifier>DAHC5Tycgi0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Order">
    <vt:r8>9665900</vt:r8>
  </property>
  <property fmtid="{D5CDD505-2E9C-101B-9397-08002B2CF9AE}" pid="5" name="Processed">
    <vt:bool>false</vt:bool>
  </property>
  <property fmtid="{D5CDD505-2E9C-101B-9397-08002B2CF9AE}" pid="6" name="xd_Signature">
    <vt:bool>false</vt:bool>
  </property>
  <property fmtid="{D5CDD505-2E9C-101B-9397-08002B2CF9AE}" pid="7" name="Putonlin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