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85" r:id="rId6"/>
    <p:sldId id="274" r:id="rId7"/>
    <p:sldId id="287" r:id="rId8"/>
    <p:sldId id="276" r:id="rId9"/>
    <p:sldId id="282" r:id="rId10"/>
    <p:sldId id="283" r:id="rId11"/>
    <p:sldId id="277" r:id="rId12"/>
    <p:sldId id="280" r:id="rId13"/>
    <p:sldId id="279"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17B060"/>
    <a:srgbClr val="F7DA06"/>
    <a:srgbClr val="E37191"/>
    <a:srgbClr val="A57FA6"/>
    <a:srgbClr val="7D59A5"/>
    <a:srgbClr val="FF0000"/>
    <a:srgbClr val="25B56A"/>
    <a:srgbClr val="7B2C42"/>
    <a:srgbClr val="D19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4" autoAdjust="0"/>
    <p:restoredTop sz="93634" autoAdjust="0"/>
  </p:normalViewPr>
  <p:slideViewPr>
    <p:cSldViewPr snapToGrid="0">
      <p:cViewPr>
        <p:scale>
          <a:sx n="78" d="100"/>
          <a:sy n="78" d="100"/>
        </p:scale>
        <p:origin x="51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E2CE2-5A7E-4EE2-9250-484598939D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9062C76-4F4C-BDDA-A97A-165EB3359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5D24042E-3907-93CB-4E2E-55F85AE4F4A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9AE905BC-5A99-07E4-DD66-2ED4D4B6089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E42D9CB-D969-E8CA-BC4E-7974855A5709}"/>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57612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0B160-8340-37E5-9194-2F2A769EC87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C2EC659-D4C7-815D-9806-42DE933B4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DE70717-E0D3-22F2-A9A6-EB49979C49C7}"/>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946A3E06-6483-7692-99D3-BF56E4FEB89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7C564DD-F12F-22CC-E23A-D3F4EBF330E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41633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2EF1F-5EB7-19ED-3053-C12F9E82D9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87F3B99-431D-CACD-E9F7-044331D74C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DF3BFF-9C24-BC50-E529-8CB16AB7F20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C80CBEFD-866C-65D7-CE39-814194A5E56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CCD7994-4C60-75E4-1FC9-C0CB024F39C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442018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4B42-CF62-4194-C72A-A7DBF745C8B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0E7432-04B2-6FD3-F13F-E433CB0B03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9AF369B-6E2C-44A2-C44B-960C6F79AB6F}"/>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38D5F7EB-37BA-CA88-4827-CE3D85823B0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B477F02-BA4E-5071-883F-9D2A26249DF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25963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CA92-20F4-58C5-1C31-6408299DB6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7C1CA49-3BF8-BF14-7BED-F3F8A685FB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032CD-4264-03DD-C589-9BA7870CACC5}"/>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B42BCE3E-4B41-185A-7A35-D749F0809E5A}"/>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39BEE40-9835-2DD0-9F62-8951777CB73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90607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E565-4E9E-7B98-C1CE-10815FC4746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7A2A0D1-4932-BA81-9435-966CB55551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DBFE32DD-814D-29E3-D855-B03D34F1A2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59C3B16A-F81E-2678-3268-D6193E5026DE}"/>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a16="http://schemas.microsoft.com/office/drawing/2014/main" id="{7FDFE573-B73D-A4EB-B1C9-80861D29290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7CC6204-207C-1FC7-84B3-52869117D573}"/>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27597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2DD5-FC51-03AA-C38C-084CEACA116F}"/>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02525E9-5151-1739-016C-AB555B9EA0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F6984E-90A7-7C25-60E1-5CB82948EA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A134B5A-FBC9-FAEE-AEF8-BE2AE21490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A824E7-056E-E352-BF6D-0AD64D5A62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97A11C77-DC7B-375C-FB80-E5D64EE4392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8" name="Footer Placeholder 7">
            <a:extLst>
              <a:ext uri="{FF2B5EF4-FFF2-40B4-BE49-F238E27FC236}">
                <a16:creationId xmlns:a16="http://schemas.microsoft.com/office/drawing/2014/main" id="{DBFFD020-764F-4DBF-36AB-CECB52036CBB}"/>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5E7D402A-D7B1-FD7D-0E89-F9F80FFAA79A}"/>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231575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B5F8-BCE2-C277-4A15-A31D4A1FD7D2}"/>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E5D8D650-16E4-2EFF-3E62-24FAFF8CA7C4}"/>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4" name="Footer Placeholder 3">
            <a:extLst>
              <a:ext uri="{FF2B5EF4-FFF2-40B4-BE49-F238E27FC236}">
                <a16:creationId xmlns:a16="http://schemas.microsoft.com/office/drawing/2014/main" id="{BE286D35-4D39-C2DE-D480-05B9A1D8BBD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BDFE74BE-731C-6639-F730-3218D5AF6E3B}"/>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04766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641D-EAF8-569A-50B4-2AA6391B10BA}"/>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3" name="Footer Placeholder 2">
            <a:extLst>
              <a:ext uri="{FF2B5EF4-FFF2-40B4-BE49-F238E27FC236}">
                <a16:creationId xmlns:a16="http://schemas.microsoft.com/office/drawing/2014/main" id="{71B501D3-C043-466F-1636-AC2D5479B566}"/>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66D7BEF9-CAFC-0B9C-395B-6AB4934952A6}"/>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28711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A8E1-CF86-C610-970C-DAA48696C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6F607325-E76B-28E6-548E-F69713A693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58D414A-E527-E786-5515-CDC19AC6F5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390575-141A-BBBF-46C3-C678A74880C8}"/>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a16="http://schemas.microsoft.com/office/drawing/2014/main" id="{1AD9A23C-8C33-FA22-3A9A-B651D2CD136F}"/>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7AC2CA9-CD5D-1DB2-0F88-FE30AC0355A5}"/>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3383696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7C95D-49B8-B393-2C6C-C6CC80B23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DD48A346-B68E-8E6B-5F18-18CC7E9515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E5DF0AE-4A4D-FDDB-C7AE-686EF72FE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5C17-10A9-E7BB-2BDB-A88E49B779E1}"/>
              </a:ext>
            </a:extLst>
          </p:cNvPr>
          <p:cNvSpPr>
            <a:spLocks noGrp="1"/>
          </p:cNvSpPr>
          <p:nvPr>
            <p:ph type="dt" sz="half" idx="10"/>
          </p:nvPr>
        </p:nvSpPr>
        <p:spPr/>
        <p:txBody>
          <a:bodyPr/>
          <a:lstStyle/>
          <a:p>
            <a:fld id="{D77A6DBE-B882-4EF2-AACB-D4DAF18A6183}" type="datetimeFigureOut">
              <a:rPr lang="en-ZA" smtClean="0"/>
              <a:t>2026/03/05</a:t>
            </a:fld>
            <a:endParaRPr lang="en-ZA"/>
          </a:p>
        </p:txBody>
      </p:sp>
      <p:sp>
        <p:nvSpPr>
          <p:cNvPr id="6" name="Footer Placeholder 5">
            <a:extLst>
              <a:ext uri="{FF2B5EF4-FFF2-40B4-BE49-F238E27FC236}">
                <a16:creationId xmlns:a16="http://schemas.microsoft.com/office/drawing/2014/main" id="{BAF19F9C-51AA-658B-3711-5F7253989C9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32E0C1C-F2C1-4D77-F475-CC1C99731A7C}"/>
              </a:ext>
            </a:extLst>
          </p:cNvPr>
          <p:cNvSpPr>
            <a:spLocks noGrp="1"/>
          </p:cNvSpPr>
          <p:nvPr>
            <p:ph type="sldNum" sz="quarter" idx="12"/>
          </p:nvPr>
        </p:nvSpPr>
        <p:spPr/>
        <p:txBody>
          <a:bodyPr/>
          <a:lstStyle/>
          <a:p>
            <a:fld id="{A260EAC9-0C06-411E-A697-0ABDBDE72850}" type="slidenum">
              <a:rPr lang="en-ZA" smtClean="0"/>
              <a:t>‹#›</a:t>
            </a:fld>
            <a:endParaRPr lang="en-ZA"/>
          </a:p>
        </p:txBody>
      </p:sp>
    </p:spTree>
    <p:extLst>
      <p:ext uri="{BB962C8B-B14F-4D97-AF65-F5344CB8AC3E}">
        <p14:creationId xmlns:p14="http://schemas.microsoft.com/office/powerpoint/2010/main" val="165157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24A1C-250A-5E3D-0A23-FE958DB6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A73F7C5-3EF1-5AF3-741A-8C49D5CCA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465CBFC-55BE-DDB4-4B5B-7991616B1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A6DBE-B882-4EF2-AACB-D4DAF18A6183}" type="datetimeFigureOut">
              <a:rPr lang="en-ZA" smtClean="0"/>
              <a:t>2026/03/05</a:t>
            </a:fld>
            <a:endParaRPr lang="en-ZA"/>
          </a:p>
        </p:txBody>
      </p:sp>
      <p:sp>
        <p:nvSpPr>
          <p:cNvPr id="5" name="Footer Placeholder 4">
            <a:extLst>
              <a:ext uri="{FF2B5EF4-FFF2-40B4-BE49-F238E27FC236}">
                <a16:creationId xmlns:a16="http://schemas.microsoft.com/office/drawing/2014/main" id="{31238554-8BC3-B422-534E-2FD7D578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3ABF892D-C923-EB87-001B-2596F909D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0EAC9-0C06-411E-A697-0ABDBDE72850}" type="slidenum">
              <a:rPr lang="en-ZA" smtClean="0"/>
              <a:t>‹#›</a:t>
            </a:fld>
            <a:endParaRPr lang="en-ZA"/>
          </a:p>
        </p:txBody>
      </p:sp>
    </p:spTree>
    <p:extLst>
      <p:ext uri="{BB962C8B-B14F-4D97-AF65-F5344CB8AC3E}">
        <p14:creationId xmlns:p14="http://schemas.microsoft.com/office/powerpoint/2010/main" val="2078396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ookerstudio.google.com/u/0/reporting/c2415fa4-4463-484c-af83-fe96a1d046b0/page/p_a9zbvtvay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ACCD9B-E70C-ADFC-B920-EE6ADA6A28A3}"/>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35ED15BD-62CF-3020-9479-F9804A70CF0D}"/>
              </a:ext>
            </a:extLst>
          </p:cNvPr>
          <p:cNvGrpSpPr/>
          <p:nvPr/>
        </p:nvGrpSpPr>
        <p:grpSpPr>
          <a:xfrm>
            <a:off x="-5410" y="0"/>
            <a:ext cx="12197407" cy="6882714"/>
            <a:chOff x="-5410" y="0"/>
            <a:chExt cx="12197407" cy="6882714"/>
          </a:xfrm>
        </p:grpSpPr>
        <p:pic>
          <p:nvPicPr>
            <p:cNvPr id="11" name="Picture 10">
              <a:extLst>
                <a:ext uri="{FF2B5EF4-FFF2-40B4-BE49-F238E27FC236}">
                  <a16:creationId xmlns:a16="http://schemas.microsoft.com/office/drawing/2014/main" id="{99DEEB93-91E8-7F7B-7E25-06550DE1E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653" y="444608"/>
              <a:ext cx="8088706" cy="1194348"/>
            </a:xfrm>
            <a:prstGeom prst="rect">
              <a:avLst/>
            </a:prstGeom>
          </p:spPr>
        </p:pic>
        <p:sp>
          <p:nvSpPr>
            <p:cNvPr id="48" name="Rectangle 47">
              <a:extLst>
                <a:ext uri="{FF2B5EF4-FFF2-40B4-BE49-F238E27FC236}">
                  <a16:creationId xmlns:a16="http://schemas.microsoft.com/office/drawing/2014/main" id="{15CC5DF8-4FA2-D1E3-130A-E3E06CC5CBFE}"/>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7" name="Rectangle 46">
              <a:extLst>
                <a:ext uri="{FF2B5EF4-FFF2-40B4-BE49-F238E27FC236}">
                  <a16:creationId xmlns:a16="http://schemas.microsoft.com/office/drawing/2014/main" id="{B6BAE425-FDF9-457D-29C9-145C8024CBCF}"/>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9">
              <a:extLst>
                <a:ext uri="{FF2B5EF4-FFF2-40B4-BE49-F238E27FC236}">
                  <a16:creationId xmlns:a16="http://schemas.microsoft.com/office/drawing/2014/main" id="{403E2E81-9601-1970-B83A-F4245917F760}"/>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sp>
        <p:nvSpPr>
          <p:cNvPr id="21" name="Freeform: Shape 20">
            <a:extLst>
              <a:ext uri="{FF2B5EF4-FFF2-40B4-BE49-F238E27FC236}">
                <a16:creationId xmlns:a16="http://schemas.microsoft.com/office/drawing/2014/main" id="{3877A6DB-18A6-C55E-C0FB-4E1D2DAA6CBE}"/>
              </a:ext>
            </a:extLst>
          </p:cNvPr>
          <p:cNvSpPr/>
          <p:nvPr/>
        </p:nvSpPr>
        <p:spPr>
          <a:xfrm>
            <a:off x="1" y="2584078"/>
            <a:ext cx="12191999" cy="2643876"/>
          </a:xfrm>
          <a:custGeom>
            <a:avLst/>
            <a:gdLst>
              <a:gd name="connsiteX0" fmla="*/ 12191999 w 12191999"/>
              <a:gd name="connsiteY0" fmla="*/ 0 h 2643876"/>
              <a:gd name="connsiteX1" fmla="*/ 12191999 w 12191999"/>
              <a:gd name="connsiteY1" fmla="*/ 464989 h 2643876"/>
              <a:gd name="connsiteX2" fmla="*/ 12090690 w 12191999"/>
              <a:gd name="connsiteY2" fmla="*/ 483907 h 2643876"/>
              <a:gd name="connsiteX3" fmla="*/ 5319131 w 12191999"/>
              <a:gd name="connsiteY3" fmla="*/ 2639171 h 2643876"/>
              <a:gd name="connsiteX4" fmla="*/ 0 w 12191999"/>
              <a:gd name="connsiteY4" fmla="*/ 1806892 h 2643876"/>
              <a:gd name="connsiteX5" fmla="*/ 22303 w 12191999"/>
              <a:gd name="connsiteY5" fmla="*/ 1351345 h 2643876"/>
              <a:gd name="connsiteX6" fmla="*/ 5330284 w 12191999"/>
              <a:gd name="connsiteY6" fmla="*/ 2452625 h 2643876"/>
              <a:gd name="connsiteX7" fmla="*/ 10868965 w 12191999"/>
              <a:gd name="connsiteY7" fmla="*/ 389807 h 2643876"/>
              <a:gd name="connsiteX8" fmla="*/ 12104896 w 12191999"/>
              <a:gd name="connsiteY8" fmla="*/ 1644 h 264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9" h="2643876">
                <a:moveTo>
                  <a:pt x="12191999" y="0"/>
                </a:moveTo>
                <a:lnTo>
                  <a:pt x="12191999" y="464989"/>
                </a:lnTo>
                <a:lnTo>
                  <a:pt x="12090690" y="483907"/>
                </a:lnTo>
                <a:cubicBezTo>
                  <a:pt x="10319058" y="857183"/>
                  <a:pt x="7278028" y="2750381"/>
                  <a:pt x="5319131" y="2639171"/>
                </a:cubicBezTo>
                <a:cubicBezTo>
                  <a:pt x="3297044" y="2524373"/>
                  <a:pt x="2378926" y="1362052"/>
                  <a:pt x="0" y="1806892"/>
                </a:cubicBezTo>
                <a:lnTo>
                  <a:pt x="22303" y="1351345"/>
                </a:lnTo>
                <a:cubicBezTo>
                  <a:pt x="1256371" y="1285276"/>
                  <a:pt x="3401123" y="2389872"/>
                  <a:pt x="5330284" y="2452625"/>
                </a:cubicBezTo>
                <a:cubicBezTo>
                  <a:pt x="8259338" y="2486108"/>
                  <a:pt x="9788675" y="947659"/>
                  <a:pt x="10868965" y="389807"/>
                </a:cubicBezTo>
                <a:cubicBezTo>
                  <a:pt x="11409110" y="110881"/>
                  <a:pt x="11816948" y="21434"/>
                  <a:pt x="12104896" y="1644"/>
                </a:cubicBezTo>
                <a:close/>
              </a:path>
            </a:pathLst>
          </a:custGeom>
          <a:solidFill>
            <a:schemeClr val="bg1">
              <a:alpha val="3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ZA"/>
          </a:p>
        </p:txBody>
      </p:sp>
      <p:sp>
        <p:nvSpPr>
          <p:cNvPr id="7" name="Title 6">
            <a:extLst>
              <a:ext uri="{FF2B5EF4-FFF2-40B4-BE49-F238E27FC236}">
                <a16:creationId xmlns:a16="http://schemas.microsoft.com/office/drawing/2014/main" id="{D5ED7C6B-3215-606E-4317-F8BF01F39E96}"/>
              </a:ext>
            </a:extLst>
          </p:cNvPr>
          <p:cNvSpPr>
            <a:spLocks noGrp="1"/>
          </p:cNvSpPr>
          <p:nvPr>
            <p:ph type="ctrTitle"/>
          </p:nvPr>
        </p:nvSpPr>
        <p:spPr>
          <a:xfrm>
            <a:off x="346364" y="2394271"/>
            <a:ext cx="11457709" cy="1811407"/>
          </a:xfrm>
        </p:spPr>
        <p:txBody>
          <a:bodyPr>
            <a:normAutofit fontScale="90000"/>
          </a:bodyPr>
          <a:lstStyle/>
          <a:p>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Summit 2026</a:t>
            </a:r>
            <a:br>
              <a:rPr lang="en-US"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ZA" dirty="0"/>
              <a:t>Organisational Development Category</a:t>
            </a:r>
            <a:endParaRPr lang="en-ZA" b="1" i="1" dirty="0">
              <a:solidFill>
                <a:schemeClr val="tx1">
                  <a:lumMod val="95000"/>
                  <a:lumOff val="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TextBox 1">
            <a:extLst>
              <a:ext uri="{FF2B5EF4-FFF2-40B4-BE49-F238E27FC236}">
                <a16:creationId xmlns:a16="http://schemas.microsoft.com/office/drawing/2014/main" id="{3DB0E86D-BEBA-8DD5-5C76-03069FD92515}"/>
              </a:ext>
            </a:extLst>
          </p:cNvPr>
          <p:cNvSpPr txBox="1"/>
          <p:nvPr/>
        </p:nvSpPr>
        <p:spPr>
          <a:xfrm>
            <a:off x="609600" y="4535456"/>
            <a:ext cx="10972800"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rgbClr val="FF0000"/>
                </a:solidFill>
              </a:rPr>
              <a:t>South Africa - Capricorn Ignited LGBTI: </a:t>
            </a:r>
          </a:p>
          <a:p>
            <a:pPr algn="ctr"/>
            <a:r>
              <a:rPr lang="en-GB" sz="2800" b="1" dirty="0">
                <a:solidFill>
                  <a:srgbClr val="FF0000"/>
                </a:solidFill>
              </a:rPr>
              <a:t>Strengthening Visibility, Awareness and Dignity of LGBTIQ+ persons in a</a:t>
            </a:r>
          </a:p>
          <a:p>
            <a:pPr algn="ctr"/>
            <a:r>
              <a:rPr lang="en-GB" sz="2800" b="1" dirty="0">
                <a:solidFill>
                  <a:srgbClr val="FF0000"/>
                </a:solidFill>
              </a:rPr>
              <a:t>traditional culture rooted Limpopo Province.</a:t>
            </a:r>
            <a:endParaRPr lang="en-US" sz="2800" b="1" dirty="0">
              <a:solidFill>
                <a:srgbClr val="FF0000"/>
              </a:solidFill>
            </a:endParaRPr>
          </a:p>
        </p:txBody>
      </p:sp>
      <p:pic>
        <p:nvPicPr>
          <p:cNvPr id="4" name="Picture 3">
            <a:extLst>
              <a:ext uri="{FF2B5EF4-FFF2-40B4-BE49-F238E27FC236}">
                <a16:creationId xmlns:a16="http://schemas.microsoft.com/office/drawing/2014/main" id="{49759CFB-6998-4143-CDE3-56E08E6EA948}"/>
              </a:ext>
            </a:extLst>
          </p:cNvPr>
          <p:cNvPicPr>
            <a:picLocks noChangeAspect="1"/>
          </p:cNvPicPr>
          <p:nvPr/>
        </p:nvPicPr>
        <p:blipFill>
          <a:blip r:embed="rId3">
            <a:extLst>
              <a:ext uri="{28A0092B-C50C-407E-A947-70E740481C1C}">
                <a14:useLocalDpi xmlns:a14="http://schemas.microsoft.com/office/drawing/2010/main" val="0"/>
              </a:ext>
            </a:extLst>
          </a:blip>
          <a:srcRect t="23064" r="2525" b="21818"/>
          <a:stretch>
            <a:fillRect/>
          </a:stretch>
        </p:blipFill>
        <p:spPr>
          <a:xfrm>
            <a:off x="9642287" y="512791"/>
            <a:ext cx="1771988" cy="1001992"/>
          </a:xfrm>
          <a:prstGeom prst="rect">
            <a:avLst/>
          </a:prstGeom>
        </p:spPr>
      </p:pic>
    </p:spTree>
    <p:extLst>
      <p:ext uri="{BB962C8B-B14F-4D97-AF65-F5344CB8AC3E}">
        <p14:creationId xmlns:p14="http://schemas.microsoft.com/office/powerpoint/2010/main" val="406638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B0031-63EA-8E80-847E-A49FDD90105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BC12918-22CC-EE8C-5A72-F5AF89EC1A1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6AEB1EA-ECE7-8C0B-5EF6-F02CE2860D2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39CEA60-9A17-BA61-9FE8-7D0CB3247C47}"/>
              </a:ext>
            </a:extLst>
          </p:cNvPr>
          <p:cNvSpPr>
            <a:spLocks noGrp="1"/>
          </p:cNvSpPr>
          <p:nvPr/>
        </p:nvSpPr>
        <p:spPr>
          <a:xfrm>
            <a:off x="-2" y="246158"/>
            <a:ext cx="12191996" cy="51816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i="0" u="none" strike="noStrike" kern="1200" cap="none" spc="0" normalizeH="0" baseline="0" noProof="0" dirty="0">
                <a:ln>
                  <a:noFill/>
                </a:ln>
                <a:solidFill>
                  <a:schemeClr val="accent1"/>
                </a:solidFill>
                <a:effectLst/>
                <a:uLnTx/>
                <a:uFillTx/>
                <a:latin typeface="Calibri Light" panose="020F0302020204030204"/>
                <a:ea typeface="+mj-ea"/>
                <a:cs typeface="+mj-cs"/>
              </a:rPr>
              <a:t>Sustainability</a:t>
            </a:r>
            <a:endParaRPr kumimoji="0" lang="en-ZW" sz="4400" b="1" i="1" u="none" strike="noStrike" kern="1200" cap="none" spc="300" normalizeH="0" baseline="0" noProof="0" dirty="0">
              <a:ln>
                <a:solidFill>
                  <a:sysClr val="windowText" lastClr="000000"/>
                </a:solid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77DA4309-6CB8-7EDA-209C-0809B524B56D}"/>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83FEAD5-D955-074D-D7EE-0C4BCFB1874F}"/>
              </a:ext>
            </a:extLst>
          </p:cNvPr>
          <p:cNvSpPr>
            <a:spLocks noGrp="1"/>
          </p:cNvSpPr>
          <p:nvPr>
            <p:ph sz="half" idx="1"/>
          </p:nvPr>
        </p:nvSpPr>
        <p:spPr>
          <a:xfrm>
            <a:off x="247487" y="831751"/>
            <a:ext cx="6845291" cy="5034869"/>
          </a:xfrm>
          <a:ln>
            <a:solidFill>
              <a:schemeClr val="tx1"/>
            </a:solidFill>
          </a:ln>
        </p:spPr>
        <p:txBody>
          <a:bodyPr vert="horz" lIns="91440" tIns="45720" rIns="91440" bIns="45720" rtlCol="0" anchor="t">
            <a:noAutofit/>
          </a:bodyPr>
          <a:lstStyle/>
          <a:p>
            <a:pPr marL="0" indent="0">
              <a:buNone/>
            </a:pPr>
            <a:r>
              <a:rPr lang="en-US" sz="1400" b="1" dirty="0"/>
              <a:t>How will the change be sustained in our organization  and What can be replicated by other grantees:</a:t>
            </a:r>
            <a:br>
              <a:rPr lang="en-US" sz="1400" dirty="0"/>
            </a:br>
            <a:endParaRPr lang="en-GB" sz="1400" dirty="0"/>
          </a:p>
          <a:p>
            <a:r>
              <a:rPr lang="en-GB" sz="1400" dirty="0">
                <a:solidFill>
                  <a:srgbClr val="FF0000"/>
                </a:solidFill>
              </a:rPr>
              <a:t>Strengthening partnerships with key stakeholders</a:t>
            </a:r>
            <a:r>
              <a:rPr lang="en-GB" sz="1400" dirty="0"/>
              <a:t> helps in sustaining the movement, as we address the following key areas through stakeholders:</a:t>
            </a:r>
          </a:p>
          <a:p>
            <a:pPr marL="0" indent="0">
              <a:buNone/>
            </a:pPr>
            <a:r>
              <a:rPr lang="en-GB" sz="1400" dirty="0">
                <a:solidFill>
                  <a:srgbClr val="FF0000"/>
                </a:solidFill>
              </a:rPr>
              <a:t>1. </a:t>
            </a:r>
            <a:r>
              <a:rPr lang="en-GB" sz="1400" b="1" dirty="0">
                <a:solidFill>
                  <a:srgbClr val="FF0000"/>
                </a:solidFill>
              </a:rPr>
              <a:t>SAPS</a:t>
            </a:r>
            <a:r>
              <a:rPr lang="en-GB" sz="1400" dirty="0"/>
              <a:t> - Stigma and Discrimination Reduction and Secondary victimization at police stations. To ensure the justice systems are fairly conducted against LGBTIQ+ people. We are establishing Local Organizing Committees together with local SAPS Social Crimes Units at stations. The SAPS SOP was drafted nationally with the sector.</a:t>
            </a:r>
          </a:p>
          <a:p>
            <a:pPr marL="0" indent="0">
              <a:buNone/>
            </a:pPr>
            <a:r>
              <a:rPr lang="en-GB" sz="1400" dirty="0">
                <a:solidFill>
                  <a:srgbClr val="FF0000"/>
                </a:solidFill>
              </a:rPr>
              <a:t>2. </a:t>
            </a:r>
            <a:r>
              <a:rPr lang="en-GB" sz="1400" b="1" dirty="0">
                <a:solidFill>
                  <a:srgbClr val="FF0000"/>
                </a:solidFill>
              </a:rPr>
              <a:t>Departments (Health, Community Safety and Social Development)</a:t>
            </a:r>
            <a:r>
              <a:rPr lang="en-GB" sz="1400" dirty="0">
                <a:solidFill>
                  <a:srgbClr val="FF0000"/>
                </a:solidFill>
              </a:rPr>
              <a:t> </a:t>
            </a:r>
            <a:r>
              <a:rPr lang="en-GB" sz="1400" dirty="0"/>
              <a:t>- Intervention on challenges faced by LGBTIQ+ and young girls to access health services at facilities and receive psychosocial support, sensitization of health care and social welfare workers.</a:t>
            </a:r>
          </a:p>
          <a:p>
            <a:pPr marL="0" indent="0">
              <a:buNone/>
            </a:pPr>
            <a:r>
              <a:rPr lang="en-GB" sz="1400" dirty="0">
                <a:solidFill>
                  <a:srgbClr val="FF0000"/>
                </a:solidFill>
              </a:rPr>
              <a:t>3. </a:t>
            </a:r>
            <a:r>
              <a:rPr lang="en-GB" sz="1400" b="1" dirty="0">
                <a:solidFill>
                  <a:srgbClr val="FF0000"/>
                </a:solidFill>
              </a:rPr>
              <a:t>Municipalities</a:t>
            </a:r>
            <a:r>
              <a:rPr lang="en-GB" sz="1400" dirty="0"/>
              <a:t> - Broader access to all areas and being able to use municipal facilities to reach deep rural communities. Working closely with Municipalities and stakeholders from Forums assists us in accessing communities from locally based organizations.</a:t>
            </a:r>
          </a:p>
          <a:p>
            <a:pPr marL="0" indent="0">
              <a:buNone/>
            </a:pPr>
            <a:r>
              <a:rPr lang="en-GB" sz="1400" dirty="0">
                <a:solidFill>
                  <a:srgbClr val="FF0000"/>
                </a:solidFill>
              </a:rPr>
              <a:t>4. </a:t>
            </a:r>
            <a:r>
              <a:rPr lang="en-GB" sz="1400" b="1" dirty="0">
                <a:solidFill>
                  <a:srgbClr val="FF0000"/>
                </a:solidFill>
              </a:rPr>
              <a:t>Victim Empowerment Centres and Chapter 9 Institutions</a:t>
            </a:r>
            <a:r>
              <a:rPr lang="en-GB" sz="1400" b="1" dirty="0"/>
              <a:t> </a:t>
            </a:r>
            <a:r>
              <a:rPr lang="en-GB" sz="1400" dirty="0"/>
              <a:t>- Fair practices on process of justice system and ensuring that victims and survivors are legally protected.</a:t>
            </a:r>
          </a:p>
          <a:p>
            <a:pPr marL="0" indent="0">
              <a:buNone/>
            </a:pPr>
            <a:r>
              <a:rPr lang="en-GB" sz="1400" dirty="0">
                <a:solidFill>
                  <a:srgbClr val="FF0000"/>
                </a:solidFill>
              </a:rPr>
              <a:t>5. </a:t>
            </a:r>
            <a:r>
              <a:rPr lang="en-GB" sz="1400" b="1" dirty="0">
                <a:solidFill>
                  <a:srgbClr val="FF0000"/>
                </a:solidFill>
              </a:rPr>
              <a:t>Civil Society Organizations </a:t>
            </a:r>
            <a:r>
              <a:rPr lang="en-GB" sz="1400" dirty="0"/>
              <a:t>- Mobilization and support as key stakeholder in all activities conducted in communities. Reaching more people through collaborative work. We centralize some of the events in the local busy hubs of those communities to be able to gather people from surrounding villages and planning those activities in advance to monitor all challenges that may arise.</a:t>
            </a:r>
            <a:endParaRPr lang="en-US" sz="1400" dirty="0">
              <a:solidFill>
                <a:srgbClr val="FF0000"/>
              </a:solidFill>
              <a:ea typeface="Calibri"/>
              <a:cs typeface="Calibri"/>
            </a:endParaRPr>
          </a:p>
        </p:txBody>
      </p:sp>
      <p:pic>
        <p:nvPicPr>
          <p:cNvPr id="6" name="Picture 5" descr="A group of people in a parade&#10;&#10;AI-generated content may be incorrect.">
            <a:extLst>
              <a:ext uri="{FF2B5EF4-FFF2-40B4-BE49-F238E27FC236}">
                <a16:creationId xmlns:a16="http://schemas.microsoft.com/office/drawing/2014/main" id="{0DD6D855-6794-CB4D-F9B1-70AD8D235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590" y="764319"/>
            <a:ext cx="4498666" cy="3064476"/>
          </a:xfrm>
          <a:prstGeom prst="rect">
            <a:avLst/>
          </a:prstGeom>
        </p:spPr>
      </p:pic>
      <p:pic>
        <p:nvPicPr>
          <p:cNvPr id="9" name="Picture 8">
            <a:extLst>
              <a:ext uri="{FF2B5EF4-FFF2-40B4-BE49-F238E27FC236}">
                <a16:creationId xmlns:a16="http://schemas.microsoft.com/office/drawing/2014/main" id="{0ABD4BB3-77F0-5A85-D640-9269E8C9F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591" y="3922689"/>
            <a:ext cx="4498666" cy="2393137"/>
          </a:xfrm>
          <a:prstGeom prst="rect">
            <a:avLst/>
          </a:prstGeom>
        </p:spPr>
      </p:pic>
    </p:spTree>
    <p:extLst>
      <p:ext uri="{BB962C8B-B14F-4D97-AF65-F5344CB8AC3E}">
        <p14:creationId xmlns:p14="http://schemas.microsoft.com/office/powerpoint/2010/main" val="95727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830DD7-A1FF-1021-DD84-29DE3B5286D1}"/>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24D61CB-C678-0CFB-5CC2-A8F6F89E7281}"/>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81557C4-9B66-0B85-550A-E39ECA451607}"/>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8E71CE6C-A383-0E47-D439-B4105E0A28CB}"/>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i="1" spc="300" dirty="0">
                <a:ln>
                  <a:solidFill>
                    <a:sysClr val="windowText" lastClr="000000"/>
                  </a:solidFill>
                </a:ln>
                <a:solidFill>
                  <a:sysClr val="windowText" lastClr="000000"/>
                </a:solidFill>
                <a:ea typeface="Tahoma" panose="020B0604030504040204" pitchFamily="34" charset="0"/>
                <a:cs typeface="Tahoma" panose="020B0604030504040204" pitchFamily="34" charset="0"/>
              </a:rPr>
              <a:t>Next Steps</a:t>
            </a:r>
          </a:p>
        </p:txBody>
      </p:sp>
      <p:sp>
        <p:nvSpPr>
          <p:cNvPr id="3" name="TextBox 9">
            <a:extLst>
              <a:ext uri="{FF2B5EF4-FFF2-40B4-BE49-F238E27FC236}">
                <a16:creationId xmlns:a16="http://schemas.microsoft.com/office/drawing/2014/main" id="{1ABCEAF2-8AA8-6F6E-660A-8F94A4A3AD1A}"/>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DFB566B1-6B2D-F682-574B-5548DDD642D7}"/>
              </a:ext>
            </a:extLst>
          </p:cNvPr>
          <p:cNvSpPr>
            <a:spLocks noGrp="1"/>
          </p:cNvSpPr>
          <p:nvPr>
            <p:ph sz="half" idx="1"/>
          </p:nvPr>
        </p:nvSpPr>
        <p:spPr>
          <a:xfrm>
            <a:off x="235131" y="1091294"/>
            <a:ext cx="11248946" cy="5034869"/>
          </a:xfrm>
          <a:ln>
            <a:solidFill>
              <a:schemeClr val="tx1"/>
            </a:solidFill>
          </a:ln>
        </p:spPr>
        <p:txBody>
          <a:bodyPr>
            <a:normAutofit/>
          </a:bodyPr>
          <a:lstStyle/>
          <a:p>
            <a:pPr marL="0" indent="0">
              <a:buNone/>
            </a:pPr>
            <a:r>
              <a:rPr lang="en-US" dirty="0"/>
              <a:t>Our plans:</a:t>
            </a:r>
          </a:p>
          <a:p>
            <a:pPr>
              <a:buFontTx/>
              <a:buChar char="-"/>
            </a:pPr>
            <a:r>
              <a:rPr lang="en-US" dirty="0"/>
              <a:t>Secure more fundraising personnel and training to improve our finances.</a:t>
            </a:r>
          </a:p>
          <a:p>
            <a:pPr>
              <a:buFontTx/>
              <a:buChar char="-"/>
            </a:pPr>
            <a:r>
              <a:rPr lang="en-US" dirty="0"/>
              <a:t>Create different Podcast and Video messages clips for more online content.</a:t>
            </a:r>
          </a:p>
          <a:p>
            <a:pPr>
              <a:buFontTx/>
              <a:buChar char="-"/>
            </a:pPr>
            <a:r>
              <a:rPr lang="en-US" dirty="0"/>
              <a:t>Encourage more LGBTIQ+ organizations for Collective Collaborations or Merging to strengthen LGBTIQ+ Advocacy and avoid scattered funding and resources.</a:t>
            </a:r>
          </a:p>
          <a:p>
            <a:pPr marL="0" indent="0">
              <a:buNone/>
            </a:pPr>
            <a:endParaRPr lang="en-US" dirty="0"/>
          </a:p>
          <a:p>
            <a:pPr marL="0" indent="0" algn="ctr">
              <a:buNone/>
            </a:pPr>
            <a:r>
              <a:rPr lang="en-US" dirty="0">
                <a:solidFill>
                  <a:schemeClr val="accent1">
                    <a:lumMod val="50000"/>
                  </a:schemeClr>
                </a:solidFill>
              </a:rPr>
              <a:t>Loving Ourselves First, Accepted by the Rest!</a:t>
            </a:r>
          </a:p>
          <a:p>
            <a:pPr marL="0" indent="0" algn="ctr">
              <a:buNone/>
            </a:pPr>
            <a:endParaRPr lang="en-US" dirty="0">
              <a:solidFill>
                <a:schemeClr val="accent1">
                  <a:lumMod val="50000"/>
                </a:schemeClr>
              </a:solidFill>
            </a:endParaRPr>
          </a:p>
          <a:p>
            <a:pPr marL="0" indent="0" algn="ctr">
              <a:buNone/>
            </a:pPr>
            <a:r>
              <a:rPr lang="en-US" dirty="0">
                <a:solidFill>
                  <a:schemeClr val="accent1">
                    <a:lumMod val="50000"/>
                  </a:schemeClr>
                </a:solidFill>
              </a:rPr>
              <a:t>Re a Leboga. (Thank You)</a:t>
            </a:r>
          </a:p>
        </p:txBody>
      </p:sp>
    </p:spTree>
    <p:extLst>
      <p:ext uri="{BB962C8B-B14F-4D97-AF65-F5344CB8AC3E}">
        <p14:creationId xmlns:p14="http://schemas.microsoft.com/office/powerpoint/2010/main" val="140155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0" y="102486"/>
            <a:ext cx="12191996" cy="54994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solidFill>
              </a:rPr>
              <a:t>Synopsis</a:t>
            </a:r>
            <a:endParaRPr lang="en-ZW" i="1" spc="300" dirty="0">
              <a:ln>
                <a:solidFill>
                  <a:sysClr val="windowText" lastClr="000000"/>
                </a:solidFill>
              </a:ln>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E1D7B932-815E-0AD2-B271-217AC29AC71F}"/>
              </a:ext>
            </a:extLst>
          </p:cNvPr>
          <p:cNvGraphicFramePr>
            <a:graphicFrameLocks noGrp="1"/>
          </p:cNvGraphicFramePr>
          <p:nvPr>
            <p:ph sz="half" idx="1"/>
            <p:extLst>
              <p:ext uri="{D42A27DB-BD31-4B8C-83A1-F6EECF244321}">
                <p14:modId xmlns:p14="http://schemas.microsoft.com/office/powerpoint/2010/main" val="2311657899"/>
              </p:ext>
            </p:extLst>
          </p:nvPr>
        </p:nvGraphicFramePr>
        <p:xfrm>
          <a:off x="541284" y="754914"/>
          <a:ext cx="11098608" cy="5388670"/>
        </p:xfrm>
        <a:graphic>
          <a:graphicData uri="http://schemas.openxmlformats.org/drawingml/2006/table">
            <a:tbl>
              <a:tblPr firstRow="1" firstCol="1" bandRow="1">
                <a:tableStyleId>{5C22544A-7EE6-4342-B048-85BDC9FD1C3A}</a:tableStyleId>
              </a:tblPr>
              <a:tblGrid>
                <a:gridCol w="2080618">
                  <a:extLst>
                    <a:ext uri="{9D8B030D-6E8A-4147-A177-3AD203B41FA5}">
                      <a16:colId xmlns:a16="http://schemas.microsoft.com/office/drawing/2014/main" val="123376925"/>
                    </a:ext>
                  </a:extLst>
                </a:gridCol>
                <a:gridCol w="9017990">
                  <a:extLst>
                    <a:ext uri="{9D8B030D-6E8A-4147-A177-3AD203B41FA5}">
                      <a16:colId xmlns:a16="http://schemas.microsoft.com/office/drawing/2014/main" val="3439560178"/>
                    </a:ext>
                  </a:extLst>
                </a:gridCol>
              </a:tblGrid>
              <a:tr h="504054">
                <a:tc>
                  <a:txBody>
                    <a:bodyPr/>
                    <a:lstStyle/>
                    <a:p>
                      <a:pPr>
                        <a:buNone/>
                      </a:pPr>
                      <a:r>
                        <a:rPr lang="en-ZA" sz="2000" dirty="0">
                          <a:solidFill>
                            <a:schemeClr val="tx1"/>
                          </a:solidFill>
                          <a:effectLst/>
                        </a:rPr>
                        <a:t>Name </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 Maburwana Lebo Monama</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4164091"/>
                  </a:ext>
                </a:extLst>
              </a:tr>
              <a:tr h="541176">
                <a:tc>
                  <a:txBody>
                    <a:bodyPr/>
                    <a:lstStyle/>
                    <a:p>
                      <a:pPr>
                        <a:buNone/>
                      </a:pPr>
                      <a:r>
                        <a:rPr lang="en-ZA" sz="2000" dirty="0">
                          <a:solidFill>
                            <a:schemeClr val="tx1"/>
                          </a:solidFill>
                          <a:effectLst/>
                        </a:rPr>
                        <a:t>Designation </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 Managing Director</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3078158"/>
                  </a:ext>
                </a:extLst>
              </a:tr>
              <a:tr h="522514">
                <a:tc>
                  <a:txBody>
                    <a:bodyPr/>
                    <a:lstStyle/>
                    <a:p>
                      <a:pPr>
                        <a:buNone/>
                      </a:pPr>
                      <a:r>
                        <a:rPr lang="en-ZA" sz="2000" dirty="0">
                          <a:solidFill>
                            <a:schemeClr val="tx1"/>
                          </a:solidFill>
                          <a:effectLst/>
                        </a:rPr>
                        <a:t>Organisation </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 Capricorn Ignited LGBTI</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067951"/>
                  </a:ext>
                </a:extLst>
              </a:tr>
              <a:tr h="401216">
                <a:tc>
                  <a:txBody>
                    <a:bodyPr/>
                    <a:lstStyle/>
                    <a:p>
                      <a:pPr>
                        <a:buNone/>
                      </a:pPr>
                      <a:r>
                        <a:rPr lang="en-ZA" sz="2000">
                          <a:solidFill>
                            <a:schemeClr val="tx1"/>
                          </a:solidFill>
                          <a:effectLst/>
                        </a:rPr>
                        <a:t>Country </a:t>
                      </a:r>
                      <a:endParaRPr lang="en-ZA" sz="200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 South Africa</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574574"/>
                  </a:ext>
                </a:extLst>
              </a:tr>
              <a:tr h="493630">
                <a:tc>
                  <a:txBody>
                    <a:bodyPr/>
                    <a:lstStyle/>
                    <a:p>
                      <a:pPr>
                        <a:buNone/>
                      </a:pPr>
                      <a:r>
                        <a:rPr lang="en-ZA" sz="2000" dirty="0">
                          <a:solidFill>
                            <a:schemeClr val="tx1"/>
                          </a:solidFill>
                          <a:effectLst/>
                        </a:rPr>
                        <a:t>Category </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ZA" sz="2000" dirty="0">
                          <a:solidFill>
                            <a:schemeClr val="tx1"/>
                          </a:solidFill>
                          <a:effectLst/>
                        </a:rPr>
                        <a:t> Organizational Development and Growth</a:t>
                      </a:r>
                      <a:endParaRPr lang="en-ZA"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6865186"/>
                  </a:ext>
                </a:extLst>
              </a:tr>
              <a:tr h="2744093">
                <a:tc>
                  <a:txBody>
                    <a:bodyPr/>
                    <a:lstStyle/>
                    <a:p>
                      <a:pPr>
                        <a:buNone/>
                      </a:pPr>
                      <a:r>
                        <a:rPr lang="en-US"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Summary</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buNone/>
                      </a:pPr>
                      <a:r>
                        <a:rPr lang="en-GB"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Information in understanding of Sexual and Reproductive Health and Rights and LGBTIQ+ is limited in villages. The demand has reached even further areas where we are unfortunately unable to reach due to logistics, where injection of the RWVL funding has</a:t>
                      </a:r>
                    </a:p>
                    <a:p>
                      <a:pPr>
                        <a:buNone/>
                      </a:pPr>
                      <a:r>
                        <a:rPr lang="en-GB"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assisted in achieving progress. Investing more on this project and</a:t>
                      </a:r>
                    </a:p>
                    <a:p>
                      <a:pPr>
                        <a:buNone/>
                      </a:pPr>
                      <a:r>
                        <a:rPr lang="en-GB"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strategizing in a way that will be cost effective for the organization will help us grow further in networking and</a:t>
                      </a:r>
                    </a:p>
                    <a:p>
                      <a:pPr>
                        <a:buNone/>
                      </a:pPr>
                      <a:r>
                        <a:rPr lang="en-GB" sz="2400" dirty="0">
                          <a:solidFill>
                            <a:schemeClr val="tx1"/>
                          </a:solidFill>
                          <a:effectLst/>
                          <a:latin typeface="Aptos" panose="020B0004020202020204" pitchFamily="34" charset="0"/>
                          <a:ea typeface="Aptos" panose="020B0004020202020204" pitchFamily="34" charset="0"/>
                          <a:cs typeface="Aptos" panose="020B0004020202020204" pitchFamily="34" charset="0"/>
                        </a:rPr>
                        <a:t>administration processes.</a:t>
                      </a:r>
                      <a:endParaRPr lang="en-ZA" sz="24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855669"/>
                  </a:ext>
                </a:extLst>
              </a:tr>
            </a:tbl>
          </a:graphicData>
        </a:graphic>
      </p:graphicFrame>
      <p:pic>
        <p:nvPicPr>
          <p:cNvPr id="2" name="Picture 1">
            <a:extLst>
              <a:ext uri="{FF2B5EF4-FFF2-40B4-BE49-F238E27FC236}">
                <a16:creationId xmlns:a16="http://schemas.microsoft.com/office/drawing/2014/main" id="{3ED45220-8508-07EA-9BB1-87B8BDD778F1}"/>
              </a:ext>
            </a:extLst>
          </p:cNvPr>
          <p:cNvPicPr>
            <a:picLocks noChangeAspect="1"/>
          </p:cNvPicPr>
          <p:nvPr/>
        </p:nvPicPr>
        <p:blipFill>
          <a:blip r:embed="rId2"/>
          <a:stretch>
            <a:fillRect/>
          </a:stretch>
        </p:blipFill>
        <p:spPr>
          <a:xfrm>
            <a:off x="154703" y="113115"/>
            <a:ext cx="953661" cy="539312"/>
          </a:xfrm>
          <a:prstGeom prst="rect">
            <a:avLst/>
          </a:prstGeom>
        </p:spPr>
      </p:pic>
    </p:spTree>
    <p:extLst>
      <p:ext uri="{BB962C8B-B14F-4D97-AF65-F5344CB8AC3E}">
        <p14:creationId xmlns:p14="http://schemas.microsoft.com/office/powerpoint/2010/main" val="328255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FBDF62-03A8-E1BE-8D66-BABB03CFEE0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4B90E07-C93A-6A8F-732A-71A50190255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9840AD7F-1872-0118-7992-1DD970A0CF1C}"/>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363297AC-CB5E-6F1F-82E2-9E9614934832}"/>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solidFill>
              </a:rPr>
              <a:t>Background</a:t>
            </a:r>
            <a:endParaRPr lang="en-US" dirty="0">
              <a:solidFill>
                <a:schemeClr val="accent1"/>
              </a:solidFill>
            </a:endParaRPr>
          </a:p>
        </p:txBody>
      </p:sp>
      <p:sp>
        <p:nvSpPr>
          <p:cNvPr id="3" name="TextBox 9">
            <a:extLst>
              <a:ext uri="{FF2B5EF4-FFF2-40B4-BE49-F238E27FC236}">
                <a16:creationId xmlns:a16="http://schemas.microsoft.com/office/drawing/2014/main" id="{3B0E22A2-E3D6-AAEE-7338-0F6A3D6FCD7C}"/>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B50C9DA-60C5-FA59-CDDA-21A0006E0295}"/>
              </a:ext>
            </a:extLst>
          </p:cNvPr>
          <p:cNvSpPr>
            <a:spLocks noGrp="1"/>
          </p:cNvSpPr>
          <p:nvPr>
            <p:ph sz="half" idx="1"/>
          </p:nvPr>
        </p:nvSpPr>
        <p:spPr>
          <a:xfrm>
            <a:off x="235131" y="1091294"/>
            <a:ext cx="5860869" cy="5034869"/>
          </a:xfrm>
          <a:ln>
            <a:solidFill>
              <a:schemeClr val="tx1"/>
            </a:solidFill>
          </a:ln>
        </p:spPr>
        <p:txBody>
          <a:bodyPr vert="horz" lIns="91440" tIns="45720" rIns="91440" bIns="45720" rtlCol="0" anchor="t">
            <a:normAutofit fontScale="92500" lnSpcReduction="10000"/>
          </a:bodyPr>
          <a:lstStyle/>
          <a:p>
            <a:r>
              <a:rPr lang="en-GB" dirty="0"/>
              <a:t>When the SRHR Tsebo project started, through the voice and choice funding we focused mainly on areas around Polokwane and a few outside areas to pilot processes of reaching deep rural communities. </a:t>
            </a:r>
          </a:p>
          <a:p>
            <a:r>
              <a:rPr lang="en-GB" dirty="0"/>
              <a:t>Balancing of activities and spreading them within municipalities proves to be a great way of reaching more people, as we have witnessed leaders from other organizations from deeper rural areas requesting assistance from our organization to come and do sensitization in their areas. </a:t>
            </a:r>
            <a:endParaRPr lang="en-US" dirty="0"/>
          </a:p>
        </p:txBody>
      </p:sp>
      <p:pic>
        <p:nvPicPr>
          <p:cNvPr id="9" name="Picture 8" descr="A group of women sitting in a tent&#10;&#10;AI-generated content may be incorrect.">
            <a:extLst>
              <a:ext uri="{FF2B5EF4-FFF2-40B4-BE49-F238E27FC236}">
                <a16:creationId xmlns:a16="http://schemas.microsoft.com/office/drawing/2014/main" id="{7112C711-011A-7ECD-3046-63CF86B69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613" y="935935"/>
            <a:ext cx="4308767" cy="2872511"/>
          </a:xfrm>
          <a:prstGeom prst="rect">
            <a:avLst/>
          </a:prstGeom>
        </p:spPr>
      </p:pic>
      <p:pic>
        <p:nvPicPr>
          <p:cNvPr id="12" name="Picture 11" descr="A person standing in front of a projector screen&#10;&#10;AI-generated content may be incorrect.">
            <a:extLst>
              <a:ext uri="{FF2B5EF4-FFF2-40B4-BE49-F238E27FC236}">
                <a16:creationId xmlns:a16="http://schemas.microsoft.com/office/drawing/2014/main" id="{BF30E4FD-69F0-FBFD-9C40-9D2359B5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571" y="3901470"/>
            <a:ext cx="3757807" cy="2423303"/>
          </a:xfrm>
          <a:prstGeom prst="rect">
            <a:avLst/>
          </a:prstGeom>
        </p:spPr>
      </p:pic>
    </p:spTree>
    <p:extLst>
      <p:ext uri="{BB962C8B-B14F-4D97-AF65-F5344CB8AC3E}">
        <p14:creationId xmlns:p14="http://schemas.microsoft.com/office/powerpoint/2010/main" val="3800904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FE6ADB-FCFB-DA5D-FD72-16EF633758F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A3287F9-108B-074C-9CE7-6F4453AD691C}"/>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6D764C8-0124-5BC2-7D31-FDDDC7CFAE63}"/>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449B8801-5CC9-B1EC-E26B-60303B862028}"/>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ZW" sz="4400" b="1" u="none" strike="noStrike" kern="1200" cap="none" spc="300" normalizeH="0" baseline="0" noProof="0" dirty="0">
                <a:ln>
                  <a:solidFill>
                    <a:sysClr val="windowText" lastClr="000000"/>
                  </a:solidFill>
                </a:ln>
                <a:solidFill>
                  <a:schemeClr val="accent1"/>
                </a:solidFill>
                <a:effectLst/>
                <a:uLnTx/>
                <a:uFillTx/>
                <a:latin typeface="Tahoma" panose="020B0604030504040204" pitchFamily="34" charset="0"/>
                <a:ea typeface="Tahoma" panose="020B0604030504040204" pitchFamily="34" charset="0"/>
                <a:cs typeface="Tahoma" panose="020B0604030504040204" pitchFamily="34" charset="0"/>
              </a:rPr>
              <a:t>ODS Baseline Scores</a:t>
            </a:r>
          </a:p>
        </p:txBody>
      </p:sp>
      <p:sp>
        <p:nvSpPr>
          <p:cNvPr id="3" name="TextBox 9">
            <a:extLst>
              <a:ext uri="{FF2B5EF4-FFF2-40B4-BE49-F238E27FC236}">
                <a16:creationId xmlns:a16="http://schemas.microsoft.com/office/drawing/2014/main" id="{08008DC9-BA06-7369-5AA2-F58FB6FCD0D2}"/>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1"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kumimoji="0" lang="en-ZW" sz="2400" b="0"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CF7C1A01-171C-688E-C819-FE49D350D15F}"/>
              </a:ext>
            </a:extLst>
          </p:cNvPr>
          <p:cNvSpPr>
            <a:spLocks noGrp="1"/>
          </p:cNvSpPr>
          <p:nvPr>
            <p:ph sz="half" idx="1"/>
          </p:nvPr>
        </p:nvSpPr>
        <p:spPr>
          <a:xfrm>
            <a:off x="235131" y="1091294"/>
            <a:ext cx="11288175" cy="5034869"/>
          </a:xfrm>
          <a:ln>
            <a:solidFill>
              <a:schemeClr val="tx1"/>
            </a:solidFill>
          </a:ln>
        </p:spPr>
        <p:txBody>
          <a:bodyPr vert="horz" lIns="91440" tIns="45720" rIns="91440" bIns="45720" rtlCol="0" anchor="t">
            <a:normAutofit/>
          </a:bodyPr>
          <a:lstStyle/>
          <a:p>
            <a:pPr marL="0" indent="0">
              <a:buNone/>
            </a:pPr>
            <a:r>
              <a:rPr lang="en-US" dirty="0">
                <a:hlinkClick r:id="rId2"/>
              </a:rPr>
              <a:t>RWVL ODS Baseline Report</a:t>
            </a:r>
            <a:endParaRPr lang="en-US" dirty="0">
              <a:solidFill>
                <a:srgbClr val="FF0000"/>
              </a:solidFill>
              <a:ea typeface="Calibri"/>
              <a:cs typeface="Calibri"/>
            </a:endParaRPr>
          </a:p>
        </p:txBody>
      </p:sp>
      <p:graphicFrame>
        <p:nvGraphicFramePr>
          <p:cNvPr id="4" name="Table 3">
            <a:extLst>
              <a:ext uri="{FF2B5EF4-FFF2-40B4-BE49-F238E27FC236}">
                <a16:creationId xmlns:a16="http://schemas.microsoft.com/office/drawing/2014/main" id="{A20FE782-9524-20E5-BAF7-BF0FCC1543A9}"/>
              </a:ext>
            </a:extLst>
          </p:cNvPr>
          <p:cNvGraphicFramePr>
            <a:graphicFrameLocks noGrp="1"/>
          </p:cNvGraphicFramePr>
          <p:nvPr>
            <p:extLst>
              <p:ext uri="{D42A27DB-BD31-4B8C-83A1-F6EECF244321}">
                <p14:modId xmlns:p14="http://schemas.microsoft.com/office/powerpoint/2010/main" val="3709282610"/>
              </p:ext>
            </p:extLst>
          </p:nvPr>
        </p:nvGraphicFramePr>
        <p:xfrm>
          <a:off x="235131" y="1676400"/>
          <a:ext cx="11036249" cy="3799504"/>
        </p:xfrm>
        <a:graphic>
          <a:graphicData uri="http://schemas.openxmlformats.org/drawingml/2006/table">
            <a:tbl>
              <a:tblPr firstRow="1" bandRow="1">
                <a:tableStyleId>{5C22544A-7EE6-4342-B048-85BDC9FD1C3A}</a:tableStyleId>
              </a:tblPr>
              <a:tblGrid>
                <a:gridCol w="8831589">
                  <a:extLst>
                    <a:ext uri="{9D8B030D-6E8A-4147-A177-3AD203B41FA5}">
                      <a16:colId xmlns:a16="http://schemas.microsoft.com/office/drawing/2014/main" val="2566344315"/>
                    </a:ext>
                  </a:extLst>
                </a:gridCol>
                <a:gridCol w="2204660">
                  <a:extLst>
                    <a:ext uri="{9D8B030D-6E8A-4147-A177-3AD203B41FA5}">
                      <a16:colId xmlns:a16="http://schemas.microsoft.com/office/drawing/2014/main" val="3185493418"/>
                    </a:ext>
                  </a:extLst>
                </a:gridCol>
              </a:tblGrid>
              <a:tr h="678873">
                <a:tc>
                  <a:txBody>
                    <a:bodyPr/>
                    <a:lstStyle/>
                    <a:p>
                      <a:r>
                        <a:rPr lang="en-ZA" dirty="0">
                          <a:solidFill>
                            <a:schemeClr val="tx1"/>
                          </a:solidFill>
                        </a:rPr>
                        <a:t>Overall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solidFill>
                            <a:schemeClr val="tx1">
                              <a:lumMod val="95000"/>
                              <a:lumOff val="5000"/>
                            </a:schemeClr>
                          </a:solidFill>
                        </a:rPr>
                        <a:t>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4107879"/>
                  </a:ext>
                </a:extLst>
              </a:tr>
              <a:tr h="546297">
                <a:tc>
                  <a:txBody>
                    <a:bodyPr/>
                    <a:lstStyle/>
                    <a:p>
                      <a:r>
                        <a:rPr lang="en-ZA" dirty="0">
                          <a:solidFill>
                            <a:schemeClr val="tx1"/>
                          </a:solidFill>
                        </a:rPr>
                        <a:t>People and Leadership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solidFill>
                            <a:schemeClr val="tx1">
                              <a:lumMod val="95000"/>
                              <a:lumOff val="5000"/>
                            </a:schemeClr>
                          </a:solidFill>
                        </a:rPr>
                        <a:t>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903976"/>
                  </a:ext>
                </a:extLst>
              </a:tr>
              <a:tr h="546297">
                <a:tc>
                  <a:txBody>
                    <a:bodyPr/>
                    <a:lstStyle/>
                    <a:p>
                      <a:r>
                        <a:rPr lang="en-US" dirty="0">
                          <a:solidFill>
                            <a:schemeClr val="tx1"/>
                          </a:solidFill>
                        </a:rPr>
                        <a:t>Structures, Systems, and Processes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solidFill>
                            <a:schemeClr val="tx1">
                              <a:lumMod val="95000"/>
                              <a:lumOff val="5000"/>
                            </a:schemeClr>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8533137"/>
                  </a:ext>
                </a:extLst>
              </a:tr>
              <a:tr h="546297">
                <a:tc>
                  <a:txBody>
                    <a:bodyPr/>
                    <a:lstStyle/>
                    <a:p>
                      <a:r>
                        <a:rPr lang="en-US" dirty="0">
                          <a:solidFill>
                            <a:schemeClr val="tx1"/>
                          </a:solidFill>
                        </a:rPr>
                        <a:t>Resilience, Care, and Security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solidFill>
                            <a:schemeClr val="tx1">
                              <a:lumMod val="95000"/>
                              <a:lumOff val="5000"/>
                            </a:schemeClr>
                          </a:solidFill>
                        </a:rPr>
                        <a:t>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3033376"/>
                  </a:ext>
                </a:extLst>
              </a:tr>
              <a:tr h="740870">
                <a:tc>
                  <a:txBody>
                    <a:bodyPr/>
                    <a:lstStyle/>
                    <a:p>
                      <a:r>
                        <a:rPr lang="en-US" dirty="0">
                          <a:solidFill>
                            <a:schemeClr val="tx1"/>
                          </a:solidFill>
                        </a:rPr>
                        <a:t>Finance and sustainability and social entrepreneurship Score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solidFill>
                            <a:schemeClr val="tx1">
                              <a:lumMod val="95000"/>
                              <a:lumOff val="5000"/>
                            </a:schemeClr>
                          </a:solidFill>
                        </a:rPr>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987049"/>
                  </a:ext>
                </a:extLst>
              </a:tr>
              <a:tr h="740870">
                <a:tc>
                  <a:txBody>
                    <a:bodyPr/>
                    <a:lstStyle/>
                    <a:p>
                      <a:r>
                        <a:rPr lang="en-ZA" dirty="0">
                          <a:solidFill>
                            <a:schemeClr val="tx1"/>
                          </a:solidFill>
                        </a:rPr>
                        <a:t>Connections and Visibility Score</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dirty="0">
                          <a:solidFill>
                            <a:schemeClr val="tx1">
                              <a:lumMod val="95000"/>
                              <a:lumOff val="5000"/>
                            </a:schemeClr>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0498257"/>
                  </a:ext>
                </a:extLst>
              </a:tr>
            </a:tbl>
          </a:graphicData>
        </a:graphic>
      </p:graphicFrame>
    </p:spTree>
    <p:extLst>
      <p:ext uri="{BB962C8B-B14F-4D97-AF65-F5344CB8AC3E}">
        <p14:creationId xmlns:p14="http://schemas.microsoft.com/office/powerpoint/2010/main" val="184822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A8E692-9EA8-7C9C-F745-0B142435D39F}"/>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5FDA67A-358B-9E66-645D-FF58B500162B}"/>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B05B27EB-7C45-6EA4-0E04-F9CBEA54BC44}"/>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5706DD1E-29A2-AB8D-8903-4E8E84F3A62C}"/>
              </a:ext>
            </a:extLst>
          </p:cNvPr>
          <p:cNvSpPr>
            <a:spLocks noGrp="1"/>
          </p:cNvSpPr>
          <p:nvPr/>
        </p:nvSpPr>
        <p:spPr>
          <a:xfrm>
            <a:off x="4" y="126346"/>
            <a:ext cx="12191996" cy="59833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chemeClr val="accent1"/>
                </a:solidFill>
              </a:rPr>
              <a:t>Change</a:t>
            </a:r>
            <a:endParaRPr lang="en-ZW" i="1" spc="300" dirty="0">
              <a:ln>
                <a:solidFill>
                  <a:sysClr val="windowText" lastClr="000000"/>
                </a:solidFill>
              </a:ln>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24A8993B-E843-68BE-DA1B-04E494615963}"/>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1356042C-87BF-ABF0-F8A3-88794087CA6B}"/>
              </a:ext>
            </a:extLst>
          </p:cNvPr>
          <p:cNvSpPr>
            <a:spLocks noGrp="1"/>
          </p:cNvSpPr>
          <p:nvPr>
            <p:ph sz="half" idx="1"/>
          </p:nvPr>
        </p:nvSpPr>
        <p:spPr>
          <a:xfrm>
            <a:off x="190908" y="242427"/>
            <a:ext cx="7919199" cy="5378325"/>
          </a:xfrm>
          <a:ln>
            <a:solidFill>
              <a:schemeClr val="tx1"/>
            </a:solidFill>
          </a:ln>
        </p:spPr>
        <p:txBody>
          <a:bodyPr vert="horz" lIns="91440" tIns="45720" rIns="91440" bIns="45720" rtlCol="0" anchor="t">
            <a:noAutofit/>
          </a:bodyPr>
          <a:lstStyle/>
          <a:p>
            <a:pPr marL="0" indent="0">
              <a:buNone/>
            </a:pPr>
            <a:r>
              <a:rPr lang="en-US" sz="2200" b="1" dirty="0"/>
              <a:t>How did the change come about?</a:t>
            </a:r>
          </a:p>
          <a:p>
            <a:r>
              <a:rPr lang="en-US" sz="2200" dirty="0"/>
              <a:t>The LGBTIQ+ Volunteers  continue supporting our work even through limited funds.</a:t>
            </a:r>
          </a:p>
          <a:p>
            <a:r>
              <a:rPr lang="en-GB" sz="2200" dirty="0"/>
              <a:t>Stigma and Discrimination against LGBTIQ+ continue to be high despite all the legislation and the constitution in place.</a:t>
            </a:r>
          </a:p>
          <a:p>
            <a:r>
              <a:rPr lang="en-GB" sz="2200" dirty="0"/>
              <a:t>Strong Cultural and Religious morality beliefs are being triggered by our movements in deep rural areas, and those are the places we need to put more focus to break the barriers, by being more visible and create awareness. </a:t>
            </a:r>
          </a:p>
          <a:p>
            <a:r>
              <a:rPr lang="en-GB" sz="2200" dirty="0"/>
              <a:t>We have managed to create Forums with few police stations, and covering all stations will have a great impact in the district and make it easier to reach other districts. When we reach those police stations, we also reach local clinics and schools within the area, and therefore able to sensitize various sectors collectively</a:t>
            </a:r>
            <a:endParaRPr lang="en-US" sz="2200" dirty="0"/>
          </a:p>
          <a:p>
            <a:r>
              <a:rPr lang="en-GB" sz="2200" dirty="0"/>
              <a:t>More police and health care workers need to be sensitized in order to reduce secondary victimization and stigma and discrimination within facilities, where LGBTIQ+ people’s SRHR are mostly violated</a:t>
            </a:r>
            <a:r>
              <a:rPr lang="en-GB" sz="2400" dirty="0"/>
              <a:t>. </a:t>
            </a:r>
            <a:endParaRPr lang="en-US" sz="2400" dirty="0"/>
          </a:p>
        </p:txBody>
      </p:sp>
      <p:pic>
        <p:nvPicPr>
          <p:cNvPr id="6" name="Picture 5">
            <a:extLst>
              <a:ext uri="{FF2B5EF4-FFF2-40B4-BE49-F238E27FC236}">
                <a16:creationId xmlns:a16="http://schemas.microsoft.com/office/drawing/2014/main" id="{B4AB72CF-B889-57F0-FF86-DBA2EB120850}"/>
              </a:ext>
            </a:extLst>
          </p:cNvPr>
          <p:cNvPicPr>
            <a:picLocks noChangeAspect="1"/>
          </p:cNvPicPr>
          <p:nvPr/>
        </p:nvPicPr>
        <p:blipFill>
          <a:blip r:embed="rId2"/>
          <a:stretch>
            <a:fillRect/>
          </a:stretch>
        </p:blipFill>
        <p:spPr>
          <a:xfrm>
            <a:off x="8148918" y="688159"/>
            <a:ext cx="3852174" cy="2563906"/>
          </a:xfrm>
          <a:prstGeom prst="rect">
            <a:avLst/>
          </a:prstGeom>
        </p:spPr>
      </p:pic>
      <p:pic>
        <p:nvPicPr>
          <p:cNvPr id="12" name="Picture 11" descr="A group of people sitting at tables&#10;&#10;AI-generated content may be incorrect.">
            <a:extLst>
              <a:ext uri="{FF2B5EF4-FFF2-40B4-BE49-F238E27FC236}">
                <a16:creationId xmlns:a16="http://schemas.microsoft.com/office/drawing/2014/main" id="{3F3A1624-F861-E78F-B8A6-CE2D49895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996" y="3355770"/>
            <a:ext cx="3784018" cy="2423681"/>
          </a:xfrm>
          <a:prstGeom prst="rect">
            <a:avLst/>
          </a:prstGeom>
        </p:spPr>
      </p:pic>
    </p:spTree>
    <p:extLst>
      <p:ext uri="{BB962C8B-B14F-4D97-AF65-F5344CB8AC3E}">
        <p14:creationId xmlns:p14="http://schemas.microsoft.com/office/powerpoint/2010/main" val="290062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B5387C-6A5F-A94B-3F06-321097B113B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2EF8E35-BB9B-665A-0182-BECF08B86135}"/>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C812533-D6C1-ED79-EC55-55DE34A685E0}"/>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9237957D-BD9D-5C35-00CA-80689AB8FDEF}"/>
              </a:ext>
            </a:extLst>
          </p:cNvPr>
          <p:cNvSpPr>
            <a:spLocks noGrp="1"/>
          </p:cNvSpPr>
          <p:nvPr/>
        </p:nvSpPr>
        <p:spPr>
          <a:xfrm>
            <a:off x="-121300" y="125016"/>
            <a:ext cx="12191996" cy="845136"/>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solidFill>
              </a:rPr>
              <a:t>What has changed in the following areas since working with Gender Links.</a:t>
            </a:r>
            <a:endParaRPr lang="en-ZW" b="1" i="1" spc="300" dirty="0">
              <a:ln>
                <a:solidFill>
                  <a:sysClr val="windowText" lastClr="000000"/>
                </a:solidFill>
              </a:ln>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4A91CF60-FB78-633A-C19F-AC4DFD26E4C7}"/>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A8AC93A5-E8D4-A306-16E9-050B2D8A4635}"/>
              </a:ext>
            </a:extLst>
          </p:cNvPr>
          <p:cNvGraphicFramePr>
            <a:graphicFrameLocks noGrp="1"/>
          </p:cNvGraphicFramePr>
          <p:nvPr>
            <p:extLst>
              <p:ext uri="{D42A27DB-BD31-4B8C-83A1-F6EECF244321}">
                <p14:modId xmlns:p14="http://schemas.microsoft.com/office/powerpoint/2010/main" val="2303748210"/>
              </p:ext>
            </p:extLst>
          </p:nvPr>
        </p:nvGraphicFramePr>
        <p:xfrm>
          <a:off x="121304" y="836255"/>
          <a:ext cx="11949392" cy="5185489"/>
        </p:xfrm>
        <a:graphic>
          <a:graphicData uri="http://schemas.openxmlformats.org/drawingml/2006/table">
            <a:tbl>
              <a:tblPr firstRow="1" firstCol="1" lastRow="1" lastCol="1" bandRow="1" bandCol="1">
                <a:tableStyleId>{5C22544A-7EE6-4342-B048-85BDC9FD1C3A}</a:tableStyleId>
              </a:tblPr>
              <a:tblGrid>
                <a:gridCol w="3589618">
                  <a:extLst>
                    <a:ext uri="{9D8B030D-6E8A-4147-A177-3AD203B41FA5}">
                      <a16:colId xmlns:a16="http://schemas.microsoft.com/office/drawing/2014/main" val="3249727228"/>
                    </a:ext>
                  </a:extLst>
                </a:gridCol>
                <a:gridCol w="4491204">
                  <a:extLst>
                    <a:ext uri="{9D8B030D-6E8A-4147-A177-3AD203B41FA5}">
                      <a16:colId xmlns:a16="http://schemas.microsoft.com/office/drawing/2014/main" val="3222520754"/>
                    </a:ext>
                  </a:extLst>
                </a:gridCol>
                <a:gridCol w="3868570">
                  <a:extLst>
                    <a:ext uri="{9D8B030D-6E8A-4147-A177-3AD203B41FA5}">
                      <a16:colId xmlns:a16="http://schemas.microsoft.com/office/drawing/2014/main" val="3261248836"/>
                    </a:ext>
                  </a:extLst>
                </a:gridCol>
              </a:tblGrid>
              <a:tr h="464757">
                <a:tc>
                  <a:txBody>
                    <a:bodyPr/>
                    <a:lstStyle/>
                    <a:p>
                      <a:pPr>
                        <a:buNone/>
                      </a:pPr>
                      <a:endParaRPr lang="en-ZA" sz="2400" dirty="0">
                        <a:solidFill>
                          <a:schemeClr val="tx1"/>
                        </a:solidFill>
                        <a:effectLst/>
                        <a:latin typeface="+mn-lt"/>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b="1" dirty="0">
                          <a:solidFill>
                            <a:schemeClr val="tx1"/>
                          </a:solidFill>
                          <a:effectLst/>
                          <a:latin typeface="+mn-lt"/>
                        </a:rPr>
                        <a:t>Before due diligence</a:t>
                      </a:r>
                      <a:endParaRPr lang="en-ZA" sz="2400" b="1" dirty="0">
                        <a:solidFill>
                          <a:schemeClr val="tx1"/>
                        </a:solidFill>
                        <a:effectLst/>
                        <a:latin typeface="+mn-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b="1" dirty="0">
                          <a:solidFill>
                            <a:schemeClr val="tx1"/>
                          </a:solidFill>
                          <a:effectLst/>
                          <a:latin typeface="+mn-lt"/>
                        </a:rPr>
                        <a:t>After due diligence</a:t>
                      </a:r>
                      <a:endParaRPr lang="en-ZA" sz="2400" b="1" dirty="0">
                        <a:solidFill>
                          <a:schemeClr val="tx1"/>
                        </a:solidFill>
                        <a:effectLst/>
                        <a:latin typeface="+mn-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717182"/>
                  </a:ext>
                </a:extLst>
              </a:tr>
              <a:tr h="510026">
                <a:tc>
                  <a:txBody>
                    <a:bodyPr/>
                    <a:lstStyle/>
                    <a:p>
                      <a:pPr>
                        <a:buNone/>
                      </a:pPr>
                      <a:r>
                        <a:rPr lang="en-ZA" sz="2400" dirty="0">
                          <a:solidFill>
                            <a:schemeClr val="tx1"/>
                          </a:solidFill>
                          <a:effectLst/>
                          <a:latin typeface="+mn-lt"/>
                        </a:rPr>
                        <a:t>Financial system</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n-lt"/>
                        </a:rPr>
                        <a:t>Using Excel spreadsheets to</a:t>
                      </a:r>
                    </a:p>
                    <a:p>
                      <a:pPr algn="ctr">
                        <a:buNone/>
                      </a:pPr>
                      <a:r>
                        <a:rPr lang="en-GB" sz="2400" dirty="0">
                          <a:solidFill>
                            <a:schemeClr val="tx1"/>
                          </a:solidFill>
                          <a:effectLst/>
                          <a:latin typeface="+mn-lt"/>
                        </a:rPr>
                        <a:t>compile reports. </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ctr">
                        <a:buFontTx/>
                        <a:buChar char="-"/>
                      </a:pPr>
                      <a:r>
                        <a:rPr lang="en-GB" sz="2400" dirty="0">
                          <a:solidFill>
                            <a:schemeClr val="tx1"/>
                          </a:solidFill>
                          <a:effectLst/>
                          <a:latin typeface="+mn-lt"/>
                        </a:rPr>
                        <a:t>Improvement in Procurement procedures. </a:t>
                      </a:r>
                    </a:p>
                    <a:p>
                      <a:pPr marL="342900" indent="-342900" algn="ctr">
                        <a:buFontTx/>
                        <a:buChar char="-"/>
                      </a:pPr>
                      <a:r>
                        <a:rPr lang="en-GB" sz="2400" dirty="0">
                          <a:solidFill>
                            <a:schemeClr val="tx1"/>
                          </a:solidFill>
                          <a:effectLst/>
                          <a:latin typeface="+mn-lt"/>
                        </a:rPr>
                        <a:t>Multiple storage and backup options.</a:t>
                      </a:r>
                      <a:r>
                        <a:rPr lang="en-ZA" sz="2400" dirty="0">
                          <a:solidFill>
                            <a:schemeClr val="tx1"/>
                          </a:solidFill>
                          <a:effectLst/>
                          <a:latin typeface="+mn-lt"/>
                        </a:rPr>
                        <a:t> </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4368456"/>
                  </a:ext>
                </a:extLst>
              </a:tr>
              <a:tr h="510026">
                <a:tc>
                  <a:txBody>
                    <a:bodyPr/>
                    <a:lstStyle/>
                    <a:p>
                      <a:pPr>
                        <a:buNone/>
                      </a:pPr>
                      <a:r>
                        <a:rPr lang="en-ZA" sz="2400" dirty="0">
                          <a:solidFill>
                            <a:schemeClr val="tx1"/>
                          </a:solidFill>
                          <a:effectLst/>
                          <a:latin typeface="+mn-lt"/>
                        </a:rPr>
                        <a:t>Separate bank account</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dirty="0">
                          <a:solidFill>
                            <a:schemeClr val="tx1"/>
                          </a:solidFill>
                          <a:effectLst/>
                          <a:latin typeface="+mn-lt"/>
                        </a:rPr>
                        <a:t>Single Account </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n-lt"/>
                        </a:rPr>
                        <a:t>Able to open different</a:t>
                      </a:r>
                    </a:p>
                    <a:p>
                      <a:pPr algn="ctr">
                        <a:buNone/>
                      </a:pPr>
                      <a:r>
                        <a:rPr lang="en-GB" sz="2400" dirty="0">
                          <a:solidFill>
                            <a:schemeClr val="tx1"/>
                          </a:solidFill>
                          <a:effectLst/>
                          <a:latin typeface="+mn-lt"/>
                        </a:rPr>
                        <a:t>bank accounts for projects</a:t>
                      </a:r>
                      <a:r>
                        <a:rPr lang="en-ZA" sz="2400" dirty="0">
                          <a:solidFill>
                            <a:schemeClr val="tx1"/>
                          </a:solidFill>
                          <a:effectLst/>
                          <a:latin typeface="+mn-lt"/>
                        </a:rPr>
                        <a:t> </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922172"/>
                  </a:ext>
                </a:extLst>
              </a:tr>
              <a:tr h="893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400" dirty="0">
                          <a:solidFill>
                            <a:schemeClr val="tx1"/>
                          </a:solidFill>
                          <a:effectLst/>
                          <a:latin typeface="+mn-lt"/>
                        </a:rPr>
                        <a:t>Financial documentation</a:t>
                      </a:r>
                      <a:endParaRPr lang="en-ZA" sz="2400" dirty="0">
                        <a:solidFill>
                          <a:schemeClr val="tx1"/>
                        </a:solidFill>
                        <a:effectLst/>
                        <a:latin typeface="+mn-lt"/>
                        <a:ea typeface="Times New Roman" panose="02020603050405020304" pitchFamily="18" charset="0"/>
                      </a:endParaRPr>
                    </a:p>
                    <a:p>
                      <a:pPr>
                        <a:buNone/>
                      </a:pP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n-lt"/>
                        </a:rPr>
                        <a:t>We have 3 signatories to the</a:t>
                      </a:r>
                    </a:p>
                    <a:p>
                      <a:pPr algn="ctr">
                        <a:buNone/>
                      </a:pPr>
                      <a:r>
                        <a:rPr lang="en-GB" sz="2400" dirty="0">
                          <a:solidFill>
                            <a:schemeClr val="tx1"/>
                          </a:solidFill>
                          <a:effectLst/>
                          <a:latin typeface="+mn-lt"/>
                        </a:rPr>
                        <a:t>account </a:t>
                      </a:r>
                      <a:r>
                        <a:rPr lang="en-ZA" sz="2400" dirty="0">
                          <a:solidFill>
                            <a:schemeClr val="tx1"/>
                          </a:solidFill>
                          <a:effectLst/>
                          <a:latin typeface="+mn-lt"/>
                        </a:rPr>
                        <a:t> </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n-lt"/>
                        </a:rPr>
                        <a:t>Financial Management Policies in place and followed</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9656750"/>
                  </a:ext>
                </a:extLst>
              </a:tr>
              <a:tr h="893379">
                <a:tc>
                  <a:txBody>
                    <a:bodyPr/>
                    <a:lstStyle/>
                    <a:p>
                      <a:pPr>
                        <a:buNone/>
                      </a:pPr>
                      <a:r>
                        <a:rPr lang="en-ZA" sz="2400">
                          <a:solidFill>
                            <a:schemeClr val="tx1"/>
                          </a:solidFill>
                          <a:effectLst/>
                          <a:latin typeface="+mn-lt"/>
                        </a:rPr>
                        <a:t>Monthly reconciliations and routines</a:t>
                      </a:r>
                      <a:endParaRPr lang="en-ZA" sz="240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dirty="0">
                          <a:solidFill>
                            <a:schemeClr val="tx1"/>
                          </a:solidFill>
                          <a:effectLst/>
                          <a:latin typeface="+mn-lt"/>
                        </a:rPr>
                        <a:t> </a:t>
                      </a:r>
                      <a:r>
                        <a:rPr lang="en-GB" sz="2400" dirty="0">
                          <a:solidFill>
                            <a:schemeClr val="tx1"/>
                          </a:solidFill>
                          <a:effectLst/>
                          <a:latin typeface="+mn-lt"/>
                        </a:rPr>
                        <a:t>The system was not in order and</a:t>
                      </a:r>
                    </a:p>
                    <a:p>
                      <a:pPr algn="ctr">
                        <a:buNone/>
                      </a:pPr>
                      <a:r>
                        <a:rPr lang="en-GB" sz="2400" dirty="0">
                          <a:solidFill>
                            <a:schemeClr val="tx1"/>
                          </a:solidFill>
                          <a:effectLst/>
                          <a:latin typeface="+mn-lt"/>
                        </a:rPr>
                        <a:t>affected our reporting criteria.</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n-lt"/>
                        </a:rPr>
                        <a:t>Redefined Systems to be efficient and</a:t>
                      </a:r>
                    </a:p>
                    <a:p>
                      <a:pPr algn="ctr">
                        <a:buNone/>
                      </a:pPr>
                      <a:r>
                        <a:rPr lang="en-GB" sz="2400" dirty="0">
                          <a:solidFill>
                            <a:schemeClr val="tx1"/>
                          </a:solidFill>
                          <a:effectLst/>
                          <a:latin typeface="+mn-lt"/>
                        </a:rPr>
                        <a:t>cost-effective. </a:t>
                      </a:r>
                      <a:r>
                        <a:rPr lang="en-GB" sz="2400" dirty="0" err="1">
                          <a:solidFill>
                            <a:schemeClr val="tx1"/>
                          </a:solidFill>
                          <a:effectLst/>
                          <a:latin typeface="+mn-lt"/>
                        </a:rPr>
                        <a:t>Eg.</a:t>
                      </a:r>
                      <a:r>
                        <a:rPr lang="en-GB" sz="2400" dirty="0">
                          <a:solidFill>
                            <a:schemeClr val="tx1"/>
                          </a:solidFill>
                          <a:effectLst/>
                          <a:latin typeface="+mn-lt"/>
                        </a:rPr>
                        <a:t> Online</a:t>
                      </a:r>
                      <a:r>
                        <a:rPr lang="en-ZA" sz="2400" dirty="0">
                          <a:solidFill>
                            <a:schemeClr val="tx1"/>
                          </a:solidFill>
                          <a:effectLst/>
                          <a:latin typeface="+mn-lt"/>
                        </a:rPr>
                        <a:t> </a:t>
                      </a:r>
                      <a:endParaRPr lang="en-ZA" sz="2400" dirty="0">
                        <a:solidFill>
                          <a:schemeClr val="tx1"/>
                        </a:solidFill>
                        <a:effectLst/>
                        <a:latin typeface="+mn-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5970774"/>
                  </a:ext>
                </a:extLst>
              </a:tr>
            </a:tbl>
          </a:graphicData>
        </a:graphic>
      </p:graphicFrame>
    </p:spTree>
    <p:extLst>
      <p:ext uri="{BB962C8B-B14F-4D97-AF65-F5344CB8AC3E}">
        <p14:creationId xmlns:p14="http://schemas.microsoft.com/office/powerpoint/2010/main" val="231740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82A618-5553-E22B-048F-17E9807957E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6FA926D-D969-557E-160C-A1A2E031DDD3}"/>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426D12B7-0E61-8765-A05D-F27F4655222D}"/>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D964CB1-4E16-CBAE-4275-A671DD91551E}"/>
              </a:ext>
            </a:extLst>
          </p:cNvPr>
          <p:cNvSpPr>
            <a:spLocks noGrp="1"/>
          </p:cNvSpPr>
          <p:nvPr/>
        </p:nvSpPr>
        <p:spPr>
          <a:xfrm>
            <a:off x="-121300" y="125016"/>
            <a:ext cx="12191996" cy="518161"/>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accent1"/>
                </a:solidFill>
              </a:rPr>
              <a:t>what has changed in the following areas since working with Gender Links.</a:t>
            </a:r>
            <a:endParaRPr lang="en-ZW" i="1" spc="300" dirty="0">
              <a:ln>
                <a:solidFill>
                  <a:sysClr val="windowText" lastClr="000000"/>
                </a:solidFill>
              </a:ln>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A196F413-9766-B700-A293-9351CB73C009}"/>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a:extLst>
              <a:ext uri="{FF2B5EF4-FFF2-40B4-BE49-F238E27FC236}">
                <a16:creationId xmlns:a16="http://schemas.microsoft.com/office/drawing/2014/main" id="{1E06FED5-FBAD-300B-2125-38F2EAD4127D}"/>
              </a:ext>
            </a:extLst>
          </p:cNvPr>
          <p:cNvGraphicFramePr>
            <a:graphicFrameLocks noGrp="1"/>
          </p:cNvGraphicFramePr>
          <p:nvPr>
            <p:extLst>
              <p:ext uri="{D42A27DB-BD31-4B8C-83A1-F6EECF244321}">
                <p14:modId xmlns:p14="http://schemas.microsoft.com/office/powerpoint/2010/main" val="2988129915"/>
              </p:ext>
            </p:extLst>
          </p:nvPr>
        </p:nvGraphicFramePr>
        <p:xfrm>
          <a:off x="222422" y="643177"/>
          <a:ext cx="11651332" cy="5728640"/>
        </p:xfrm>
        <a:graphic>
          <a:graphicData uri="http://schemas.openxmlformats.org/drawingml/2006/table">
            <a:tbl>
              <a:tblPr firstRow="1" firstCol="1" lastRow="1" lastCol="1" bandRow="1" bandCol="1">
                <a:tableStyleId>{5C22544A-7EE6-4342-B048-85BDC9FD1C3A}</a:tableStyleId>
              </a:tblPr>
              <a:tblGrid>
                <a:gridCol w="3380743">
                  <a:extLst>
                    <a:ext uri="{9D8B030D-6E8A-4147-A177-3AD203B41FA5}">
                      <a16:colId xmlns:a16="http://schemas.microsoft.com/office/drawing/2014/main" val="3249727228"/>
                    </a:ext>
                  </a:extLst>
                </a:gridCol>
                <a:gridCol w="3079888">
                  <a:extLst>
                    <a:ext uri="{9D8B030D-6E8A-4147-A177-3AD203B41FA5}">
                      <a16:colId xmlns:a16="http://schemas.microsoft.com/office/drawing/2014/main" val="3222520754"/>
                    </a:ext>
                  </a:extLst>
                </a:gridCol>
                <a:gridCol w="5190701">
                  <a:extLst>
                    <a:ext uri="{9D8B030D-6E8A-4147-A177-3AD203B41FA5}">
                      <a16:colId xmlns:a16="http://schemas.microsoft.com/office/drawing/2014/main" val="3261248836"/>
                    </a:ext>
                  </a:extLst>
                </a:gridCol>
              </a:tblGrid>
              <a:tr h="482229">
                <a:tc>
                  <a:txBody>
                    <a:bodyPr/>
                    <a:lstStyle/>
                    <a:p>
                      <a:pPr>
                        <a:buNone/>
                      </a:pPr>
                      <a:endParaRPr lang="en-ZA" sz="2400" dirty="0">
                        <a:solidFill>
                          <a:schemeClr val="tx1"/>
                        </a:solidFill>
                        <a:effectLst/>
                        <a:latin typeface="+mj-lt"/>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b="1" dirty="0">
                          <a:solidFill>
                            <a:schemeClr val="tx1"/>
                          </a:solidFill>
                          <a:effectLst/>
                          <a:latin typeface="+mj-lt"/>
                        </a:rPr>
                        <a:t>Before due diligence</a:t>
                      </a:r>
                      <a:endParaRPr lang="en-ZA" sz="2400" b="1" dirty="0">
                        <a:solidFill>
                          <a:schemeClr val="tx1"/>
                        </a:solidFill>
                        <a:effectLst/>
                        <a:latin typeface="+mj-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b="1" dirty="0">
                          <a:solidFill>
                            <a:schemeClr val="tx1"/>
                          </a:solidFill>
                          <a:effectLst/>
                          <a:latin typeface="+mj-lt"/>
                        </a:rPr>
                        <a:t>After due diligence</a:t>
                      </a:r>
                      <a:endParaRPr lang="en-ZA" sz="2400" b="1" dirty="0">
                        <a:solidFill>
                          <a:schemeClr val="tx1"/>
                        </a:solidFill>
                        <a:effectLst/>
                        <a:latin typeface="+mj-lt"/>
                        <a:ea typeface="Times New Roman" panose="02020603050405020304" pitchFamily="18" charset="0"/>
                      </a:endParaRPr>
                    </a:p>
                  </a:txBody>
                  <a:tcPr marL="105752" marR="105752" marT="105752" marB="1057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5717182"/>
                  </a:ext>
                </a:extLst>
              </a:tr>
              <a:tr h="276365">
                <a:tc>
                  <a:txBody>
                    <a:bodyPr/>
                    <a:lstStyle/>
                    <a:p>
                      <a:pPr>
                        <a:buNone/>
                      </a:pPr>
                      <a:r>
                        <a:rPr lang="en-ZA" sz="2400">
                          <a:solidFill>
                            <a:schemeClr val="tx1"/>
                          </a:solidFill>
                          <a:effectLst/>
                          <a:latin typeface="+mj-lt"/>
                        </a:rPr>
                        <a:t>Safeguarding policy</a:t>
                      </a:r>
                      <a:endParaRPr lang="en-ZA" sz="24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The Policy is in place</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Policy in place</a:t>
                      </a:r>
                      <a:r>
                        <a:rPr lang="en-ZA" sz="2400" dirty="0">
                          <a:solidFill>
                            <a:schemeClr val="tx1"/>
                          </a:solidFill>
                          <a:effectLst/>
                          <a:latin typeface="+mj-lt"/>
                        </a:rPr>
                        <a:t> and followed</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441453"/>
                  </a:ext>
                </a:extLst>
              </a:tr>
              <a:tr h="276365">
                <a:tc>
                  <a:txBody>
                    <a:bodyPr/>
                    <a:lstStyle/>
                    <a:p>
                      <a:pPr>
                        <a:buNone/>
                      </a:pPr>
                      <a:r>
                        <a:rPr lang="en-ZA" sz="2400">
                          <a:solidFill>
                            <a:schemeClr val="tx1"/>
                          </a:solidFill>
                          <a:effectLst/>
                          <a:latin typeface="+mj-lt"/>
                        </a:rPr>
                        <a:t>Human resources policy</a:t>
                      </a:r>
                      <a:endParaRPr lang="en-ZA" sz="24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The Policy is in place</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Policy in place and followed</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2264924"/>
                  </a:ext>
                </a:extLst>
              </a:tr>
              <a:tr h="276365">
                <a:tc>
                  <a:txBody>
                    <a:bodyPr/>
                    <a:lstStyle/>
                    <a:p>
                      <a:pPr>
                        <a:buNone/>
                      </a:pPr>
                      <a:r>
                        <a:rPr lang="en-ZA" sz="2400" dirty="0">
                          <a:solidFill>
                            <a:schemeClr val="tx1"/>
                          </a:solidFill>
                          <a:effectLst/>
                          <a:latin typeface="+mj-lt"/>
                        </a:rPr>
                        <a:t>Finance policy</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The Policy is in place</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Policy in place and followed</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580380"/>
                  </a:ext>
                </a:extLst>
              </a:tr>
              <a:tr h="276365">
                <a:tc>
                  <a:txBody>
                    <a:bodyPr/>
                    <a:lstStyle/>
                    <a:p>
                      <a:pPr>
                        <a:buNone/>
                      </a:pPr>
                      <a:r>
                        <a:rPr lang="en-ZA" sz="2400">
                          <a:solidFill>
                            <a:schemeClr val="tx1"/>
                          </a:solidFill>
                          <a:effectLst/>
                          <a:latin typeface="+mj-lt"/>
                        </a:rPr>
                        <a:t>Procurement policy</a:t>
                      </a:r>
                      <a:endParaRPr lang="en-ZA" sz="24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The Policy is in place</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Policy in place and followed</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0967852"/>
                  </a:ext>
                </a:extLst>
              </a:tr>
              <a:tr h="276365">
                <a:tc>
                  <a:txBody>
                    <a:bodyPr/>
                    <a:lstStyle/>
                    <a:p>
                      <a:pPr>
                        <a:buNone/>
                      </a:pPr>
                      <a:r>
                        <a:rPr lang="en-ZA" sz="2400" dirty="0">
                          <a:solidFill>
                            <a:schemeClr val="tx1"/>
                          </a:solidFill>
                          <a:effectLst/>
                          <a:latin typeface="+mj-lt"/>
                        </a:rPr>
                        <a:t>Board functionality</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The Board is in place</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Meets online and  physically</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5164360"/>
                  </a:ext>
                </a:extLst>
              </a:tr>
              <a:tr h="276365">
                <a:tc>
                  <a:txBody>
                    <a:bodyPr/>
                    <a:lstStyle/>
                    <a:p>
                      <a:pPr>
                        <a:buNone/>
                      </a:pPr>
                      <a:r>
                        <a:rPr lang="en-ZA" sz="2400">
                          <a:solidFill>
                            <a:schemeClr val="tx1"/>
                          </a:solidFill>
                          <a:effectLst/>
                          <a:latin typeface="+mj-lt"/>
                        </a:rPr>
                        <a:t>Anti-corruption/Fraud Policy</a:t>
                      </a:r>
                      <a:endParaRPr lang="en-ZA" sz="24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The Policy is in place</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Policy in place and followed </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5425654"/>
                  </a:ext>
                </a:extLst>
              </a:tr>
              <a:tr h="276365">
                <a:tc>
                  <a:txBody>
                    <a:bodyPr/>
                    <a:lstStyle/>
                    <a:p>
                      <a:pPr>
                        <a:buNone/>
                      </a:pPr>
                      <a:r>
                        <a:rPr lang="en-ZA" sz="2400">
                          <a:solidFill>
                            <a:schemeClr val="tx1"/>
                          </a:solidFill>
                          <a:effectLst/>
                          <a:latin typeface="+mj-lt"/>
                        </a:rPr>
                        <a:t>Sexual Harassment Policy</a:t>
                      </a:r>
                      <a:endParaRPr lang="en-ZA" sz="24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ZA" sz="2400" dirty="0">
                          <a:solidFill>
                            <a:schemeClr val="tx1"/>
                          </a:solidFill>
                          <a:effectLst/>
                          <a:latin typeface="+mj-lt"/>
                        </a:rPr>
                        <a:t> </a:t>
                      </a:r>
                      <a:r>
                        <a:rPr lang="en-GB" sz="2400" dirty="0">
                          <a:solidFill>
                            <a:schemeClr val="tx1"/>
                          </a:solidFill>
                          <a:effectLst/>
                          <a:latin typeface="+mj-lt"/>
                        </a:rPr>
                        <a:t>The Policy is in place</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Policy in place and followed </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156130"/>
                  </a:ext>
                </a:extLst>
              </a:tr>
              <a:tr h="276365">
                <a:tc>
                  <a:txBody>
                    <a:bodyPr/>
                    <a:lstStyle/>
                    <a:p>
                      <a:pPr>
                        <a:buNone/>
                      </a:pPr>
                      <a:r>
                        <a:rPr lang="en-ZA" sz="2400">
                          <a:solidFill>
                            <a:schemeClr val="tx1"/>
                          </a:solidFill>
                          <a:effectLst/>
                          <a:latin typeface="+mj-lt"/>
                        </a:rPr>
                        <a:t>Monitoring and Evaluation Systems</a:t>
                      </a:r>
                      <a:endParaRPr lang="en-ZA" sz="240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buNone/>
                      </a:pPr>
                      <a:r>
                        <a:rPr lang="en-GB" sz="2400" dirty="0">
                          <a:solidFill>
                            <a:schemeClr val="tx1"/>
                          </a:solidFill>
                          <a:effectLst/>
                          <a:latin typeface="+mj-lt"/>
                        </a:rPr>
                        <a:t>Systems in place and open for further review and amendments</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ctr">
                        <a:buFontTx/>
                        <a:buChar char="-"/>
                      </a:pPr>
                      <a:r>
                        <a:rPr lang="en-GB" sz="2400" dirty="0">
                          <a:solidFill>
                            <a:schemeClr val="tx1"/>
                          </a:solidFill>
                          <a:effectLst/>
                          <a:latin typeface="+mj-lt"/>
                        </a:rPr>
                        <a:t>we continue to refine systems </a:t>
                      </a:r>
                    </a:p>
                    <a:p>
                      <a:pPr marL="342900" indent="-342900" algn="ctr">
                        <a:buFontTx/>
                        <a:buChar char="-"/>
                      </a:pPr>
                      <a:r>
                        <a:rPr lang="en-GB" sz="2400" dirty="0">
                          <a:solidFill>
                            <a:schemeClr val="tx1"/>
                          </a:solidFill>
                          <a:effectLst/>
                          <a:latin typeface="+mj-lt"/>
                        </a:rPr>
                        <a:t>working on having more online systems to make us work effectively.</a:t>
                      </a:r>
                      <a:r>
                        <a:rPr lang="en-ZA" sz="2400" dirty="0">
                          <a:solidFill>
                            <a:schemeClr val="tx1"/>
                          </a:solidFill>
                          <a:effectLst/>
                          <a:latin typeface="+mj-lt"/>
                        </a:rPr>
                        <a:t> </a:t>
                      </a:r>
                      <a:endParaRPr lang="en-ZA" sz="2400" dirty="0">
                        <a:solidFill>
                          <a:schemeClr val="tx1"/>
                        </a:solidFill>
                        <a:effectLst/>
                        <a:latin typeface="+mj-lt"/>
                        <a:ea typeface="Times New Roman" panose="02020603050405020304" pitchFamily="18" charset="0"/>
                      </a:endParaRPr>
                    </a:p>
                  </a:txBody>
                  <a:tcPr marL="70501" marR="70501" marT="70501" marB="705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6809"/>
                  </a:ext>
                </a:extLst>
              </a:tr>
            </a:tbl>
          </a:graphicData>
        </a:graphic>
      </p:graphicFrame>
    </p:spTree>
    <p:extLst>
      <p:ext uri="{BB962C8B-B14F-4D97-AF65-F5344CB8AC3E}">
        <p14:creationId xmlns:p14="http://schemas.microsoft.com/office/powerpoint/2010/main" val="380223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2C222E-9CA8-8403-03F7-39AB7C43300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5F48053-7FF7-EF86-7C65-74B4E9CDF8D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A3D8A7EE-1A4B-0C6D-EB46-8DFA22913D81}"/>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0EE6B401-2653-D653-9B4D-8943BC878917}"/>
              </a:ext>
            </a:extLst>
          </p:cNvPr>
          <p:cNvSpPr>
            <a:spLocks noGrp="1"/>
          </p:cNvSpPr>
          <p:nvPr/>
        </p:nvSpPr>
        <p:spPr>
          <a:xfrm>
            <a:off x="-2" y="246158"/>
            <a:ext cx="12191996" cy="518161"/>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dirty="0">
                <a:solidFill>
                  <a:schemeClr val="accent1"/>
                </a:solidFill>
              </a:rPr>
              <a:t>Significance/ Impact</a:t>
            </a:r>
            <a:endParaRPr lang="en-ZW" i="1" spc="300" dirty="0">
              <a:ln>
                <a:solidFill>
                  <a:sysClr val="windowText" lastClr="000000"/>
                </a:solidFill>
              </a:ln>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9">
            <a:extLst>
              <a:ext uri="{FF2B5EF4-FFF2-40B4-BE49-F238E27FC236}">
                <a16:creationId xmlns:a16="http://schemas.microsoft.com/office/drawing/2014/main" id="{A4C54F62-A22A-20B2-66E0-37CF7AD71836}"/>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874CE9D1-7973-DCFC-ABB9-15BE7C35B517}"/>
              </a:ext>
            </a:extLst>
          </p:cNvPr>
          <p:cNvSpPr>
            <a:spLocks noGrp="1"/>
          </p:cNvSpPr>
          <p:nvPr>
            <p:ph sz="half" idx="1"/>
          </p:nvPr>
        </p:nvSpPr>
        <p:spPr>
          <a:xfrm>
            <a:off x="240538" y="790781"/>
            <a:ext cx="7778594" cy="5034869"/>
          </a:xfrm>
          <a:ln>
            <a:solidFill>
              <a:schemeClr val="tx1"/>
            </a:solidFill>
          </a:ln>
        </p:spPr>
        <p:txBody>
          <a:bodyPr vert="horz" lIns="91440" tIns="45720" rIns="91440" bIns="45720" rtlCol="0" anchor="t">
            <a:noAutofit/>
          </a:bodyPr>
          <a:lstStyle/>
          <a:p>
            <a:pPr marL="0" indent="0">
              <a:buNone/>
            </a:pPr>
            <a:r>
              <a:rPr lang="en-US" sz="2000" b="1" dirty="0"/>
              <a:t>What is the significance of the change?</a:t>
            </a:r>
          </a:p>
          <a:p>
            <a:r>
              <a:rPr lang="en-GB" sz="2000" dirty="0"/>
              <a:t>Our Main aim is to create a safe space from hate and discrimination, where the LGBTIQ+ human rights are upheld through societal acceptance and legal protections across all settings (private and public sector).</a:t>
            </a:r>
          </a:p>
          <a:p>
            <a:r>
              <a:rPr lang="en-GB" sz="2000" dirty="0"/>
              <a:t>In urban and city areas people understand easier because of more exposure, but when we go deeper into the rural villages, we need better approaches.</a:t>
            </a:r>
          </a:p>
          <a:p>
            <a:r>
              <a:rPr lang="en-GB" sz="2000" dirty="0"/>
              <a:t>We are expanding further to deeper rural communities where most LGBTIQ+ who are in cities come from, so that they return home to sensitized communities instead of isolating themselves in cities to be able to live freely. We also use the multisectoral approach of collaborating with different stakeholders to address chain challenges faced by LGBTIQ+ people within our communities, working with specific stakeholders like the Faith Based Sector (Churches), Traditional Health Practitioners (</a:t>
            </a:r>
            <a:r>
              <a:rPr lang="en-GB" sz="2000" dirty="0" err="1"/>
              <a:t>maNgaka</a:t>
            </a:r>
            <a:r>
              <a:rPr lang="en-GB" sz="2000" dirty="0"/>
              <a:t>) and Traditional Authorities (Moshate) to address more issues using locally trusted stakeholders.</a:t>
            </a:r>
          </a:p>
          <a:p>
            <a:r>
              <a:rPr lang="en-GB" sz="2000" dirty="0"/>
              <a:t>We participate in more online sessions and reach broader areas.</a:t>
            </a:r>
            <a:endParaRPr lang="en-US" sz="2000" dirty="0"/>
          </a:p>
        </p:txBody>
      </p:sp>
      <p:pic>
        <p:nvPicPr>
          <p:cNvPr id="4" name="Picture 3">
            <a:extLst>
              <a:ext uri="{FF2B5EF4-FFF2-40B4-BE49-F238E27FC236}">
                <a16:creationId xmlns:a16="http://schemas.microsoft.com/office/drawing/2014/main" id="{F4F417AB-D96D-23D7-077D-486E73810A9A}"/>
              </a:ext>
            </a:extLst>
          </p:cNvPr>
          <p:cNvPicPr>
            <a:picLocks noChangeAspect="1"/>
          </p:cNvPicPr>
          <p:nvPr/>
        </p:nvPicPr>
        <p:blipFill>
          <a:blip r:embed="rId2"/>
          <a:stretch>
            <a:fillRect/>
          </a:stretch>
        </p:blipFill>
        <p:spPr>
          <a:xfrm>
            <a:off x="8019132" y="679740"/>
            <a:ext cx="3932330" cy="2627131"/>
          </a:xfrm>
          <a:prstGeom prst="rect">
            <a:avLst/>
          </a:prstGeom>
        </p:spPr>
      </p:pic>
      <p:pic>
        <p:nvPicPr>
          <p:cNvPr id="8" name="Picture 7" descr="A large group of people sitting in a tent&#10;&#10;AI-generated content may be incorrect.">
            <a:extLst>
              <a:ext uri="{FF2B5EF4-FFF2-40B4-BE49-F238E27FC236}">
                <a16:creationId xmlns:a16="http://schemas.microsoft.com/office/drawing/2014/main" id="{A6227811-12B5-409A-32BE-FDBF1E020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133" y="3403027"/>
            <a:ext cx="3940696" cy="2627131"/>
          </a:xfrm>
          <a:prstGeom prst="rect">
            <a:avLst/>
          </a:prstGeom>
        </p:spPr>
      </p:pic>
    </p:spTree>
    <p:extLst>
      <p:ext uri="{BB962C8B-B14F-4D97-AF65-F5344CB8AC3E}">
        <p14:creationId xmlns:p14="http://schemas.microsoft.com/office/powerpoint/2010/main" val="720335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8C560-4E7E-21B1-8183-F8DEA6383D4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5CD6F1-92F5-68C6-9652-737EFAF37968}"/>
              </a:ext>
            </a:extLst>
          </p:cNvPr>
          <p:cNvSpPr/>
          <p:nvPr/>
        </p:nvSpPr>
        <p:spPr>
          <a:xfrm>
            <a:off x="0" y="0"/>
            <a:ext cx="12191997" cy="113115"/>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a:extLst>
              <a:ext uri="{FF2B5EF4-FFF2-40B4-BE49-F238E27FC236}">
                <a16:creationId xmlns:a16="http://schemas.microsoft.com/office/drawing/2014/main" id="{2A43B553-6A4A-6FFA-D9C7-409524AF91A6}"/>
              </a:ext>
            </a:extLst>
          </p:cNvPr>
          <p:cNvSpPr/>
          <p:nvPr/>
        </p:nvSpPr>
        <p:spPr>
          <a:xfrm>
            <a:off x="0" y="6364553"/>
            <a:ext cx="12191997" cy="518161"/>
          </a:xfrm>
          <a:prstGeom prst="rect">
            <a:avLst/>
          </a:prstGeom>
          <a:gradFill>
            <a:gsLst>
              <a:gs pos="40000">
                <a:srgbClr val="F7DA06"/>
              </a:gs>
              <a:gs pos="22000">
                <a:srgbClr val="A57FA6"/>
              </a:gs>
              <a:gs pos="5000">
                <a:srgbClr val="7D59A5"/>
              </a:gs>
              <a:gs pos="58000">
                <a:srgbClr val="00FF00"/>
              </a:gs>
              <a:gs pos="77000">
                <a:srgbClr val="E37191"/>
              </a:gs>
              <a:gs pos="96000">
                <a:srgbClr val="7B2C4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itle 3">
            <a:extLst>
              <a:ext uri="{FF2B5EF4-FFF2-40B4-BE49-F238E27FC236}">
                <a16:creationId xmlns:a16="http://schemas.microsoft.com/office/drawing/2014/main" id="{BAF189A8-6523-694B-6E04-5CFCE64EBF01}"/>
              </a:ext>
            </a:extLst>
          </p:cNvPr>
          <p:cNvSpPr>
            <a:spLocks noGrp="1"/>
          </p:cNvSpPr>
          <p:nvPr/>
        </p:nvSpPr>
        <p:spPr>
          <a:xfrm>
            <a:off x="-2" y="246158"/>
            <a:ext cx="12191996" cy="845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b="1" spc="300" dirty="0">
                <a:ln>
                  <a:solidFill>
                    <a:sysClr val="windowText" lastClr="000000"/>
                  </a:solidFill>
                </a:ln>
                <a:solidFill>
                  <a:schemeClr val="accent1"/>
                </a:solidFill>
                <a:ea typeface="Tahoma" panose="020B0604030504040204" pitchFamily="34" charset="0"/>
                <a:cs typeface="Tahoma" panose="020B0604030504040204" pitchFamily="34" charset="0"/>
              </a:rPr>
              <a:t>Challenges &amp; Lessons learnt</a:t>
            </a:r>
            <a:endParaRPr lang="en-ZW" spc="300" dirty="0">
              <a:ln>
                <a:solidFill>
                  <a:sysClr val="windowText" lastClr="000000"/>
                </a:solidFill>
              </a:ln>
              <a:solidFill>
                <a:schemeClr val="accent1"/>
              </a:solidFill>
              <a:ea typeface="Tahoma" panose="020B0604030504040204" pitchFamily="34" charset="0"/>
              <a:cs typeface="Tahoma" panose="020B0604030504040204" pitchFamily="34" charset="0"/>
            </a:endParaRPr>
          </a:p>
        </p:txBody>
      </p:sp>
      <p:sp>
        <p:nvSpPr>
          <p:cNvPr id="7" name="Content Placeholder 4">
            <a:extLst>
              <a:ext uri="{FF2B5EF4-FFF2-40B4-BE49-F238E27FC236}">
                <a16:creationId xmlns:a16="http://schemas.microsoft.com/office/drawing/2014/main" id="{4A3FB9CB-DF47-8F93-F22C-75A22171C5D3}"/>
              </a:ext>
            </a:extLst>
          </p:cNvPr>
          <p:cNvSpPr txBox="1">
            <a:spLocks/>
          </p:cNvSpPr>
          <p:nvPr/>
        </p:nvSpPr>
        <p:spPr>
          <a:xfrm>
            <a:off x="6213562" y="1091294"/>
            <a:ext cx="5636060" cy="4999616"/>
          </a:xfrm>
          <a:prstGeom prst="rect">
            <a:avLst/>
          </a:prstGeom>
          <a:noFill/>
          <a:ln>
            <a:solidFill>
              <a:schemeClr val="tx1"/>
            </a:solidFill>
          </a:ln>
        </p:spPr>
        <p:txBody>
          <a:bodyPr vert="horz" lIns="91440" tIns="45720" rIns="91440" bIns="45720" rtlCol="0">
            <a:norm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Lessons learnt:</a:t>
            </a:r>
          </a:p>
          <a:p>
            <a:pPr>
              <a:buFontTx/>
              <a:buChar char="-"/>
            </a:pPr>
            <a:r>
              <a:rPr lang="en-GB" dirty="0"/>
              <a:t>We keep applying for funds, but we need to improve on creating income generating activities that can help sustain the organization.</a:t>
            </a:r>
          </a:p>
          <a:p>
            <a:pPr marL="0" indent="0">
              <a:buNone/>
            </a:pPr>
            <a:endParaRPr lang="en-GB" dirty="0"/>
          </a:p>
          <a:p>
            <a:pPr>
              <a:buFontTx/>
              <a:buChar char="-"/>
            </a:pPr>
            <a:r>
              <a:rPr lang="en-GB" dirty="0"/>
              <a:t> Our partnership with stakeholders also helps in ensuring we are active in communities. </a:t>
            </a:r>
          </a:p>
          <a:p>
            <a:pPr marL="0" indent="0">
              <a:buFont typeface="Arial" panose="020B0604020202020204" pitchFamily="34" charset="0"/>
              <a:buNone/>
            </a:pPr>
            <a:endParaRPr lang="en-US" dirty="0"/>
          </a:p>
        </p:txBody>
      </p:sp>
      <p:sp>
        <p:nvSpPr>
          <p:cNvPr id="3" name="TextBox 9">
            <a:extLst>
              <a:ext uri="{FF2B5EF4-FFF2-40B4-BE49-F238E27FC236}">
                <a16:creationId xmlns:a16="http://schemas.microsoft.com/office/drawing/2014/main" id="{66260B74-A3B6-97DE-07D0-2F960EAD4595}"/>
              </a:ext>
            </a:extLst>
          </p:cNvPr>
          <p:cNvSpPr txBox="1"/>
          <p:nvPr/>
        </p:nvSpPr>
        <p:spPr>
          <a:xfrm>
            <a:off x="-5410" y="6391015"/>
            <a:ext cx="12191996" cy="45191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0"/>
              </a:spcAft>
            </a:pPr>
            <a:r>
              <a:rPr lang="en-US" sz="2400" i="1" spc="30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Voice and Choice Summit 2026    \    Voice and Choice Summit 2026 </a:t>
            </a:r>
            <a:endParaRPr lang="en-ZW" sz="2400" spc="3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6">
            <a:extLst>
              <a:ext uri="{FF2B5EF4-FFF2-40B4-BE49-F238E27FC236}">
                <a16:creationId xmlns:a16="http://schemas.microsoft.com/office/drawing/2014/main" id="{57DC9A21-6869-6A74-0B9B-5EB047F11770}"/>
              </a:ext>
            </a:extLst>
          </p:cNvPr>
          <p:cNvSpPr>
            <a:spLocks noGrp="1"/>
          </p:cNvSpPr>
          <p:nvPr>
            <p:ph sz="half" idx="1"/>
          </p:nvPr>
        </p:nvSpPr>
        <p:spPr>
          <a:xfrm>
            <a:off x="235131" y="1091294"/>
            <a:ext cx="5860869" cy="5034869"/>
          </a:xfrm>
          <a:ln>
            <a:solidFill>
              <a:schemeClr val="tx1"/>
            </a:solidFill>
          </a:ln>
        </p:spPr>
        <p:txBody>
          <a:bodyPr>
            <a:normAutofit/>
          </a:bodyPr>
          <a:lstStyle/>
          <a:p>
            <a:pPr marL="0" indent="0">
              <a:buNone/>
            </a:pPr>
            <a:r>
              <a:rPr lang="en-US" b="1" dirty="0"/>
              <a:t>Fundraising and Sustainability:</a:t>
            </a:r>
          </a:p>
          <a:p>
            <a:pPr marL="0" indent="0">
              <a:buNone/>
            </a:pPr>
            <a:r>
              <a:rPr lang="en-GB" dirty="0"/>
              <a:t>Limited staff and resource capacity are delaying our progress; people no longer want to volunteer and work with less compensation due to hardships of life and low employment rate in the country. Although people are supportive in participating at activities ensuring our visibility work is conducted, they are however not available for administrative purposes. </a:t>
            </a:r>
            <a:endParaRPr lang="en-US" dirty="0"/>
          </a:p>
          <a:p>
            <a:pPr marL="0" indent="0">
              <a:buNone/>
            </a:pPr>
            <a:endParaRPr lang="en-US" dirty="0"/>
          </a:p>
        </p:txBody>
      </p:sp>
    </p:spTree>
    <p:extLst>
      <p:ext uri="{BB962C8B-B14F-4D97-AF65-F5344CB8AC3E}">
        <p14:creationId xmlns:p14="http://schemas.microsoft.com/office/powerpoint/2010/main" val="1233362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c72703c-1067-4fa7-89cc-ef245258de7b" xsi:nil="true"/>
    <lcf76f155ced4ddcb4097134ff3c332f xmlns="0d0128bf-0240-4a00-b00a-ea9f2cdab004">
      <Terms xmlns="http://schemas.microsoft.com/office/infopath/2007/PartnerControls"/>
    </lcf76f155ced4ddcb4097134ff3c332f>
    <SharedWithUsers xmlns="5c72703c-1067-4fa7-89cc-ef245258de7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8F3ECD972E8E41B9495D5AEDAE7986" ma:contentTypeVersion="16" ma:contentTypeDescription="Create a new document." ma:contentTypeScope="" ma:versionID="d103da91a01d0d4d36f0a8fa93a5bda2">
  <xsd:schema xmlns:xsd="http://www.w3.org/2001/XMLSchema" xmlns:xs="http://www.w3.org/2001/XMLSchema" xmlns:p="http://schemas.microsoft.com/office/2006/metadata/properties" xmlns:ns2="0d0128bf-0240-4a00-b00a-ea9f2cdab004" xmlns:ns3="5c72703c-1067-4fa7-89cc-ef245258de7b" targetNamespace="http://schemas.microsoft.com/office/2006/metadata/properties" ma:root="true" ma:fieldsID="951381d568948a2b3bc63ab6b0cc8801" ns2:_="" ns3:_="">
    <xsd:import namespace="0d0128bf-0240-4a00-b00a-ea9f2cdab004"/>
    <xsd:import namespace="5c72703c-1067-4fa7-89cc-ef245258de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0128bf-0240-4a00-b00a-ea9f2cdab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FD40B2-FDEC-46A9-BD34-756DD1F90933}">
  <ds:schemaRefs>
    <ds:schemaRef ds:uri="http://schemas.microsoft.com/office/2006/metadata/properties"/>
    <ds:schemaRef ds:uri="http://schemas.microsoft.com/office/infopath/2007/PartnerControls"/>
    <ds:schemaRef ds:uri="386b4bcc-3771-4cf3-910e-10b4da597aff"/>
    <ds:schemaRef ds:uri="5c72703c-1067-4fa7-89cc-ef245258de7b"/>
  </ds:schemaRefs>
</ds:datastoreItem>
</file>

<file path=customXml/itemProps2.xml><?xml version="1.0" encoding="utf-8"?>
<ds:datastoreItem xmlns:ds="http://schemas.openxmlformats.org/officeDocument/2006/customXml" ds:itemID="{33AACD3A-081F-48D3-B365-EDD5064F1595}">
  <ds:schemaRefs>
    <ds:schemaRef ds:uri="http://schemas.microsoft.com/sharepoint/v3/contenttype/forms"/>
  </ds:schemaRefs>
</ds:datastoreItem>
</file>

<file path=customXml/itemProps3.xml><?xml version="1.0" encoding="utf-8"?>
<ds:datastoreItem xmlns:ds="http://schemas.openxmlformats.org/officeDocument/2006/customXml" ds:itemID="{E4B84FD7-41D7-4F4D-9AEA-2F86E3C42974}"/>
</file>

<file path=docProps/app.xml><?xml version="1.0" encoding="utf-8"?>
<Properties xmlns="http://schemas.openxmlformats.org/officeDocument/2006/extended-properties" xmlns:vt="http://schemas.openxmlformats.org/officeDocument/2006/docPropsVTypes">
  <TotalTime>2666</TotalTime>
  <Words>1415</Words>
  <Application>Microsoft Office PowerPoint</Application>
  <PresentationFormat>Widescreen</PresentationFormat>
  <Paragraphs>134</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Tahoma</vt:lpstr>
      <vt:lpstr>Office Theme</vt:lpstr>
      <vt:lpstr>Voice and Choice Summit 2026 Organisational Development Category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Debi Lee</dc:creator>
  <cp:lastModifiedBy>Lebo Monama</cp:lastModifiedBy>
  <cp:revision>76</cp:revision>
  <dcterms:created xsi:type="dcterms:W3CDTF">2025-10-09T06:55:09Z</dcterms:created>
  <dcterms:modified xsi:type="dcterms:W3CDTF">2026-03-06T18:02:47Z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0x010100438F3ECD972E8E41B9495D5AEDAE7986</vt:lpwstr>
  </property>
  <property fmtid="{D5CDD505-2E9C-101B-9397-08002B2CF9AE}" pid="3" name="MediaServiceImageTags">
    <vt:lpwstr/>
  </property>
  <property fmtid="{D5CDD505-2E9C-101B-9397-08002B2CF9AE}" pid="4" name="Order">
    <vt:r8>9634400</vt:r8>
  </property>
  <property fmtid="{D5CDD505-2E9C-101B-9397-08002B2CF9AE}" pid="5" name="Processed">
    <vt:bool>false</vt:bool>
  </property>
  <property fmtid="{D5CDD505-2E9C-101B-9397-08002B2CF9AE}" pid="6" name="xd_Signature">
    <vt:bool>false</vt:bool>
  </property>
  <property fmtid="{D5CDD505-2E9C-101B-9397-08002B2CF9AE}" pid="7" name="Putonlin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