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76" r:id="rId4"/>
    <p:sldId id="283" r:id="rId5"/>
    <p:sldId id="277" r:id="rId6"/>
    <p:sldId id="278" r:id="rId7"/>
    <p:sldId id="279" r:id="rId8"/>
    <p:sldId id="282" r:id="rId9"/>
    <p:sldId id="280" r:id="rId10"/>
    <p:sldId id="28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17B060"/>
    <a:srgbClr val="F7DA06"/>
    <a:srgbClr val="E37191"/>
    <a:srgbClr val="A57FA6"/>
    <a:srgbClr val="7D59A5"/>
    <a:srgbClr val="FF0000"/>
    <a:srgbClr val="25B56A"/>
    <a:srgbClr val="7B2C42"/>
    <a:srgbClr val="D19D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5C0878-B186-37F3-970F-BE091D30AC8E}" v="105" dt="2026-02-02T08:34:07.689"/>
    <p1510:client id="{C28FC532-E93E-438B-A9BE-5F21C41F1D04}" v="2" dt="2026-02-02T08:37:14.9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4" d="100"/>
          <a:sy n="74" d="100"/>
        </p:scale>
        <p:origin x="45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3E2CE2-5A7E-4EE2-9250-484598939D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xmlns="" id="{E9062C76-4F4C-BDDA-A97A-165EB3359E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xmlns="" id="{5D24042E-3907-93CB-4E2E-55F85AE4F4AA}"/>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xmlns="" id="{9AE905BC-5A99-07E4-DD66-2ED4D4B6089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5E42D9CB-D969-E8CA-BC4E-7974855A5709}"/>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57612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B0B160-8340-37E5-9194-2F2A769EC870}"/>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xmlns="" id="{9C2EC659-D4C7-815D-9806-42DE933B41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BDE70717-E0D3-22F2-A9A6-EB49979C49C7}"/>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xmlns="" id="{946A3E06-6483-7692-99D3-BF56E4FEB891}"/>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57C564DD-F12F-22CC-E23A-D3F4EBF330E5}"/>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1416335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8912EF1F-5EB7-19ED-3053-C12F9E82D9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xmlns="" id="{C87F3B99-431D-CACD-E9F7-044331D74C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5EDF3BFF-9C24-BC50-E529-8CB16AB7F208}"/>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xmlns="" id="{C80CBEFD-866C-65D7-CE39-814194A5E56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CCCD7994-4C60-75E4-1FC9-C0CB024F39C3}"/>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2442018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D14B42-CF62-4194-C72A-A7DBF745C8B3}"/>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xmlns="" id="{B00E7432-04B2-6FD3-F13F-E433CB0B03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B9AF369B-6E2C-44A2-C44B-960C6F79AB6F}"/>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xmlns="" id="{38D5F7EB-37BA-CA88-4827-CE3D85823B0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CB477F02-BA4E-5071-883F-9D2A26249DFC}"/>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1025963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17CA92-20F4-58C5-1C31-6408299DB6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xmlns="" id="{97C1CA49-3BF8-BF14-7BED-F3F8A685FB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BF7032CD-4264-03DD-C589-9BA7870CACC5}"/>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xmlns="" id="{B42BCE3E-4B41-185A-7A35-D749F0809E5A}"/>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D39BEE40-9835-2DD0-9F62-8951777CB73C}"/>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2906070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B3E565-4E9E-7B98-C1CE-10815FC47464}"/>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xmlns="" id="{C7A2A0D1-4932-BA81-9435-966CB555517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xmlns="" id="{DBFE32DD-814D-29E3-D855-B03D34F1A2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xmlns="" id="{59C3B16A-F81E-2678-3268-D6193E5026DE}"/>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6" name="Footer Placeholder 5">
            <a:extLst>
              <a:ext uri="{FF2B5EF4-FFF2-40B4-BE49-F238E27FC236}">
                <a16:creationId xmlns:a16="http://schemas.microsoft.com/office/drawing/2014/main" xmlns="" id="{7FDFE573-B73D-A4EB-B1C9-80861D292903}"/>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17CC6204-207C-1FC7-84B3-52869117D573}"/>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1275974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732DD5-FC51-03AA-C38C-084CEACA116F}"/>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xmlns="" id="{F02525E9-5151-1739-016C-AB555B9EA0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40F6984E-90A7-7C25-60E1-5CB82948EA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xmlns="" id="{FA134B5A-FBC9-FAEE-AEF8-BE2AE21490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76A824E7-056E-E352-BF6D-0AD64D5A62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xmlns="" id="{97A11C77-DC7B-375C-FB80-E5D64EE43921}"/>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8" name="Footer Placeholder 7">
            <a:extLst>
              <a:ext uri="{FF2B5EF4-FFF2-40B4-BE49-F238E27FC236}">
                <a16:creationId xmlns:a16="http://schemas.microsoft.com/office/drawing/2014/main" xmlns="" id="{DBFFD020-764F-4DBF-36AB-CECB52036CBB}"/>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xmlns="" id="{5E7D402A-D7B1-FD7D-0E89-F9F80FFAA79A}"/>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3231575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A3B5F8-BCE2-C277-4A15-A31D4A1FD7D2}"/>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xmlns="" id="{E5D8D650-16E4-2EFF-3E62-24FAFF8CA7C4}"/>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4" name="Footer Placeholder 3">
            <a:extLst>
              <a:ext uri="{FF2B5EF4-FFF2-40B4-BE49-F238E27FC236}">
                <a16:creationId xmlns:a16="http://schemas.microsoft.com/office/drawing/2014/main" xmlns="" id="{BE286D35-4D39-C2DE-D480-05B9A1D8BBD1}"/>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xmlns="" id="{BDFE74BE-731C-6639-F730-3218D5AF6E3B}"/>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104766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FA8641D-EAF8-569A-50B4-2AA6391B10BA}"/>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3" name="Footer Placeholder 2">
            <a:extLst>
              <a:ext uri="{FF2B5EF4-FFF2-40B4-BE49-F238E27FC236}">
                <a16:creationId xmlns:a16="http://schemas.microsoft.com/office/drawing/2014/main" xmlns="" id="{71B501D3-C043-466F-1636-AC2D5479B566}"/>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xmlns="" id="{66D7BEF9-CAFC-0B9C-395B-6AB4934952A6}"/>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28711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E1A8E1-CF86-C610-970C-DAA48696C0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xmlns="" id="{6F607325-E76B-28E6-548E-F69713A693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xmlns="" id="{858D414A-E527-E786-5515-CDC19AC6F5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E390575-141A-BBBF-46C3-C678A74880C8}"/>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6" name="Footer Placeholder 5">
            <a:extLst>
              <a:ext uri="{FF2B5EF4-FFF2-40B4-BE49-F238E27FC236}">
                <a16:creationId xmlns:a16="http://schemas.microsoft.com/office/drawing/2014/main" xmlns="" id="{1AD9A23C-8C33-FA22-3A9A-B651D2CD136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47AC2CA9-CD5D-1DB2-0F88-FE30AC0355A5}"/>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3383696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17C95D-49B8-B393-2C6C-C6CC80B231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xmlns="" id="{DD48A346-B68E-8E6B-5F18-18CC7E9515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xmlns="" id="{0E5DF0AE-4A4D-FDDB-C7AE-686EF72FE6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AFA5C17-10A9-E7BB-2BDB-A88E49B779E1}"/>
              </a:ext>
            </a:extLst>
          </p:cNvPr>
          <p:cNvSpPr>
            <a:spLocks noGrp="1"/>
          </p:cNvSpPr>
          <p:nvPr>
            <p:ph type="dt" sz="half" idx="10"/>
          </p:nvPr>
        </p:nvSpPr>
        <p:spPr/>
        <p:txBody>
          <a:bodyPr/>
          <a:lstStyle/>
          <a:p>
            <a:fld id="{D77A6DBE-B882-4EF2-AACB-D4DAF18A6183}" type="datetimeFigureOut">
              <a:rPr lang="en-ZA" smtClean="0"/>
              <a:t>2026/03/02</a:t>
            </a:fld>
            <a:endParaRPr lang="en-ZA"/>
          </a:p>
        </p:txBody>
      </p:sp>
      <p:sp>
        <p:nvSpPr>
          <p:cNvPr id="6" name="Footer Placeholder 5">
            <a:extLst>
              <a:ext uri="{FF2B5EF4-FFF2-40B4-BE49-F238E27FC236}">
                <a16:creationId xmlns:a16="http://schemas.microsoft.com/office/drawing/2014/main" xmlns="" id="{BAF19F9C-51AA-658B-3711-5F7253989C95}"/>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E32E0C1C-F2C1-4D77-F475-CC1C99731A7C}"/>
              </a:ext>
            </a:extLst>
          </p:cNvPr>
          <p:cNvSpPr>
            <a:spLocks noGrp="1"/>
          </p:cNvSpPr>
          <p:nvPr>
            <p:ph type="sldNum" sz="quarter" idx="12"/>
          </p:nvPr>
        </p:nvSpPr>
        <p:spPr/>
        <p:txBody>
          <a:bodyPr/>
          <a:lstStyle/>
          <a:p>
            <a:fld id="{A260EAC9-0C06-411E-A697-0ABDBDE72850}" type="slidenum">
              <a:rPr lang="en-ZA" smtClean="0"/>
              <a:t>‹#›</a:t>
            </a:fld>
            <a:endParaRPr lang="en-ZA"/>
          </a:p>
        </p:txBody>
      </p:sp>
    </p:spTree>
    <p:extLst>
      <p:ext uri="{BB962C8B-B14F-4D97-AF65-F5344CB8AC3E}">
        <p14:creationId xmlns:p14="http://schemas.microsoft.com/office/powerpoint/2010/main" val="1651570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1124A1C-250A-5E3D-0A23-FE958DB6D4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xmlns="" id="{4A73F7C5-3EF1-5AF3-741A-8C49D5CCA0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5465CBFC-55BE-DDB4-4B5B-7991616B17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A6DBE-B882-4EF2-AACB-D4DAF18A6183}" type="datetimeFigureOut">
              <a:rPr lang="en-ZA" smtClean="0"/>
              <a:t>2026/03/02</a:t>
            </a:fld>
            <a:endParaRPr lang="en-ZA"/>
          </a:p>
        </p:txBody>
      </p:sp>
      <p:sp>
        <p:nvSpPr>
          <p:cNvPr id="5" name="Footer Placeholder 4">
            <a:extLst>
              <a:ext uri="{FF2B5EF4-FFF2-40B4-BE49-F238E27FC236}">
                <a16:creationId xmlns:a16="http://schemas.microsoft.com/office/drawing/2014/main" xmlns="" id="{31238554-8BC3-B422-534E-2FD7D578B0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xmlns="" id="{3ABF892D-C923-EB87-001B-2596F909D0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60EAC9-0C06-411E-A697-0ABDBDE72850}" type="slidenum">
              <a:rPr lang="en-ZA" smtClean="0"/>
              <a:t>‹#›</a:t>
            </a:fld>
            <a:endParaRPr lang="en-ZA"/>
          </a:p>
        </p:txBody>
      </p:sp>
    </p:spTree>
    <p:extLst>
      <p:ext uri="{BB962C8B-B14F-4D97-AF65-F5344CB8AC3E}">
        <p14:creationId xmlns:p14="http://schemas.microsoft.com/office/powerpoint/2010/main" val="2078396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image" Target="../media/image5.jp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9.xml"/><Relationship Id="rId6" Type="http://schemas.openxmlformats.org/officeDocument/2006/relationships/image" Target="../media/image8.jpeg"/><Relationship Id="rId5" Type="http://schemas.openxmlformats.org/officeDocument/2006/relationships/image" Target="../media/image7.jpg"/><Relationship Id="rId4" Type="http://schemas.openxmlformats.org/officeDocument/2006/relationships/image" Target="../media/image6.jpg"/><Relationship Id="rId9" Type="http://schemas.openxmlformats.org/officeDocument/2006/relationships/image" Target="../media/image1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96ACCD9B-E70C-ADFC-B920-EE6ADA6A28A3}"/>
            </a:ext>
          </a:extLst>
        </p:cNvPr>
        <p:cNvGrpSpPr/>
        <p:nvPr/>
      </p:nvGrpSpPr>
      <p:grpSpPr>
        <a:xfrm>
          <a:off x="0" y="0"/>
          <a:ext cx="0" cy="0"/>
          <a:chOff x="0" y="0"/>
          <a:chExt cx="0" cy="0"/>
        </a:xfrm>
      </p:grpSpPr>
      <p:grpSp>
        <p:nvGrpSpPr>
          <p:cNvPr id="12" name="Group 11">
            <a:extLst>
              <a:ext uri="{FF2B5EF4-FFF2-40B4-BE49-F238E27FC236}">
                <a16:creationId xmlns:a16="http://schemas.microsoft.com/office/drawing/2014/main" xmlns="" id="{35ED15BD-62CF-3020-9479-F9804A70CF0D}"/>
              </a:ext>
            </a:extLst>
          </p:cNvPr>
          <p:cNvGrpSpPr/>
          <p:nvPr/>
        </p:nvGrpSpPr>
        <p:grpSpPr>
          <a:xfrm>
            <a:off x="-5410" y="0"/>
            <a:ext cx="12197407" cy="6882714"/>
            <a:chOff x="-5410" y="0"/>
            <a:chExt cx="12197407" cy="6882714"/>
          </a:xfrm>
        </p:grpSpPr>
        <p:pic>
          <p:nvPicPr>
            <p:cNvPr id="11" name="Picture 10">
              <a:extLst>
                <a:ext uri="{FF2B5EF4-FFF2-40B4-BE49-F238E27FC236}">
                  <a16:creationId xmlns:a16="http://schemas.microsoft.com/office/drawing/2014/main" xmlns="" id="{99DEEB93-91E8-7F7B-7E25-06550DE1EF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5652" y="444608"/>
              <a:ext cx="8145773" cy="1194348"/>
            </a:xfrm>
            <a:prstGeom prst="rect">
              <a:avLst/>
            </a:prstGeom>
          </p:spPr>
        </p:pic>
        <p:sp>
          <p:nvSpPr>
            <p:cNvPr id="48" name="Rectangle 47">
              <a:extLst>
                <a:ext uri="{FF2B5EF4-FFF2-40B4-BE49-F238E27FC236}">
                  <a16:creationId xmlns:a16="http://schemas.microsoft.com/office/drawing/2014/main" xmlns="" id="{15CC5DF8-4FA2-D1E3-130A-E3E06CC5CBFE}"/>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47" name="Rectangle 46">
              <a:extLst>
                <a:ext uri="{FF2B5EF4-FFF2-40B4-BE49-F238E27FC236}">
                  <a16:creationId xmlns:a16="http://schemas.microsoft.com/office/drawing/2014/main" xmlns="" id="{B6BAE425-FDF9-457D-29C9-145C8024CBCF}"/>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42" name="TextBox 9">
              <a:extLst>
                <a:ext uri="{FF2B5EF4-FFF2-40B4-BE49-F238E27FC236}">
                  <a16:creationId xmlns:a16="http://schemas.microsoft.com/office/drawing/2014/main" xmlns="" id="{403E2E81-9601-1970-B83A-F4245917F760}"/>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grpSp>
      <p:sp>
        <p:nvSpPr>
          <p:cNvPr id="21" name="Freeform: Shape 20">
            <a:extLst>
              <a:ext uri="{FF2B5EF4-FFF2-40B4-BE49-F238E27FC236}">
                <a16:creationId xmlns:a16="http://schemas.microsoft.com/office/drawing/2014/main" xmlns="" id="{3877A6DB-18A6-C55E-C0FB-4E1D2DAA6CBE}"/>
              </a:ext>
            </a:extLst>
          </p:cNvPr>
          <p:cNvSpPr/>
          <p:nvPr/>
        </p:nvSpPr>
        <p:spPr>
          <a:xfrm>
            <a:off x="1" y="2584078"/>
            <a:ext cx="12191999" cy="2643876"/>
          </a:xfrm>
          <a:custGeom>
            <a:avLst/>
            <a:gdLst>
              <a:gd name="connsiteX0" fmla="*/ 12191999 w 12191999"/>
              <a:gd name="connsiteY0" fmla="*/ 0 h 2643876"/>
              <a:gd name="connsiteX1" fmla="*/ 12191999 w 12191999"/>
              <a:gd name="connsiteY1" fmla="*/ 464989 h 2643876"/>
              <a:gd name="connsiteX2" fmla="*/ 12090690 w 12191999"/>
              <a:gd name="connsiteY2" fmla="*/ 483907 h 2643876"/>
              <a:gd name="connsiteX3" fmla="*/ 5319131 w 12191999"/>
              <a:gd name="connsiteY3" fmla="*/ 2639171 h 2643876"/>
              <a:gd name="connsiteX4" fmla="*/ 0 w 12191999"/>
              <a:gd name="connsiteY4" fmla="*/ 1806892 h 2643876"/>
              <a:gd name="connsiteX5" fmla="*/ 22303 w 12191999"/>
              <a:gd name="connsiteY5" fmla="*/ 1351345 h 2643876"/>
              <a:gd name="connsiteX6" fmla="*/ 5330284 w 12191999"/>
              <a:gd name="connsiteY6" fmla="*/ 2452625 h 2643876"/>
              <a:gd name="connsiteX7" fmla="*/ 10868965 w 12191999"/>
              <a:gd name="connsiteY7" fmla="*/ 389807 h 2643876"/>
              <a:gd name="connsiteX8" fmla="*/ 12104896 w 12191999"/>
              <a:gd name="connsiteY8" fmla="*/ 1644 h 2643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1999" h="2643876">
                <a:moveTo>
                  <a:pt x="12191999" y="0"/>
                </a:moveTo>
                <a:lnTo>
                  <a:pt x="12191999" y="464989"/>
                </a:lnTo>
                <a:lnTo>
                  <a:pt x="12090690" y="483907"/>
                </a:lnTo>
                <a:cubicBezTo>
                  <a:pt x="10319058" y="857183"/>
                  <a:pt x="7278028" y="2750381"/>
                  <a:pt x="5319131" y="2639171"/>
                </a:cubicBezTo>
                <a:cubicBezTo>
                  <a:pt x="3297044" y="2524373"/>
                  <a:pt x="2378926" y="1362052"/>
                  <a:pt x="0" y="1806892"/>
                </a:cubicBezTo>
                <a:lnTo>
                  <a:pt x="22303" y="1351345"/>
                </a:lnTo>
                <a:cubicBezTo>
                  <a:pt x="1256371" y="1285276"/>
                  <a:pt x="3401123" y="2389872"/>
                  <a:pt x="5330284" y="2452625"/>
                </a:cubicBezTo>
                <a:cubicBezTo>
                  <a:pt x="8259338" y="2486108"/>
                  <a:pt x="9788675" y="947659"/>
                  <a:pt x="10868965" y="389807"/>
                </a:cubicBezTo>
                <a:cubicBezTo>
                  <a:pt x="11409110" y="110881"/>
                  <a:pt x="11816948" y="21434"/>
                  <a:pt x="12104896" y="1644"/>
                </a:cubicBezTo>
                <a:close/>
              </a:path>
            </a:pathLst>
          </a:custGeom>
          <a:solidFill>
            <a:schemeClr val="bg1">
              <a:alpha val="3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ZA"/>
          </a:p>
        </p:txBody>
      </p:sp>
      <p:sp>
        <p:nvSpPr>
          <p:cNvPr id="7" name="Title 6">
            <a:extLst>
              <a:ext uri="{FF2B5EF4-FFF2-40B4-BE49-F238E27FC236}">
                <a16:creationId xmlns:a16="http://schemas.microsoft.com/office/drawing/2014/main" xmlns="" id="{D5ED7C6B-3215-606E-4317-F8BF01F39E96}"/>
              </a:ext>
            </a:extLst>
          </p:cNvPr>
          <p:cNvSpPr>
            <a:spLocks noGrp="1"/>
          </p:cNvSpPr>
          <p:nvPr>
            <p:ph type="ctrTitle"/>
          </p:nvPr>
        </p:nvSpPr>
        <p:spPr>
          <a:xfrm>
            <a:off x="1230357" y="1995647"/>
            <a:ext cx="9144000" cy="1811407"/>
          </a:xfrm>
        </p:spPr>
        <p:txBody>
          <a:bodyPr>
            <a:normAutofit fontScale="90000"/>
          </a:bodyPr>
          <a:lstStyle/>
          <a:p>
            <a:r>
              <a:rPr lang="en-US" b="1"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a:t>
            </a:r>
            <a:br>
              <a:rPr lang="en-US" b="1"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b="1"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Summit 2026-</a:t>
            </a:r>
            <a:r>
              <a:rPr lang="en-US"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Story </a:t>
            </a:r>
            <a:r>
              <a:rPr lang="en-US" i="1">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of </a:t>
            </a:r>
            <a:r>
              <a:rPr lang="en-US" i="1" smtClean="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Change </a:t>
            </a:r>
            <a:r>
              <a:rPr lang="en-US"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Category</a:t>
            </a:r>
            <a:endParaRPr lang="en-ZA" i="1" dirty="0">
              <a:solidFill>
                <a:schemeClr val="tx1">
                  <a:lumMod val="95000"/>
                  <a:lumOff val="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6" name="TextBox 1">
            <a:extLst>
              <a:ext uri="{FF2B5EF4-FFF2-40B4-BE49-F238E27FC236}">
                <a16:creationId xmlns:a16="http://schemas.microsoft.com/office/drawing/2014/main" xmlns="" id="{3DB0E86D-BEBA-8DD5-5C76-03069FD92515}"/>
              </a:ext>
            </a:extLst>
          </p:cNvPr>
          <p:cNvSpPr txBox="1"/>
          <p:nvPr/>
        </p:nvSpPr>
        <p:spPr>
          <a:xfrm>
            <a:off x="604188" y="3938915"/>
            <a:ext cx="10972800" cy="135421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a:solidFill>
                  <a:srgbClr val="FF0000"/>
                </a:solidFill>
              </a:rPr>
              <a:t>Knowledge Could Have Changed </a:t>
            </a:r>
            <a:r>
              <a:rPr lang="en-US" sz="2800" b="1" dirty="0" smtClean="0">
                <a:solidFill>
                  <a:srgbClr val="FF0000"/>
                </a:solidFill>
              </a:rPr>
              <a:t>Everything</a:t>
            </a:r>
          </a:p>
          <a:p>
            <a:pPr algn="ctr"/>
            <a:r>
              <a:rPr lang="en-US" sz="2800" dirty="0"/>
              <a:t>Knowledge Gives Teenage Mothers a Second Chance at </a:t>
            </a:r>
            <a:r>
              <a:rPr lang="en-US" sz="2800" dirty="0" smtClean="0"/>
              <a:t>Education</a:t>
            </a:r>
          </a:p>
          <a:p>
            <a:pPr algn="ctr"/>
            <a:r>
              <a:rPr lang="en-ZW" dirty="0" smtClean="0">
                <a:solidFill>
                  <a:srgbClr val="FF0000"/>
                </a:solidFill>
              </a:rPr>
              <a:t>(Cameroon, Bamenda, 25 February 2026 </a:t>
            </a:r>
            <a:r>
              <a:rPr lang="en-ZW" dirty="0">
                <a:solidFill>
                  <a:srgbClr val="FF0000"/>
                </a:solidFill>
              </a:rPr>
              <a:t>and </a:t>
            </a:r>
            <a:r>
              <a:rPr lang="en-ZW" dirty="0" err="1" smtClean="0">
                <a:solidFill>
                  <a:srgbClr val="FF0000"/>
                </a:solidFill>
              </a:rPr>
              <a:t>Ngala</a:t>
            </a:r>
            <a:r>
              <a:rPr lang="en-ZW" dirty="0" smtClean="0">
                <a:solidFill>
                  <a:srgbClr val="FF0000"/>
                </a:solidFill>
              </a:rPr>
              <a:t> Nadege</a:t>
            </a:r>
            <a:endParaRPr lang="en-ZW" dirty="0">
              <a:solidFill>
                <a:srgbClr val="FF0000"/>
              </a:solidFill>
            </a:endParaRPr>
          </a:p>
          <a:p>
            <a:pPr algn="ctr"/>
            <a:endParaRPr lang="en-ZW" sz="800" dirty="0">
              <a:solidFill>
                <a:srgbClr val="FF0000"/>
              </a:solidFill>
            </a:endParaRPr>
          </a:p>
        </p:txBody>
      </p:sp>
      <p:sp>
        <p:nvSpPr>
          <p:cNvPr id="2" name="Content Placeholder 4">
            <a:extLst>
              <a:ext uri="{FF2B5EF4-FFF2-40B4-BE49-F238E27FC236}">
                <a16:creationId xmlns:a16="http://schemas.microsoft.com/office/drawing/2014/main" xmlns="" id="{949EF0D1-C3D3-A50D-E26B-5D7CDB04134B}"/>
              </a:ext>
            </a:extLst>
          </p:cNvPr>
          <p:cNvSpPr txBox="1">
            <a:spLocks/>
          </p:cNvSpPr>
          <p:nvPr/>
        </p:nvSpPr>
        <p:spPr>
          <a:xfrm>
            <a:off x="9722368" y="469806"/>
            <a:ext cx="1303979" cy="897215"/>
          </a:xfrm>
          <a:prstGeom prst="rect">
            <a:avLst/>
          </a:prstGeom>
          <a:solidFill>
            <a:schemeClr val="bg1"/>
          </a:solidFill>
          <a:ln>
            <a:solidFill>
              <a:srgbClr val="FF0000"/>
            </a:solidFill>
          </a:ln>
        </p:spPr>
        <p:txBody>
          <a:bodyPr vert="horz" lIns="91440" tIns="45720" rIns="91440" bIns="45720" rtlCol="0">
            <a:normAutofit/>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ZA" sz="2000" dirty="0">
                <a:solidFill>
                  <a:srgbClr val="FF0000"/>
                </a:solidFill>
              </a:rPr>
              <a:t>Your logo goes here</a:t>
            </a:r>
            <a:endParaRPr lang="en-GB" sz="2000" dirty="0">
              <a:solidFill>
                <a:srgbClr val="FF0000"/>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22369" y="512231"/>
            <a:ext cx="1303978" cy="881252"/>
          </a:xfrm>
          <a:prstGeom prst="rect">
            <a:avLst/>
          </a:prstGeom>
        </p:spPr>
      </p:pic>
    </p:spTree>
    <p:extLst>
      <p:ext uri="{BB962C8B-B14F-4D97-AF65-F5344CB8AC3E}">
        <p14:creationId xmlns:p14="http://schemas.microsoft.com/office/powerpoint/2010/main" val="406638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D0830DD7-A1FF-1021-DD84-29DE3B5286D1}"/>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xmlns="" id="{424D61CB-C678-0CFB-5CC2-A8F6F89E7281}"/>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Rectangle 10">
            <a:extLst>
              <a:ext uri="{FF2B5EF4-FFF2-40B4-BE49-F238E27FC236}">
                <a16:creationId xmlns:a16="http://schemas.microsoft.com/office/drawing/2014/main" xmlns="" id="{281557C4-9B66-0B85-550A-E39ECA451607}"/>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itle 3">
            <a:extLst>
              <a:ext uri="{FF2B5EF4-FFF2-40B4-BE49-F238E27FC236}">
                <a16:creationId xmlns:a16="http://schemas.microsoft.com/office/drawing/2014/main" xmlns="" id="{8E71CE6C-A383-0E47-D439-B4105E0A28CB}"/>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i="1" spc="300">
                <a:ln>
                  <a:solidFill>
                    <a:sysClr val="windowText" lastClr="000000"/>
                  </a:solidFill>
                </a:ln>
                <a:solidFill>
                  <a:sysClr val="windowText" lastClr="000000"/>
                </a:solidFill>
                <a:ea typeface="Tahoma" panose="020B0604030504040204" pitchFamily="34" charset="0"/>
                <a:cs typeface="Tahoma" panose="020B0604030504040204" pitchFamily="34" charset="0"/>
              </a:rPr>
              <a:t>Next Steps</a:t>
            </a:r>
          </a:p>
        </p:txBody>
      </p:sp>
      <p:sp>
        <p:nvSpPr>
          <p:cNvPr id="3" name="TextBox 9">
            <a:extLst>
              <a:ext uri="{FF2B5EF4-FFF2-40B4-BE49-F238E27FC236}">
                <a16:creationId xmlns:a16="http://schemas.microsoft.com/office/drawing/2014/main" xmlns="" id="{1ABCEAF2-8AA8-6F6E-660A-8F94A4A3AD1A}"/>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xmlns="" id="{DFB566B1-6B2D-F682-574B-5548DDD642D7}"/>
              </a:ext>
            </a:extLst>
          </p:cNvPr>
          <p:cNvSpPr>
            <a:spLocks noGrp="1"/>
          </p:cNvSpPr>
          <p:nvPr>
            <p:ph sz="half" idx="1"/>
          </p:nvPr>
        </p:nvSpPr>
        <p:spPr>
          <a:xfrm>
            <a:off x="235131" y="1091294"/>
            <a:ext cx="11248946" cy="5034869"/>
          </a:xfrm>
          <a:ln>
            <a:solidFill>
              <a:schemeClr val="tx1"/>
            </a:solidFill>
          </a:ln>
        </p:spPr>
        <p:txBody>
          <a:bodyPr>
            <a:normAutofit fontScale="47500" lnSpcReduction="20000"/>
          </a:bodyPr>
          <a:lstStyle/>
          <a:p>
            <a:pPr marL="0" indent="0">
              <a:buNone/>
            </a:pPr>
            <a:r>
              <a:rPr lang="en-US" dirty="0"/>
              <a:t>What are your plans</a:t>
            </a:r>
            <a:r>
              <a:rPr lang="en-US" dirty="0" smtClean="0"/>
              <a:t>?</a:t>
            </a:r>
          </a:p>
          <a:p>
            <a:pPr marL="0" indent="0" algn="just">
              <a:buNone/>
            </a:pPr>
            <a:r>
              <a:rPr lang="en-US" sz="2900" dirty="0"/>
              <a:t>The Project Second Chance Education: SRHRs for Teenage Mothers is a three-year advocacy initiative currently in its second year. The next phase of the project will focus on strengthening policy implementation, improving access to Sexual and Reproductive Health and Rights (SRHR) information, and building systems that support pregnant adolescents and teenage mothers to remain </a:t>
            </a:r>
            <a:r>
              <a:rPr lang="en-US" sz="2900" dirty="0" smtClean="0"/>
              <a:t>and return in </a:t>
            </a:r>
            <a:r>
              <a:rPr lang="en-US" sz="2900" dirty="0"/>
              <a:t>school.</a:t>
            </a:r>
          </a:p>
          <a:p>
            <a:pPr algn="just"/>
            <a:r>
              <a:rPr lang="en-US" sz="2900" dirty="0"/>
              <a:t>One of the key observations from field engagement is the lack of reliable data on adolescent pregnancy in schools. During school visits and community interactions, it became evident that many schools do not keep structured records on pregnant students or teenage mothers. Similarly, there is limited consolidated data available at the Divisional Delegations of Secondary and Basic Education. This lack of data makes it difficult to understand the full scale of the problem, design effective interventions, and advocate for evidence-based policy implementation.</a:t>
            </a:r>
          </a:p>
          <a:p>
            <a:pPr algn="just"/>
            <a:r>
              <a:rPr lang="en-US" sz="2900" dirty="0"/>
              <a:t>As a long-term vision, the project intends to advocate for and eventually contribute to the development of a data management and tracking system that can be used by schools to record and monitor cases of adolescent pregnancy, school dropout, and reintegration of teenage mothers. Such a system would help education authorities, schools, and advocacy </a:t>
            </a:r>
            <a:r>
              <a:rPr lang="en-US" sz="2900" dirty="0" smtClean="0"/>
              <a:t>organizations </a:t>
            </a:r>
            <a:r>
              <a:rPr lang="en-US" sz="2900" dirty="0"/>
              <a:t>make informed decisions and develop targeted support programs for affected </a:t>
            </a:r>
            <a:r>
              <a:rPr lang="en-US" sz="2900" dirty="0" smtClean="0"/>
              <a:t>girls and help Ministries bring out the right policies that support girls education and eliminate gender discrimination.</a:t>
            </a:r>
            <a:endParaRPr lang="en-US" sz="2900" dirty="0"/>
          </a:p>
          <a:p>
            <a:pPr algn="just"/>
            <a:r>
              <a:rPr lang="en-US" sz="2900" b="1" dirty="0">
                <a:solidFill>
                  <a:srgbClr val="FF0000"/>
                </a:solidFill>
              </a:rPr>
              <a:t>Short-Term Plans</a:t>
            </a:r>
          </a:p>
          <a:p>
            <a:pPr algn="just"/>
            <a:r>
              <a:rPr lang="en-US" sz="2900" dirty="0"/>
              <a:t>In the short term, the project aims to:</a:t>
            </a:r>
          </a:p>
          <a:p>
            <a:pPr algn="just"/>
            <a:r>
              <a:rPr lang="en-US" sz="2900" dirty="0"/>
              <a:t>Continue school and community awareness campaigns on SRHR to address misinformation and prevent early pregnancies.</a:t>
            </a:r>
          </a:p>
          <a:p>
            <a:pPr algn="just"/>
            <a:r>
              <a:rPr lang="en-US" sz="2900" dirty="0"/>
              <a:t>Conduct focus group discussions with students, parents, teachers, and school counsellors to better understand the challenges faced by pregnant adolescents.</a:t>
            </a:r>
          </a:p>
          <a:p>
            <a:pPr algn="just"/>
            <a:r>
              <a:rPr lang="en-US" sz="2900" dirty="0"/>
              <a:t>Strengthen dialogue with school authorities and education officials to encourage the implementation of the ministerial circular allowing pregnant girls to continue their education.</a:t>
            </a:r>
          </a:p>
          <a:p>
            <a:pPr algn="just"/>
            <a:r>
              <a:rPr lang="en-US" sz="2900" dirty="0"/>
              <a:t>Promote the importance of proper data collection within schools regarding adolescent pregnancy and school reintegration.</a:t>
            </a:r>
          </a:p>
          <a:p>
            <a:pPr algn="just"/>
            <a:r>
              <a:rPr lang="en-US" sz="2900" dirty="0"/>
              <a:t>Build partnerships with local </a:t>
            </a:r>
            <a:r>
              <a:rPr lang="en-US" sz="2900" dirty="0" smtClean="0"/>
              <a:t>organizations, </a:t>
            </a:r>
            <a:r>
              <a:rPr lang="en-US" sz="2900" dirty="0"/>
              <a:t>educators, and community leaders to support teenage mothers</a:t>
            </a:r>
            <a:r>
              <a:rPr lang="en-US" sz="2900" dirty="0" smtClean="0"/>
              <a:t>.</a:t>
            </a:r>
            <a:endParaRPr lang="en-US" dirty="0"/>
          </a:p>
          <a:p>
            <a:pPr marL="0" indent="0">
              <a:buNone/>
            </a:pPr>
            <a:endParaRPr lang="en-US" dirty="0"/>
          </a:p>
        </p:txBody>
      </p:sp>
    </p:spTree>
    <p:extLst>
      <p:ext uri="{BB962C8B-B14F-4D97-AF65-F5344CB8AC3E}">
        <p14:creationId xmlns:p14="http://schemas.microsoft.com/office/powerpoint/2010/main" val="140155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28FBDF62-03A8-E1BE-8D66-BABB03CFEE07}"/>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xmlns="" id="{F4B90E07-C93A-6A8F-732A-71A501902553}"/>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Rectangle 10">
            <a:extLst>
              <a:ext uri="{FF2B5EF4-FFF2-40B4-BE49-F238E27FC236}">
                <a16:creationId xmlns:a16="http://schemas.microsoft.com/office/drawing/2014/main" xmlns="" id="{9840AD7F-1872-0118-7992-1DD970A0CF1C}"/>
              </a:ext>
            </a:extLst>
          </p:cNvPr>
          <p:cNvSpPr/>
          <p:nvPr/>
        </p:nvSpPr>
        <p:spPr>
          <a:xfrm>
            <a:off x="117563" y="7048035"/>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itle 3">
            <a:extLst>
              <a:ext uri="{FF2B5EF4-FFF2-40B4-BE49-F238E27FC236}">
                <a16:creationId xmlns:a16="http://schemas.microsoft.com/office/drawing/2014/main" xmlns="" id="{363297AC-CB5E-6F1F-82E2-9E9614934832}"/>
              </a:ext>
            </a:extLst>
          </p:cNvPr>
          <p:cNvSpPr>
            <a:spLocks noGrp="1"/>
          </p:cNvSpPr>
          <p:nvPr/>
        </p:nvSpPr>
        <p:spPr>
          <a:xfrm>
            <a:off x="4" y="-96434"/>
            <a:ext cx="12191996" cy="81765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sz="3600" b="1" dirty="0"/>
              <a:t>Background</a:t>
            </a:r>
            <a:endParaRPr lang="en-ZW" i="1" spc="300" dirty="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xmlns="" id="{449580A2-9E5C-E6B7-6DA1-B6663C801AE7}"/>
              </a:ext>
            </a:extLst>
          </p:cNvPr>
          <p:cNvSpPr txBox="1">
            <a:spLocks/>
          </p:cNvSpPr>
          <p:nvPr/>
        </p:nvSpPr>
        <p:spPr>
          <a:xfrm>
            <a:off x="6213562" y="540913"/>
            <a:ext cx="5973024" cy="6465194"/>
          </a:xfrm>
          <a:prstGeom prst="rect">
            <a:avLst/>
          </a:prstGeom>
          <a:noFill/>
          <a:ln>
            <a:solidFill>
              <a:schemeClr val="tx1"/>
            </a:solidFill>
          </a:ln>
        </p:spPr>
        <p:txBody>
          <a:bodyPr vert="horz" lIns="91440" tIns="45720" rIns="91440" bIns="45720" rtlCol="0">
            <a:noAutofit/>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400" dirty="0" smtClean="0"/>
              <a:t>In </a:t>
            </a:r>
            <a:r>
              <a:rPr lang="en-US" sz="1400" dirty="0"/>
              <a:t>many schools in Cameroon, girls who become pregnant are often forced to drop out or are quietly pushed out of the education system due to stigma, discrimination, and lack of clear implementation of policies supporting their return to school</a:t>
            </a:r>
            <a:r>
              <a:rPr lang="en-US" sz="1400" dirty="0" smtClean="0"/>
              <a:t>. Before now, adolescent dropout of school was mostly linked to poverty, peer pressure, early marriages, rape </a:t>
            </a:r>
            <a:r>
              <a:rPr lang="en-US" sz="1400" dirty="0" err="1" smtClean="0"/>
              <a:t>etc</a:t>
            </a:r>
            <a:r>
              <a:rPr lang="en-US" sz="1400" dirty="0" smtClean="0"/>
              <a:t> however, our field researched showed that lack of knowledge on sexual health was the leading factor of the rapid rise of teenage pregnancies in schools in my community. I am a living proof of this system. </a:t>
            </a:r>
          </a:p>
          <a:p>
            <a:pPr algn="just"/>
            <a:r>
              <a:rPr lang="en-US" sz="1400" dirty="0" smtClean="0"/>
              <a:t>Key </a:t>
            </a:r>
            <a:r>
              <a:rPr lang="en-US" sz="1400" dirty="0"/>
              <a:t>Objectives of the Project</a:t>
            </a:r>
            <a:r>
              <a:rPr lang="en-US" sz="1400" dirty="0" smtClean="0"/>
              <a:t>: Advocate </a:t>
            </a:r>
            <a:r>
              <a:rPr lang="en-US" sz="1400" dirty="0"/>
              <a:t>for second-chance education for teenage mothers</a:t>
            </a:r>
            <a:r>
              <a:rPr lang="en-US" sz="1400" dirty="0" smtClean="0"/>
              <a:t>. Promote </a:t>
            </a:r>
            <a:r>
              <a:rPr lang="en-US" sz="1400" dirty="0"/>
              <a:t>Sexual and Reproductive Health and Rights (SRHR) education to prevent unintended teenage pregnancies</a:t>
            </a:r>
            <a:r>
              <a:rPr lang="en-US" sz="1400" dirty="0" smtClean="0"/>
              <a:t>. Engage </a:t>
            </a:r>
            <a:r>
              <a:rPr lang="en-US" sz="1400" dirty="0"/>
              <a:t>schools, teachers, and communities to support re-entry and retention of pregnant learners and young mothers in school</a:t>
            </a:r>
            <a:r>
              <a:rPr lang="en-US" sz="1400" dirty="0" smtClean="0"/>
              <a:t>. Encourage </a:t>
            </a:r>
            <a:r>
              <a:rPr lang="en-US" sz="1400" dirty="0"/>
              <a:t>implementation of existing education policies protecting pregnant learners</a:t>
            </a:r>
            <a:r>
              <a:rPr lang="en-US" sz="1400" dirty="0" smtClean="0"/>
              <a:t>.</a:t>
            </a:r>
          </a:p>
          <a:p>
            <a:pPr algn="just"/>
            <a:r>
              <a:rPr lang="en-US" sz="1400" dirty="0" smtClean="0"/>
              <a:t>Situation </a:t>
            </a:r>
            <a:r>
              <a:rPr lang="en-US" sz="1400" dirty="0"/>
              <a:t>Before the Project</a:t>
            </a:r>
            <a:r>
              <a:rPr lang="en-US" sz="1400" dirty="0" smtClean="0"/>
              <a:t>: Many </a:t>
            </a:r>
            <a:r>
              <a:rPr lang="en-US" sz="1400" dirty="0"/>
              <a:t>adolescent girls were sent home from school once pregnancy was discovered. Fear, stigma, lack of SRHR knowledge, and absence of psychosocial support left many girls without the opportunity to continue their education</a:t>
            </a:r>
            <a:r>
              <a:rPr lang="en-US" sz="1400" dirty="0" smtClean="0"/>
              <a:t>.</a:t>
            </a:r>
          </a:p>
          <a:p>
            <a:pPr algn="just"/>
            <a:r>
              <a:rPr lang="en-US" sz="1400" dirty="0" smtClean="0"/>
              <a:t>Organization </a:t>
            </a:r>
            <a:r>
              <a:rPr lang="en-US" sz="1400" dirty="0"/>
              <a:t>Behind the Project</a:t>
            </a:r>
            <a:r>
              <a:rPr lang="en-US" sz="1400" dirty="0" smtClean="0"/>
              <a:t>: Lifein </a:t>
            </a:r>
            <a:r>
              <a:rPr lang="en-US" sz="1400" dirty="0"/>
              <a:t>Association Cameroon (LIA) leads the initiative under Project Second Chance Education: SRHRs for Teenage Mothers</a:t>
            </a:r>
            <a:r>
              <a:rPr lang="en-US" sz="1400" dirty="0" smtClean="0"/>
              <a:t>.</a:t>
            </a:r>
          </a:p>
          <a:p>
            <a:pPr algn="just"/>
            <a:r>
              <a:rPr lang="en-US" sz="1400" dirty="0" smtClean="0"/>
              <a:t>Location: The </a:t>
            </a:r>
            <a:r>
              <a:rPr lang="en-US" sz="1400" dirty="0"/>
              <a:t>project is implemented in </a:t>
            </a:r>
            <a:r>
              <a:rPr lang="en-US" sz="1400" dirty="0" smtClean="0"/>
              <a:t>Bamenda, </a:t>
            </a:r>
            <a:r>
              <a:rPr lang="en-US" sz="1400" dirty="0"/>
              <a:t>North West Region of Cameroon, an area already affected by conflict and educational disruption</a:t>
            </a:r>
            <a:r>
              <a:rPr lang="en-US" sz="1400" dirty="0" smtClean="0"/>
              <a:t>.</a:t>
            </a:r>
          </a:p>
          <a:p>
            <a:pPr algn="just"/>
            <a:r>
              <a:rPr lang="en-US" sz="1400" dirty="0" smtClean="0"/>
              <a:t>Most </a:t>
            </a:r>
            <a:r>
              <a:rPr lang="en-US" sz="1400" dirty="0"/>
              <a:t>Affected</a:t>
            </a:r>
            <a:r>
              <a:rPr lang="en-US" sz="1400" dirty="0" smtClean="0"/>
              <a:t>: Adolescent </a:t>
            </a:r>
            <a:r>
              <a:rPr lang="en-US" sz="1400" dirty="0"/>
              <a:t>girls and teenage mothers, many of whom lose access to education and future opportunities</a:t>
            </a:r>
            <a:r>
              <a:rPr lang="en-US" sz="1400" dirty="0" smtClean="0"/>
              <a:t>.</a:t>
            </a:r>
          </a:p>
          <a:p>
            <a:pPr algn="just"/>
            <a:r>
              <a:rPr lang="en-US" sz="1400" dirty="0" smtClean="0"/>
              <a:t>Issues </a:t>
            </a:r>
            <a:r>
              <a:rPr lang="en-US" sz="1400" dirty="0"/>
              <a:t>Addressed</a:t>
            </a:r>
            <a:r>
              <a:rPr lang="en-US" sz="1400" dirty="0" smtClean="0"/>
              <a:t>: Teenage </a:t>
            </a:r>
            <a:r>
              <a:rPr lang="en-US" sz="1400" dirty="0"/>
              <a:t>pregnancy, school exclusion, lack of SRHR knowledge, stigma against pregnant students, and weak implementation of policies supporting girls’ education.</a:t>
            </a:r>
            <a:endParaRPr lang="en-ZA" sz="1400" dirty="0"/>
          </a:p>
        </p:txBody>
      </p:sp>
      <p:sp>
        <p:nvSpPr>
          <p:cNvPr id="3" name="TextBox 9">
            <a:extLst>
              <a:ext uri="{FF2B5EF4-FFF2-40B4-BE49-F238E27FC236}">
                <a16:creationId xmlns:a16="http://schemas.microsoft.com/office/drawing/2014/main" xmlns="" id="{3B0E22A2-E3D6-AAEE-7338-0F6A3D6FCD7C}"/>
              </a:ext>
            </a:extLst>
          </p:cNvPr>
          <p:cNvSpPr txBox="1"/>
          <p:nvPr/>
        </p:nvSpPr>
        <p:spPr>
          <a:xfrm>
            <a:off x="-5410" y="6981986"/>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xmlns="" id="{8B50C9DA-60C5-FA59-CDDA-21A0006E0295}"/>
              </a:ext>
            </a:extLst>
          </p:cNvPr>
          <p:cNvSpPr>
            <a:spLocks noGrp="1"/>
          </p:cNvSpPr>
          <p:nvPr>
            <p:ph sz="half" idx="1"/>
          </p:nvPr>
        </p:nvSpPr>
        <p:spPr>
          <a:xfrm>
            <a:off x="235131" y="540913"/>
            <a:ext cx="5860869" cy="5585251"/>
          </a:xfrm>
          <a:ln>
            <a:solidFill>
              <a:schemeClr val="tx1"/>
            </a:solidFill>
          </a:ln>
        </p:spPr>
        <p:txBody>
          <a:bodyPr vert="horz" lIns="91440" tIns="45720" rIns="91440" bIns="45720" rtlCol="0" anchor="t">
            <a:normAutofit fontScale="92500"/>
          </a:bodyPr>
          <a:lstStyle/>
          <a:p>
            <a:pPr marL="0" indent="0">
              <a:buNone/>
            </a:pPr>
            <a:r>
              <a:rPr lang="en-US" dirty="0"/>
              <a:t>Briefly describe the context or problem the project set out to address.</a:t>
            </a:r>
          </a:p>
          <a:p>
            <a:r>
              <a:rPr lang="en-US" sz="2600" dirty="0">
                <a:ea typeface="Calibri"/>
                <a:cs typeface="Calibri"/>
              </a:rPr>
              <a:t>What were the key objectives of the project?</a:t>
            </a:r>
            <a:endParaRPr lang="en-US" dirty="0"/>
          </a:p>
          <a:p>
            <a:r>
              <a:rPr lang="en-US" sz="3000" dirty="0">
                <a:ea typeface="Calibri"/>
                <a:cs typeface="Calibri"/>
              </a:rPr>
              <a:t>What was the situation before the project?</a:t>
            </a:r>
            <a:endParaRPr lang="en-US" sz="2600" dirty="0"/>
          </a:p>
          <a:p>
            <a:r>
              <a:rPr lang="en-US" dirty="0"/>
              <a:t>Who is the organisation behind the project?</a:t>
            </a:r>
          </a:p>
          <a:p>
            <a:r>
              <a:rPr lang="en-US" dirty="0"/>
              <a:t>Where are you based / Where is the project being implemented?</a:t>
            </a:r>
          </a:p>
          <a:p>
            <a:r>
              <a:rPr lang="en-US" dirty="0"/>
              <a:t>Who was most affected by the problem and how?</a:t>
            </a:r>
          </a:p>
          <a:p>
            <a:r>
              <a:rPr lang="en-US" dirty="0"/>
              <a:t>What issue(s) did the project address?</a:t>
            </a:r>
          </a:p>
          <a:p>
            <a:endParaRPr lang="en-US" dirty="0"/>
          </a:p>
        </p:txBody>
      </p:sp>
    </p:spTree>
    <p:extLst>
      <p:ext uri="{BB962C8B-B14F-4D97-AF65-F5344CB8AC3E}">
        <p14:creationId xmlns:p14="http://schemas.microsoft.com/office/powerpoint/2010/main" val="3800904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65A8E692-9EA8-7C9C-F745-0B142435D39F}"/>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xmlns="" id="{15FDA67A-358B-9E66-645D-FF58B500162B}"/>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Rectangle 10">
            <a:extLst>
              <a:ext uri="{FF2B5EF4-FFF2-40B4-BE49-F238E27FC236}">
                <a16:creationId xmlns:a16="http://schemas.microsoft.com/office/drawing/2014/main" xmlns="" id="{B05B27EB-7C45-6EA4-0E04-F9CBEA54BC44}"/>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itle 3">
            <a:extLst>
              <a:ext uri="{FF2B5EF4-FFF2-40B4-BE49-F238E27FC236}">
                <a16:creationId xmlns:a16="http://schemas.microsoft.com/office/drawing/2014/main" xmlns="" id="{5706DD1E-29A2-AB8D-8903-4E8E84F3A62C}"/>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a:t>Change</a:t>
            </a:r>
            <a:endParaRPr lang="en-ZW" i="1" spc="30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xmlns="" id="{D66E7404-EC74-A551-44B2-799722FA617D}"/>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fontScale="55000" lnSpcReduction="20000"/>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smtClean="0"/>
              <a:t>The </a:t>
            </a:r>
            <a:r>
              <a:rPr lang="en-US" dirty="0"/>
              <a:t>change began from my own lived experience. As a teenage mother who was sent out of school due to pregnancy, I understood the deep stigma, silence, and lack of support that many girls face. This experience motivated me to transform my personal pain into advocacy for second chance education and Sexual and Reproductive Health and Rights (SRHR) for adolescent girls</a:t>
            </a:r>
            <a:r>
              <a:rPr lang="en-US" dirty="0" smtClean="0"/>
              <a:t>.</a:t>
            </a:r>
          </a:p>
          <a:p>
            <a:r>
              <a:rPr lang="en-US" dirty="0" smtClean="0"/>
              <a:t>Key </a:t>
            </a:r>
            <a:r>
              <a:rPr lang="en-US" dirty="0"/>
              <a:t>Activities and Actions</a:t>
            </a:r>
            <a:r>
              <a:rPr lang="en-US" dirty="0" smtClean="0"/>
              <a:t>: </a:t>
            </a:r>
            <a:r>
              <a:rPr lang="en-US" dirty="0" err="1" smtClean="0"/>
              <a:t>onducting</a:t>
            </a:r>
            <a:r>
              <a:rPr lang="en-US" dirty="0" smtClean="0"/>
              <a:t> </a:t>
            </a:r>
            <a:r>
              <a:rPr lang="en-US" dirty="0"/>
              <a:t>school-based surveys and data collection to understand the realities of teenage pregnancy and school dropout among </a:t>
            </a:r>
            <a:r>
              <a:rPr lang="en-US" dirty="0" smtClean="0"/>
              <a:t>girls. Holding </a:t>
            </a:r>
            <a:r>
              <a:rPr lang="en-US" dirty="0"/>
              <a:t>dialogues with teachers, school administrators, and counselors on supporting pregnant learners and teenage mothers</a:t>
            </a:r>
            <a:r>
              <a:rPr lang="en-US" dirty="0" smtClean="0"/>
              <a:t>. </a:t>
            </a:r>
          </a:p>
          <a:p>
            <a:r>
              <a:rPr lang="en-US" dirty="0" smtClean="0"/>
              <a:t>Running </a:t>
            </a:r>
            <a:r>
              <a:rPr lang="en-US" dirty="0"/>
              <a:t>social media advocacy campaigns to raise awareness about girls’ rights to education after pregnancy</a:t>
            </a:r>
            <a:r>
              <a:rPr lang="en-US" dirty="0" smtClean="0"/>
              <a:t>.</a:t>
            </a:r>
          </a:p>
          <a:p>
            <a:r>
              <a:rPr lang="en-US" dirty="0" smtClean="0"/>
              <a:t>Promoting </a:t>
            </a:r>
            <a:r>
              <a:rPr lang="en-US" dirty="0"/>
              <a:t>conversations on policy </a:t>
            </a:r>
            <a:r>
              <a:rPr lang="en-US" dirty="0" smtClean="0"/>
              <a:t>implementation in schools, </a:t>
            </a:r>
            <a:r>
              <a:rPr lang="en-US" dirty="0"/>
              <a:t>especially the ministerial decision allowing girls to continue education after pregnancy</a:t>
            </a:r>
            <a:r>
              <a:rPr lang="en-US" dirty="0" smtClean="0"/>
              <a:t>.</a:t>
            </a:r>
          </a:p>
          <a:p>
            <a:r>
              <a:rPr lang="en-US" dirty="0" smtClean="0"/>
              <a:t>Creating </a:t>
            </a:r>
            <a:r>
              <a:rPr lang="en-US" dirty="0"/>
              <a:t>safe spaces for girls to share experiences and receive guidance</a:t>
            </a:r>
            <a:r>
              <a:rPr lang="en-US" dirty="0" smtClean="0"/>
              <a:t>.</a:t>
            </a:r>
          </a:p>
          <a:p>
            <a:r>
              <a:rPr lang="en-US" dirty="0" smtClean="0"/>
              <a:t>Leadership </a:t>
            </a:r>
            <a:r>
              <a:rPr lang="en-US" dirty="0"/>
              <a:t>and Participation</a:t>
            </a:r>
            <a:r>
              <a:rPr lang="en-US" dirty="0" smtClean="0"/>
              <a:t>: The </a:t>
            </a:r>
            <a:r>
              <a:rPr lang="en-US" dirty="0"/>
              <a:t>initiative is led by </a:t>
            </a:r>
            <a:r>
              <a:rPr lang="en-US" dirty="0" err="1"/>
              <a:t>Ngala</a:t>
            </a:r>
            <a:r>
              <a:rPr lang="en-US" dirty="0"/>
              <a:t> Nadege, founder of Lifein Association Cameroon (LIA), with support from volunteers, teachers, school counselors, community members, and young girls who have become advocates for change within their schools and </a:t>
            </a:r>
            <a:r>
              <a:rPr lang="en-US" dirty="0" smtClean="0"/>
              <a:t>communities.</a:t>
            </a:r>
            <a:endParaRPr lang="en-ZA" dirty="0"/>
          </a:p>
        </p:txBody>
      </p:sp>
      <p:sp>
        <p:nvSpPr>
          <p:cNvPr id="3" name="TextBox 9">
            <a:extLst>
              <a:ext uri="{FF2B5EF4-FFF2-40B4-BE49-F238E27FC236}">
                <a16:creationId xmlns:a16="http://schemas.microsoft.com/office/drawing/2014/main" xmlns="" id="{24A8993B-E843-68BE-DA1B-04E494615963}"/>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xmlns="" id="{1356042C-87BF-ABF0-F8A3-88794087CA6B}"/>
              </a:ext>
            </a:extLst>
          </p:cNvPr>
          <p:cNvSpPr>
            <a:spLocks noGrp="1"/>
          </p:cNvSpPr>
          <p:nvPr>
            <p:ph sz="half" idx="1"/>
          </p:nvPr>
        </p:nvSpPr>
        <p:spPr>
          <a:xfrm>
            <a:off x="235131" y="1091294"/>
            <a:ext cx="5860869" cy="5034869"/>
          </a:xfrm>
          <a:ln>
            <a:solidFill>
              <a:schemeClr val="tx1"/>
            </a:solidFill>
          </a:ln>
        </p:spPr>
        <p:txBody>
          <a:bodyPr vert="horz" lIns="91440" tIns="45720" rIns="91440" bIns="45720" rtlCol="0" anchor="t">
            <a:normAutofit/>
          </a:bodyPr>
          <a:lstStyle/>
          <a:p>
            <a:pPr marL="0" indent="0">
              <a:buNone/>
            </a:pPr>
            <a:r>
              <a:rPr lang="en-ZA" dirty="0"/>
              <a:t>How did the change come about? </a:t>
            </a:r>
            <a:endParaRPr lang="en-ZA" dirty="0">
              <a:solidFill>
                <a:srgbClr val="FF0000"/>
              </a:solidFill>
              <a:ea typeface="Calibri"/>
              <a:cs typeface="Calibri"/>
            </a:endParaRPr>
          </a:p>
          <a:p>
            <a:pPr marL="0" indent="0">
              <a:buNone/>
            </a:pPr>
            <a:r>
              <a:rPr lang="en-US" dirty="0"/>
              <a:t>• What activities or actions brought about the change?</a:t>
            </a:r>
          </a:p>
          <a:p>
            <a:pPr marL="0" indent="0">
              <a:buNone/>
            </a:pPr>
            <a:r>
              <a:rPr lang="en-US" dirty="0"/>
              <a:t>• Who led and participated in bringing about the change.</a:t>
            </a:r>
          </a:p>
          <a:p>
            <a:pPr marL="0" indent="0">
              <a:buNone/>
            </a:pPr>
            <a:endParaRPr lang="en-US" dirty="0"/>
          </a:p>
        </p:txBody>
      </p:sp>
    </p:spTree>
    <p:extLst>
      <p:ext uri="{BB962C8B-B14F-4D97-AF65-F5344CB8AC3E}">
        <p14:creationId xmlns:p14="http://schemas.microsoft.com/office/powerpoint/2010/main" val="2900623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530225"/>
          </a:xfrm>
        </p:spPr>
        <p:txBody>
          <a:bodyPr>
            <a:normAutofit fontScale="90000"/>
          </a:bodyPr>
          <a:lstStyle/>
          <a:p>
            <a:r>
              <a:rPr lang="en-US" dirty="0" smtClean="0"/>
              <a:t>Pictures</a:t>
            </a:r>
            <a:endParaRPr lang="en-US" dirty="0"/>
          </a:p>
        </p:txBody>
      </p:sp>
      <p:pic>
        <p:nvPicPr>
          <p:cNvPr id="5" name="Picture Placeholder 4"/>
          <p:cNvPicPr>
            <a:picLocks noGrp="1" noChangeAspect="1"/>
          </p:cNvPicPr>
          <p:nvPr>
            <p:ph type="pic" idx="1"/>
          </p:nvPr>
        </p:nvPicPr>
        <p:blipFill>
          <a:blip r:embed="rId3">
            <a:extLst>
              <a:ext uri="{28A0092B-C50C-407E-A947-70E740481C1C}">
                <a14:useLocalDpi xmlns:a14="http://schemas.microsoft.com/office/drawing/2010/main" val="0"/>
              </a:ext>
            </a:extLst>
          </a:blip>
          <a:srcRect t="20390" b="20390"/>
          <a:stretch>
            <a:fillRect/>
          </a:stretch>
        </p:blipFill>
        <p:spPr>
          <a:xfrm>
            <a:off x="1009013" y="1900616"/>
            <a:ext cx="2996317" cy="2310775"/>
          </a:xfrm>
        </p:spPr>
      </p:pic>
      <p:sp>
        <p:nvSpPr>
          <p:cNvPr id="4" name="Text Placeholder 3"/>
          <p:cNvSpPr>
            <a:spLocks noGrp="1"/>
          </p:cNvSpPr>
          <p:nvPr>
            <p:ph type="body" sz="half" idx="2"/>
          </p:nvPr>
        </p:nvSpPr>
        <p:spPr>
          <a:xfrm>
            <a:off x="839788" y="987425"/>
            <a:ext cx="3932237" cy="4881563"/>
          </a:xfrm>
        </p:spPr>
        <p:txBody>
          <a:bodyPr/>
          <a:lstStyle/>
          <a:p>
            <a:r>
              <a:rPr lang="en-US" dirty="0" smtClean="0"/>
              <a:t>These are pictures of me when I gave birth, held a survey, a FGDs to collect data and get an insight on what students, community women think or know about sexual health</a:t>
            </a:r>
          </a:p>
          <a:p>
            <a:endParaRPr lang="en-US"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72025" y="1080752"/>
            <a:ext cx="3264392" cy="2357907"/>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06873" y="1080752"/>
            <a:ext cx="3396310" cy="210033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71806" y="3271682"/>
            <a:ext cx="2414732" cy="1507901"/>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19187" y="4923755"/>
            <a:ext cx="2719969" cy="1934245"/>
          </a:xfrm>
          <a:prstGeom prst="rect">
            <a:avLst/>
          </a:prstGeom>
        </p:spPr>
      </p:pic>
      <p:pic>
        <p:nvPicPr>
          <p:cNvPr id="3" name="Picture 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9013" y="4394122"/>
            <a:ext cx="2996317" cy="1962150"/>
          </a:xfrm>
          <a:prstGeom prst="rect">
            <a:avLst/>
          </a:prstGeom>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07414" y="3670938"/>
            <a:ext cx="2566414" cy="3408518"/>
          </a:xfrm>
          <a:prstGeom prst="rect">
            <a:avLst/>
          </a:prstGeom>
        </p:spPr>
      </p:pic>
    </p:spTree>
    <p:extLst>
      <p:ext uri="{BB962C8B-B14F-4D97-AF65-F5344CB8AC3E}">
        <p14:creationId xmlns:p14="http://schemas.microsoft.com/office/powerpoint/2010/main" val="2189591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462C222E-9CA8-8403-03F7-39AB7C43300D}"/>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xmlns="" id="{55F48053-7FF7-EF86-7C65-74B4E9CDF8D8}"/>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Rectangle 10">
            <a:extLst>
              <a:ext uri="{FF2B5EF4-FFF2-40B4-BE49-F238E27FC236}">
                <a16:creationId xmlns:a16="http://schemas.microsoft.com/office/drawing/2014/main" xmlns="" id="{A3D8A7EE-1A4B-0C6D-EB46-8DFA22913D81}"/>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itle 3">
            <a:extLst>
              <a:ext uri="{FF2B5EF4-FFF2-40B4-BE49-F238E27FC236}">
                <a16:creationId xmlns:a16="http://schemas.microsoft.com/office/drawing/2014/main" xmlns="" id="{0EE6B401-2653-D653-9B4D-8943BC878917}"/>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a:t>The change</a:t>
            </a:r>
            <a:endParaRPr lang="en-ZW" i="1" spc="30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xmlns="" id="{A62EBD83-7979-2E12-2991-37E8BEACF85B}"/>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fontScale="55000" lnSpcReduction="20000"/>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r>
              <a:rPr lang="en-US" dirty="0"/>
              <a:t>The project </a:t>
            </a:r>
            <a:r>
              <a:rPr lang="en-US" b="1" dirty="0" smtClean="0"/>
              <a:t>“</a:t>
            </a:r>
            <a:r>
              <a:rPr lang="en-US" dirty="0" smtClean="0"/>
              <a:t>Second </a:t>
            </a:r>
            <a:r>
              <a:rPr lang="en-US" dirty="0"/>
              <a:t>Chance Education and Sexual and Reproductive Health Rights (SRHR) for Teenage Mothers” has started to create positive change in </a:t>
            </a:r>
            <a:r>
              <a:rPr lang="en-US" b="1" dirty="0" smtClean="0"/>
              <a:t>Bamenda 1sub </a:t>
            </a:r>
            <a:r>
              <a:rPr lang="en-US" b="1" dirty="0"/>
              <a:t>Division, North West Region of Cameroon</a:t>
            </a:r>
            <a:r>
              <a:rPr lang="en-US" dirty="0"/>
              <a:t>. Before the project began, many teenage girls who became pregnant were forced to leave school and had little or no knowledge about sexual and reproductive health. Stigma, discrimination, and lack of support prevented many young mothers from returning to school </a:t>
            </a:r>
            <a:r>
              <a:rPr lang="en-US" dirty="0" smtClean="0"/>
              <a:t> Since </a:t>
            </a:r>
            <a:r>
              <a:rPr lang="en-US" dirty="0"/>
              <a:t>the implementation of the project in </a:t>
            </a:r>
            <a:r>
              <a:rPr lang="en-US" b="1" dirty="0"/>
              <a:t>2024</a:t>
            </a:r>
            <a:r>
              <a:rPr lang="en-US" dirty="0"/>
              <a:t>, awareness sessions, school engagements, surveys, and community discussions have helped young girls and teenage mothers better understand their sexual and reproductive health rights and the importance of education. The change has been positive, as many girls now feel more confident speaking about SRHR, seeking information, and expressing their desire to continue their education after pregnancy.</a:t>
            </a:r>
          </a:p>
          <a:p>
            <a:r>
              <a:rPr lang="en-US" dirty="0"/>
              <a:t>Teenage mothers, adolescent girls, and even teachers have benefited from the project through increased awareness, dialogue, and support for second-chance education. Some schools and community members are beginning to recognize that pregnancy should not mean the end of a girl’s education</a:t>
            </a:r>
            <a:r>
              <a:rPr lang="en-US" dirty="0" smtClean="0"/>
              <a:t>.</a:t>
            </a:r>
          </a:p>
          <a:p>
            <a:pPr marL="0" indent="0">
              <a:buNone/>
            </a:pPr>
            <a:r>
              <a:rPr lang="en-US" dirty="0"/>
              <a:t>Today, there is growing awareness and conversation around SRHR and second-chance education in the </a:t>
            </a:r>
            <a:r>
              <a:rPr lang="en-US" dirty="0" smtClean="0"/>
              <a:t>community especially in schools </a:t>
            </a:r>
            <a:r>
              <a:rPr lang="en-US" dirty="0"/>
              <a:t>While challenges </a:t>
            </a:r>
            <a:r>
              <a:rPr lang="en-US" dirty="0" smtClean="0"/>
              <a:t>remain and a lot still to be done, </a:t>
            </a:r>
            <a:r>
              <a:rPr lang="en-US" dirty="0"/>
              <a:t>the project has opened space for change, giving hope to girls who once believed their dreams had ended</a:t>
            </a:r>
            <a:r>
              <a:rPr lang="en-US" dirty="0" smtClean="0"/>
              <a:t>. Recently, the regional delegate of secondary education solicited our opinion on a recent data collection method especially on girls dropout. </a:t>
            </a:r>
            <a:endParaRPr lang="en-US" dirty="0"/>
          </a:p>
        </p:txBody>
      </p:sp>
      <p:sp>
        <p:nvSpPr>
          <p:cNvPr id="3" name="TextBox 9">
            <a:extLst>
              <a:ext uri="{FF2B5EF4-FFF2-40B4-BE49-F238E27FC236}">
                <a16:creationId xmlns:a16="http://schemas.microsoft.com/office/drawing/2014/main" xmlns="" id="{A4C54F62-A22A-20B2-66E0-37CF7AD71836}"/>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xmlns="" id="{874CE9D1-7973-DCFC-ABB9-15BE7C35B517}"/>
              </a:ext>
            </a:extLst>
          </p:cNvPr>
          <p:cNvSpPr>
            <a:spLocks noGrp="1"/>
          </p:cNvSpPr>
          <p:nvPr>
            <p:ph sz="half" idx="1"/>
          </p:nvPr>
        </p:nvSpPr>
        <p:spPr>
          <a:xfrm>
            <a:off x="235131" y="1091294"/>
            <a:ext cx="5860869" cy="5034869"/>
          </a:xfrm>
          <a:ln>
            <a:solidFill>
              <a:schemeClr val="tx1"/>
            </a:solidFill>
          </a:ln>
        </p:spPr>
        <p:txBody>
          <a:bodyPr vert="horz" lIns="91440" tIns="45720" rIns="91440" bIns="45720" rtlCol="0" anchor="t">
            <a:normAutofit/>
          </a:bodyPr>
          <a:lstStyle/>
          <a:p>
            <a:pPr marL="0" indent="0">
              <a:buNone/>
            </a:pPr>
            <a:r>
              <a:rPr lang="en-US" dirty="0"/>
              <a:t>Describe the change that has occurred</a:t>
            </a:r>
            <a:r>
              <a:rPr lang="en-ZA" dirty="0"/>
              <a:t>?</a:t>
            </a:r>
          </a:p>
          <a:p>
            <a:pPr marL="0" indent="0">
              <a:buNone/>
            </a:pPr>
            <a:r>
              <a:rPr lang="en-US" dirty="0"/>
              <a:t>• Describe what the change was, when and where it happened</a:t>
            </a:r>
          </a:p>
          <a:p>
            <a:pPr marL="0" indent="0">
              <a:buNone/>
            </a:pPr>
            <a:r>
              <a:rPr lang="en-US" dirty="0"/>
              <a:t>• Was the change positive or negative?</a:t>
            </a:r>
          </a:p>
          <a:p>
            <a:pPr marL="0" indent="0">
              <a:buNone/>
            </a:pPr>
            <a:r>
              <a:rPr lang="en-US" dirty="0"/>
              <a:t>• Who benefited, and in what way?</a:t>
            </a:r>
            <a:endParaRPr lang="en-US" dirty="0">
              <a:ea typeface="Calibri"/>
              <a:cs typeface="Calibri"/>
            </a:endParaRPr>
          </a:p>
          <a:p>
            <a:pPr marL="0" indent="0">
              <a:buNone/>
            </a:pPr>
            <a:r>
              <a:rPr lang="en-US" dirty="0"/>
              <a:t>• What is the situation now?</a:t>
            </a:r>
          </a:p>
          <a:p>
            <a:pPr marL="0" indent="0">
              <a:buNone/>
            </a:pPr>
            <a:endParaRPr lang="en-US" dirty="0"/>
          </a:p>
        </p:txBody>
      </p:sp>
      <p:sp>
        <p:nvSpPr>
          <p:cNvPr id="8" name="TextBox 9">
            <a:extLst>
              <a:ext uri="{FF2B5EF4-FFF2-40B4-BE49-F238E27FC236}">
                <a16:creationId xmlns:a16="http://schemas.microsoft.com/office/drawing/2014/main" xmlns="" id="{A4C54F62-A22A-20B2-66E0-37CF7AD71836}"/>
              </a:ext>
            </a:extLst>
          </p:cNvPr>
          <p:cNvSpPr txBox="1"/>
          <p:nvPr/>
        </p:nvSpPr>
        <p:spPr>
          <a:xfrm>
            <a:off x="-5410" y="6406081"/>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20335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C9D98A8A-D06A-6225-BBF2-7B696BA45592}"/>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xmlns="" id="{F483A064-61BA-F4FE-EF05-CAD433A201C2}"/>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Rectangle 10">
            <a:extLst>
              <a:ext uri="{FF2B5EF4-FFF2-40B4-BE49-F238E27FC236}">
                <a16:creationId xmlns:a16="http://schemas.microsoft.com/office/drawing/2014/main" xmlns="" id="{1AD42631-DCC0-2BB4-7F34-399DF72D9E3D}"/>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itle 3">
            <a:extLst>
              <a:ext uri="{FF2B5EF4-FFF2-40B4-BE49-F238E27FC236}">
                <a16:creationId xmlns:a16="http://schemas.microsoft.com/office/drawing/2014/main" xmlns="" id="{73DB59A6-6DDF-9E46-FA99-FBAA0195D146}"/>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a:t>Significance of Change</a:t>
            </a:r>
            <a:endParaRPr lang="en-ZW" i="1" spc="30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xmlns="" id="{142DC78E-4500-5F1A-F5DD-78154C27EF19}"/>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fontScale="47500" lnSpcReduction="20000"/>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a:t>
            </a:r>
            <a:r>
              <a:rPr lang="en-ZA" dirty="0" err="1"/>
              <a:t>vidence</a:t>
            </a:r>
            <a:r>
              <a:rPr lang="en-ZA" dirty="0"/>
              <a:t>: Include Photos or </a:t>
            </a:r>
            <a:r>
              <a:rPr lang="en-ZA" dirty="0" smtClean="0"/>
              <a:t>videos</a:t>
            </a:r>
          </a:p>
          <a:p>
            <a:pPr marL="0" indent="0" algn="just">
              <a:buNone/>
            </a:pPr>
            <a:r>
              <a:rPr lang="en-US" sz="2900" dirty="0"/>
              <a:t>This change is significant for the broader movement advocating for girls’ education and Sexual and Reproductive Health Rights (SRHR) in Cameroon. For many years, teenage pregnancy has led to stigma, discrimination, and the exclusion of young mothers from the education system. By creating awareness and encouraging dialogue on second-chance education and SRHR, the project contributes to shifting attitudes within schools and communities. It helps people recognize that teenage mothers still deserve the opportunity to continue their education and rebuild their futures.</a:t>
            </a:r>
          </a:p>
          <a:p>
            <a:pPr algn="just"/>
            <a:r>
              <a:rPr lang="en-US" sz="2900" dirty="0"/>
              <a:t>The change also strengthens the movement’s goal of promoting inclusive education and gender equality, ensuring that no girl is denied education because of pregnancy. By empowering young girls with knowledge about SRHR, the project helps them make informed decisions about their health and future.</a:t>
            </a:r>
          </a:p>
          <a:p>
            <a:pPr algn="just"/>
            <a:r>
              <a:rPr lang="en-US" sz="2900" dirty="0"/>
              <a:t>This progress also lays the foundation for the next phase of the work. The insights gathered from school surveys, awareness sessions, and community engagement will support stronger advocacy with education authorities and policymakers to ensure better implementation of policies that allow teenage mothers to return to </a:t>
            </a:r>
            <a:r>
              <a:rPr lang="en-US" sz="2900" dirty="0" smtClean="0"/>
              <a:t>school, build a robust  psychosocial support system in school.</a:t>
            </a:r>
          </a:p>
          <a:p>
            <a:pPr algn="just"/>
            <a:r>
              <a:rPr lang="en-US" sz="2900" dirty="0" smtClean="0"/>
              <a:t>In-service training of teachers in the field of sexual health has been seen as a necessity as teachers need to know how to accommodate pregnancy hormones in class</a:t>
            </a:r>
            <a:endParaRPr lang="en-US" sz="2900" dirty="0"/>
          </a:p>
          <a:p>
            <a:pPr marL="0" indent="0" algn="just">
              <a:buNone/>
            </a:pPr>
            <a:r>
              <a:rPr lang="en-US" sz="2900" dirty="0"/>
              <a:t>Ultimately, the change builds momentum for scaling up the initiative, expanding awareness programs, strengthening support systems for teenage mothers, and advocating for long-term policy implementation that protects girls’ right to education</a:t>
            </a:r>
            <a:r>
              <a:rPr lang="en-US" dirty="0"/>
              <a:t>.</a:t>
            </a:r>
            <a:endParaRPr lang="en-ZA" dirty="0"/>
          </a:p>
        </p:txBody>
      </p:sp>
      <p:sp>
        <p:nvSpPr>
          <p:cNvPr id="3" name="TextBox 9">
            <a:extLst>
              <a:ext uri="{FF2B5EF4-FFF2-40B4-BE49-F238E27FC236}">
                <a16:creationId xmlns:a16="http://schemas.microsoft.com/office/drawing/2014/main" xmlns="" id="{39056698-5B7C-2C38-5FB0-4C85C72769C7}"/>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xmlns="" id="{FA19A371-0226-ED76-96D0-CBF6681433DB}"/>
              </a:ext>
            </a:extLst>
          </p:cNvPr>
          <p:cNvSpPr>
            <a:spLocks noGrp="1"/>
          </p:cNvSpPr>
          <p:nvPr>
            <p:ph sz="half" idx="1"/>
          </p:nvPr>
        </p:nvSpPr>
        <p:spPr>
          <a:xfrm>
            <a:off x="235131" y="1091294"/>
            <a:ext cx="5860869" cy="5034869"/>
          </a:xfrm>
          <a:ln>
            <a:solidFill>
              <a:schemeClr val="tx1"/>
            </a:solidFill>
          </a:ln>
        </p:spPr>
        <p:txBody>
          <a:bodyPr>
            <a:normAutofit/>
          </a:bodyPr>
          <a:lstStyle/>
          <a:p>
            <a:r>
              <a:rPr lang="en-US" dirty="0"/>
              <a:t>Please provide further information on what this change means for the movement and its goals</a:t>
            </a:r>
          </a:p>
          <a:p>
            <a:r>
              <a:rPr lang="en-US" dirty="0"/>
              <a:t>What effect this change may have on the next steps in this area of work.</a:t>
            </a:r>
          </a:p>
        </p:txBody>
      </p:sp>
    </p:spTree>
    <p:extLst>
      <p:ext uri="{BB962C8B-B14F-4D97-AF65-F5344CB8AC3E}">
        <p14:creationId xmlns:p14="http://schemas.microsoft.com/office/powerpoint/2010/main" val="3423654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A43B0031-63EA-8E80-847E-A49FDD901053}"/>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xmlns="" id="{6BC12918-22CC-EE8C-5A72-F5AF89EC1A13}"/>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Rectangle 10">
            <a:extLst>
              <a:ext uri="{FF2B5EF4-FFF2-40B4-BE49-F238E27FC236}">
                <a16:creationId xmlns:a16="http://schemas.microsoft.com/office/drawing/2014/main" xmlns="" id="{E6AEB1EA-ECE7-8C0B-5EF6-F02CE2860D2C}"/>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itle 3">
            <a:extLst>
              <a:ext uri="{FF2B5EF4-FFF2-40B4-BE49-F238E27FC236}">
                <a16:creationId xmlns:a16="http://schemas.microsoft.com/office/drawing/2014/main" xmlns="" id="{D39CEA60-9A17-BA61-9FE8-7D0CB3247C47}"/>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a:t>Sustainability</a:t>
            </a:r>
            <a:endParaRPr lang="en-ZW" b="1" i="1" spc="30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xmlns="" id="{DBD34202-6996-B79F-8351-8A5C13250CA6}"/>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fontScale="47500" lnSpcReduction="20000"/>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a:t>
            </a:r>
            <a:r>
              <a:rPr lang="en-ZA" dirty="0" err="1"/>
              <a:t>vidence</a:t>
            </a:r>
            <a:r>
              <a:rPr lang="en-ZA" dirty="0"/>
              <a:t>: Include Photos or </a:t>
            </a:r>
            <a:r>
              <a:rPr lang="en-ZA" dirty="0" smtClean="0"/>
              <a:t>videos</a:t>
            </a:r>
          </a:p>
          <a:p>
            <a:pPr marL="0" indent="0">
              <a:buNone/>
            </a:pPr>
            <a:r>
              <a:rPr lang="en-US" dirty="0"/>
              <a:t>To ensure sustainability, the project focused on building knowledge, partnerships, and community ownership. Awareness sessions and discussions on Sexual and Reproductive Health Rights (SRHR) and second-chance education were conducted with students, teachers, and community members so that the knowledge shared continues to spread even after the project activities end. </a:t>
            </a:r>
            <a:endParaRPr lang="en-US" dirty="0" smtClean="0"/>
          </a:p>
          <a:p>
            <a:r>
              <a:rPr lang="en-US" dirty="0" smtClean="0"/>
              <a:t>Teachers </a:t>
            </a:r>
            <a:r>
              <a:rPr lang="en-US" dirty="0"/>
              <a:t>and school authorities were encouraged to become allies in supporting teenage mothers to remain in or return to school</a:t>
            </a:r>
            <a:r>
              <a:rPr lang="en-US" dirty="0" smtClean="0"/>
              <a:t>.</a:t>
            </a:r>
          </a:p>
          <a:p>
            <a:r>
              <a:rPr lang="en-US" dirty="0" smtClean="0"/>
              <a:t>Club creation in school which will serve as ambassadors of the program. These clubs will be monitored, empowered, and motivated to ensure continuity.</a:t>
            </a:r>
          </a:p>
          <a:p>
            <a:r>
              <a:rPr lang="en-US" dirty="0" smtClean="0"/>
              <a:t> The </a:t>
            </a:r>
            <a:r>
              <a:rPr lang="en-US" dirty="0"/>
              <a:t>project also collected data through surveys and focus group discussions in schools. This data will serve as an evidence base for continued advocacy with education authorities and policymakers to strengthen the implementation of policies that support teenage mothers’ right to education</a:t>
            </a:r>
            <a:r>
              <a:rPr lang="en-US" dirty="0" smtClean="0"/>
              <a:t>.</a:t>
            </a:r>
          </a:p>
          <a:p>
            <a:r>
              <a:rPr lang="en-US" dirty="0" smtClean="0"/>
              <a:t>Partnerships </a:t>
            </a:r>
            <a:r>
              <a:rPr lang="en-US" dirty="0"/>
              <a:t>with schools and community stakeholders are another key sustainability measure. These relationships will allow ongoing engagement, mentorship, and awareness activities for girls who may be at risk of dropping out due to pregnancy</a:t>
            </a:r>
            <a:r>
              <a:rPr lang="en-US" dirty="0" smtClean="0"/>
              <a:t>.</a:t>
            </a:r>
          </a:p>
          <a:p>
            <a:r>
              <a:rPr lang="en-US" dirty="0" smtClean="0"/>
              <a:t>In </a:t>
            </a:r>
            <a:r>
              <a:rPr lang="en-US" dirty="0"/>
              <a:t>the future, the work will be scaled up by expanding SRHR education programs to more schools and communities, strengthening collaboration with civil society organizations, and using digital platforms and social media to reach a wider audience. The long-term goal is to create a stronger support system that ensures teenage mothers can access education, health information, and opportunities to rebuild their </a:t>
            </a:r>
            <a:r>
              <a:rPr lang="en-US" dirty="0" smtClean="0"/>
              <a:t>futures.</a:t>
            </a:r>
            <a:endParaRPr lang="en-ZA" dirty="0"/>
          </a:p>
        </p:txBody>
      </p:sp>
      <p:sp>
        <p:nvSpPr>
          <p:cNvPr id="3" name="TextBox 9">
            <a:extLst>
              <a:ext uri="{FF2B5EF4-FFF2-40B4-BE49-F238E27FC236}">
                <a16:creationId xmlns:a16="http://schemas.microsoft.com/office/drawing/2014/main" xmlns="" id="{77DA4309-6CB8-7EDA-209C-0809B524B56D}"/>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xmlns="" id="{883FEAD5-D955-074D-D7EE-0C4BCFB1874F}"/>
              </a:ext>
            </a:extLst>
          </p:cNvPr>
          <p:cNvSpPr>
            <a:spLocks noGrp="1"/>
          </p:cNvSpPr>
          <p:nvPr>
            <p:ph sz="half" idx="1"/>
          </p:nvPr>
        </p:nvSpPr>
        <p:spPr>
          <a:xfrm>
            <a:off x="235131" y="1091294"/>
            <a:ext cx="5860869" cy="5034869"/>
          </a:xfrm>
          <a:ln>
            <a:solidFill>
              <a:schemeClr val="tx1"/>
            </a:solidFill>
          </a:ln>
        </p:spPr>
        <p:txBody>
          <a:bodyPr vert="horz" lIns="91440" tIns="45720" rIns="91440" bIns="45720" rtlCol="0" anchor="t">
            <a:normAutofit/>
          </a:bodyPr>
          <a:lstStyle/>
          <a:p>
            <a:pPr marL="0" indent="0">
              <a:buNone/>
            </a:pPr>
            <a:r>
              <a:rPr lang="en-US"/>
              <a:t>What sustainability measures were put in place for the work?</a:t>
            </a:r>
          </a:p>
          <a:p>
            <a:pPr marL="0" indent="0">
              <a:buNone/>
            </a:pPr>
            <a:r>
              <a:rPr lang="en-US"/>
              <a:t>How do you intend to sustain the work or scale up?</a:t>
            </a:r>
            <a:br>
              <a:rPr lang="en-US"/>
            </a:br>
            <a:endParaRPr lang="en-US">
              <a:solidFill>
                <a:srgbClr val="FF0000"/>
              </a:solidFill>
              <a:ea typeface="Calibri"/>
              <a:cs typeface="Calibri"/>
            </a:endParaRPr>
          </a:p>
        </p:txBody>
      </p:sp>
    </p:spTree>
    <p:extLst>
      <p:ext uri="{BB962C8B-B14F-4D97-AF65-F5344CB8AC3E}">
        <p14:creationId xmlns:p14="http://schemas.microsoft.com/office/powerpoint/2010/main" val="3525712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728E7E8D-9BFC-D3CA-79C5-AA0CC783794F}"/>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xmlns="" id="{7BBC1C5F-1C33-E258-D32A-82BE98CBF916}"/>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Rectangle 10">
            <a:extLst>
              <a:ext uri="{FF2B5EF4-FFF2-40B4-BE49-F238E27FC236}">
                <a16:creationId xmlns:a16="http://schemas.microsoft.com/office/drawing/2014/main" xmlns="" id="{A80C1F2B-B38C-55DF-116C-34FF16815F9B}"/>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itle 3">
            <a:extLst>
              <a:ext uri="{FF2B5EF4-FFF2-40B4-BE49-F238E27FC236}">
                <a16:creationId xmlns:a16="http://schemas.microsoft.com/office/drawing/2014/main" xmlns="" id="{EA53F0C7-A13C-E7DB-8141-53083B0E74F9}"/>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a:t>Beneficiaries</a:t>
            </a:r>
            <a:endParaRPr lang="en-ZW" b="1" i="1" spc="300">
              <a:ln>
                <a:solidFill>
                  <a:sysClr val="windowText" lastClr="000000"/>
                </a:solidFill>
              </a:ln>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xmlns="" id="{C560A52C-25C1-F022-BD5C-CF04E1532F7B}"/>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fontScale="55000" lnSpcReduction="20000"/>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a:t>
            </a:r>
            <a:r>
              <a:rPr lang="en-ZA" dirty="0" err="1"/>
              <a:t>vidence</a:t>
            </a:r>
            <a:r>
              <a:rPr lang="en-ZA" dirty="0"/>
              <a:t>: Include Photos or </a:t>
            </a:r>
            <a:r>
              <a:rPr lang="en-ZA" dirty="0" smtClean="0"/>
              <a:t>videos</a:t>
            </a:r>
            <a:endParaRPr lang="en-US" dirty="0"/>
          </a:p>
          <a:p>
            <a:r>
              <a:rPr lang="en-US" b="1" dirty="0"/>
              <a:t>Female – Direct beneficiaries:</a:t>
            </a:r>
            <a:r>
              <a:rPr lang="en-US" dirty="0"/>
              <a:t/>
            </a:r>
            <a:br>
              <a:rPr lang="en-US" dirty="0"/>
            </a:br>
            <a:r>
              <a:rPr lang="en-US" dirty="0"/>
              <a:t>120</a:t>
            </a:r>
            <a:br>
              <a:rPr lang="en-US" dirty="0"/>
            </a:br>
            <a:r>
              <a:rPr lang="en-US" i="1" dirty="0"/>
              <a:t>(Teenage mothers, girls who attended SRHR awareness sessions, focus groups, and discussions in schools.)</a:t>
            </a:r>
            <a:endParaRPr lang="en-US" dirty="0"/>
          </a:p>
          <a:p>
            <a:r>
              <a:rPr lang="en-US" b="1" dirty="0"/>
              <a:t>Male – Direct beneficiaries:</a:t>
            </a:r>
            <a:r>
              <a:rPr lang="en-US" dirty="0"/>
              <a:t/>
            </a:r>
            <a:br>
              <a:rPr lang="en-US" dirty="0"/>
            </a:br>
            <a:r>
              <a:rPr lang="en-US" dirty="0"/>
              <a:t>40</a:t>
            </a:r>
            <a:br>
              <a:rPr lang="en-US" dirty="0"/>
            </a:br>
            <a:r>
              <a:rPr lang="en-US" i="1" dirty="0"/>
              <a:t>(Male students and teachers who participated in discussions and awareness sessions on SRHR and girls’ education.)</a:t>
            </a:r>
            <a:endParaRPr lang="en-US" dirty="0"/>
          </a:p>
          <a:p>
            <a:r>
              <a:rPr lang="en-US" b="1" dirty="0"/>
              <a:t>Female – Indirect beneficiaries (e.g. through other networks):</a:t>
            </a:r>
            <a:r>
              <a:rPr lang="en-US" dirty="0"/>
              <a:t/>
            </a:r>
            <a:br>
              <a:rPr lang="en-US" dirty="0"/>
            </a:br>
            <a:r>
              <a:rPr lang="en-US" dirty="0"/>
              <a:t>300</a:t>
            </a:r>
            <a:br>
              <a:rPr lang="en-US" dirty="0"/>
            </a:br>
            <a:r>
              <a:rPr lang="en-US" i="1" dirty="0"/>
              <a:t>(Girls who received information through peers, teachers</a:t>
            </a:r>
            <a:r>
              <a:rPr lang="en-US" i="1" dirty="0" smtClean="0"/>
              <a:t>, </a:t>
            </a:r>
            <a:r>
              <a:rPr lang="en-US" i="1" dirty="0"/>
              <a:t>and school networks.)</a:t>
            </a:r>
            <a:endParaRPr lang="en-US" dirty="0"/>
          </a:p>
          <a:p>
            <a:r>
              <a:rPr lang="en-US" b="1" dirty="0"/>
              <a:t>Male – Indirect beneficiaries (e.g. through other networks):</a:t>
            </a:r>
            <a:r>
              <a:rPr lang="en-US" dirty="0"/>
              <a:t/>
            </a:r>
            <a:br>
              <a:rPr lang="en-US" dirty="0"/>
            </a:br>
            <a:r>
              <a:rPr lang="en-US" dirty="0"/>
              <a:t>120</a:t>
            </a:r>
            <a:br>
              <a:rPr lang="en-US" dirty="0"/>
            </a:br>
            <a:r>
              <a:rPr lang="en-US" i="1" dirty="0"/>
              <a:t>(Male students, parents, and community members reached through discussions and school awareness activities.)</a:t>
            </a:r>
            <a:endParaRPr lang="en-US" dirty="0"/>
          </a:p>
          <a:p>
            <a:r>
              <a:rPr lang="en-US" b="1" dirty="0"/>
              <a:t>Female – Online beneficiaries (e.g. S</a:t>
            </a:r>
            <a:r>
              <a:rPr lang="en-US" b="1" dirty="0" smtClean="0"/>
              <a:t>ocial </a:t>
            </a:r>
            <a:r>
              <a:rPr lang="en-US" b="1" dirty="0"/>
              <a:t>media):</a:t>
            </a:r>
            <a:r>
              <a:rPr lang="en-US" dirty="0"/>
              <a:t/>
            </a:r>
            <a:br>
              <a:rPr lang="en-US" dirty="0"/>
            </a:br>
            <a:r>
              <a:rPr lang="en-US" dirty="0"/>
              <a:t>800</a:t>
            </a:r>
          </a:p>
          <a:p>
            <a:r>
              <a:rPr lang="en-US" b="1" dirty="0"/>
              <a:t>Male – Online beneficiaries (e.g. </a:t>
            </a:r>
            <a:r>
              <a:rPr lang="en-US" b="1" dirty="0" smtClean="0"/>
              <a:t>social </a:t>
            </a:r>
            <a:r>
              <a:rPr lang="en-US" b="1" dirty="0"/>
              <a:t>media):</a:t>
            </a:r>
            <a:r>
              <a:rPr lang="en-US" dirty="0"/>
              <a:t/>
            </a:r>
            <a:br>
              <a:rPr lang="en-US" dirty="0"/>
            </a:br>
            <a:r>
              <a:rPr lang="en-US" dirty="0"/>
              <a:t>350</a:t>
            </a:r>
          </a:p>
          <a:p>
            <a:pPr marL="0" indent="0">
              <a:buNone/>
            </a:pPr>
            <a:r>
              <a:rPr lang="en-US" dirty="0"/>
              <a:t>These include people reached through </a:t>
            </a:r>
            <a:r>
              <a:rPr lang="en-US" b="1" dirty="0"/>
              <a:t>social media advocacy, shared posts, and online discussions about SRHR and second chance education</a:t>
            </a:r>
            <a:endParaRPr lang="en-US" dirty="0"/>
          </a:p>
          <a:p>
            <a:pPr marL="0" indent="0">
              <a:buNone/>
            </a:pPr>
            <a:endParaRPr lang="en-ZA" dirty="0"/>
          </a:p>
          <a:p>
            <a:pPr marL="0" indent="0">
              <a:buFont typeface="Arial" panose="020B0604020202020204" pitchFamily="34" charset="0"/>
              <a:buNone/>
            </a:pPr>
            <a:endParaRPr lang="en-GB" dirty="0">
              <a:solidFill>
                <a:srgbClr val="FF0000"/>
              </a:solidFill>
            </a:endParaRPr>
          </a:p>
        </p:txBody>
      </p:sp>
      <p:sp>
        <p:nvSpPr>
          <p:cNvPr id="3" name="TextBox 9">
            <a:extLst>
              <a:ext uri="{FF2B5EF4-FFF2-40B4-BE49-F238E27FC236}">
                <a16:creationId xmlns:a16="http://schemas.microsoft.com/office/drawing/2014/main" xmlns="" id="{C28CE1DD-B9A2-BFE6-7E98-60271CAF0A39}"/>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xmlns="" id="{59EF13D7-C1FA-9286-AA12-190E30858F0A}"/>
              </a:ext>
            </a:extLst>
          </p:cNvPr>
          <p:cNvSpPr>
            <a:spLocks noGrp="1"/>
          </p:cNvSpPr>
          <p:nvPr>
            <p:ph sz="half" idx="1"/>
          </p:nvPr>
        </p:nvSpPr>
        <p:spPr>
          <a:xfrm>
            <a:off x="235131" y="1091294"/>
            <a:ext cx="5860869" cy="5034869"/>
          </a:xfrm>
          <a:ln>
            <a:solidFill>
              <a:schemeClr val="tx1"/>
            </a:solidFill>
          </a:ln>
        </p:spPr>
        <p:txBody>
          <a:bodyPr>
            <a:normAutofit fontScale="92500" lnSpcReduction="10000"/>
          </a:bodyPr>
          <a:lstStyle/>
          <a:p>
            <a:pPr marL="0" indent="0">
              <a:buNone/>
            </a:pPr>
            <a:r>
              <a:rPr lang="en-US" b="1" dirty="0"/>
              <a:t>Number of;</a:t>
            </a:r>
          </a:p>
          <a:p>
            <a:r>
              <a:rPr lang="en-US" dirty="0"/>
              <a:t>Female – Direct beneficiaries</a:t>
            </a:r>
          </a:p>
          <a:p>
            <a:r>
              <a:rPr lang="en-US" dirty="0"/>
              <a:t>Male – Direct beneficiaries</a:t>
            </a:r>
          </a:p>
          <a:p>
            <a:r>
              <a:rPr lang="en-US" dirty="0"/>
              <a:t>Female – Indirect beneficiaries (e.g. through other networks)</a:t>
            </a:r>
          </a:p>
          <a:p>
            <a:r>
              <a:rPr lang="en-US" dirty="0"/>
              <a:t>Male – Indirect beneficiaries (e.g. through other networks)</a:t>
            </a:r>
          </a:p>
          <a:p>
            <a:r>
              <a:rPr lang="en-US" dirty="0"/>
              <a:t>Female – Online beneficiaries (e.g. website access, mailing lists, scholarly articles)</a:t>
            </a:r>
          </a:p>
          <a:p>
            <a:r>
              <a:rPr lang="en-US" dirty="0"/>
              <a:t>Male – Online beneficiaries (e.g. website access, mailing lists, scholarly articles)</a:t>
            </a:r>
          </a:p>
        </p:txBody>
      </p:sp>
    </p:spTree>
    <p:extLst>
      <p:ext uri="{BB962C8B-B14F-4D97-AF65-F5344CB8AC3E}">
        <p14:creationId xmlns:p14="http://schemas.microsoft.com/office/powerpoint/2010/main" val="67875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A688C560-4E7E-21B1-8183-F8DEA6383D4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xmlns="" id="{345CD6F1-92F5-68C6-9652-737EFAF37968}"/>
              </a:ext>
            </a:extLst>
          </p:cNvPr>
          <p:cNvSpPr/>
          <p:nvPr/>
        </p:nvSpPr>
        <p:spPr>
          <a:xfrm>
            <a:off x="0" y="0"/>
            <a:ext cx="12191997" cy="113115"/>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Rectangle 10">
            <a:extLst>
              <a:ext uri="{FF2B5EF4-FFF2-40B4-BE49-F238E27FC236}">
                <a16:creationId xmlns:a16="http://schemas.microsoft.com/office/drawing/2014/main" xmlns="" id="{2A43B553-6A4A-6FFA-D9C7-409524AF91A6}"/>
              </a:ext>
            </a:extLst>
          </p:cNvPr>
          <p:cNvSpPr/>
          <p:nvPr/>
        </p:nvSpPr>
        <p:spPr>
          <a:xfrm>
            <a:off x="0" y="6364553"/>
            <a:ext cx="12191997" cy="518161"/>
          </a:xfrm>
          <a:prstGeom prst="rect">
            <a:avLst/>
          </a:prstGeom>
          <a:gradFill>
            <a:gsLst>
              <a:gs pos="40000">
                <a:srgbClr val="F7DA06"/>
              </a:gs>
              <a:gs pos="22000">
                <a:srgbClr val="A57FA6"/>
              </a:gs>
              <a:gs pos="5000">
                <a:srgbClr val="7D59A5"/>
              </a:gs>
              <a:gs pos="58000">
                <a:srgbClr val="00FF00"/>
              </a:gs>
              <a:gs pos="77000">
                <a:srgbClr val="E37191"/>
              </a:gs>
              <a:gs pos="96000">
                <a:srgbClr val="7B2C42"/>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itle 3">
            <a:extLst>
              <a:ext uri="{FF2B5EF4-FFF2-40B4-BE49-F238E27FC236}">
                <a16:creationId xmlns:a16="http://schemas.microsoft.com/office/drawing/2014/main" xmlns="" id="{BAF189A8-6523-694B-6E04-5CFCE64EBF01}"/>
              </a:ext>
            </a:extLst>
          </p:cNvPr>
          <p:cNvSpPr>
            <a:spLocks noGrp="1"/>
          </p:cNvSpPr>
          <p:nvPr/>
        </p:nvSpPr>
        <p:spPr>
          <a:xfrm>
            <a:off x="-2" y="246158"/>
            <a:ext cx="12191996" cy="84513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W" b="1" spc="300">
                <a:ln>
                  <a:solidFill>
                    <a:sysClr val="windowText" lastClr="000000"/>
                  </a:solidFill>
                </a:ln>
                <a:solidFill>
                  <a:sysClr val="windowText" lastClr="000000"/>
                </a:solidFill>
                <a:ea typeface="Tahoma" panose="020B0604030504040204" pitchFamily="34" charset="0"/>
                <a:cs typeface="Tahoma" panose="020B0604030504040204" pitchFamily="34" charset="0"/>
              </a:rPr>
              <a:t>Challenges &amp; Lessons learnt</a:t>
            </a:r>
            <a:endParaRPr lang="en-ZW" spc="300">
              <a:ln>
                <a:solidFill>
                  <a:sysClr val="windowText" lastClr="000000"/>
                </a:solidFill>
              </a:ln>
              <a:solidFill>
                <a:sysClr val="windowText" lastClr="000000"/>
              </a:solidFill>
              <a:ea typeface="Tahoma" panose="020B0604030504040204" pitchFamily="34" charset="0"/>
              <a:cs typeface="Tahoma" panose="020B0604030504040204" pitchFamily="34" charset="0"/>
            </a:endParaRPr>
          </a:p>
        </p:txBody>
      </p:sp>
      <p:sp>
        <p:nvSpPr>
          <p:cNvPr id="7" name="Content Placeholder 4">
            <a:extLst>
              <a:ext uri="{FF2B5EF4-FFF2-40B4-BE49-F238E27FC236}">
                <a16:creationId xmlns:a16="http://schemas.microsoft.com/office/drawing/2014/main" xmlns="" id="{4A3FB9CB-DF47-8F93-F22C-75A22171C5D3}"/>
              </a:ext>
            </a:extLst>
          </p:cNvPr>
          <p:cNvSpPr txBox="1">
            <a:spLocks/>
          </p:cNvSpPr>
          <p:nvPr/>
        </p:nvSpPr>
        <p:spPr>
          <a:xfrm>
            <a:off x="6213562" y="1091294"/>
            <a:ext cx="5973024" cy="4999616"/>
          </a:xfrm>
          <a:prstGeom prst="rect">
            <a:avLst/>
          </a:prstGeom>
          <a:noFill/>
          <a:ln>
            <a:solidFill>
              <a:schemeClr val="tx1"/>
            </a:solidFill>
          </a:ln>
        </p:spPr>
        <p:txBody>
          <a:bodyPr vert="horz" lIns="91440" tIns="45720" rIns="91440" bIns="45720" rtlCol="0">
            <a:normAutofit fontScale="55000" lnSpcReduction="20000"/>
          </a:bodyPr>
          <a:lstStyle>
            <a:defPPr>
              <a:defRPr lang="en-US"/>
            </a:defPPr>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What lessons have you learnt</a:t>
            </a:r>
            <a:r>
              <a:rPr lang="en-US" dirty="0" smtClean="0"/>
              <a:t>?</a:t>
            </a:r>
          </a:p>
          <a:p>
            <a:pPr algn="just"/>
            <a:r>
              <a:rPr lang="en-US" dirty="0" smtClean="0"/>
              <a:t>Lived </a:t>
            </a:r>
            <a:r>
              <a:rPr lang="en-US" dirty="0"/>
              <a:t>Experience as a Powerful Advocacy </a:t>
            </a:r>
            <a:r>
              <a:rPr lang="en-US" dirty="0" smtClean="0"/>
              <a:t>Tool My </a:t>
            </a:r>
            <a:r>
              <a:rPr lang="en-US" dirty="0"/>
              <a:t>own journey as a teenage mother who was sent out of school </a:t>
            </a:r>
            <a:r>
              <a:rPr lang="en-US" dirty="0" smtClean="0"/>
              <a:t>gave me </a:t>
            </a:r>
            <a:r>
              <a:rPr lang="en-US" dirty="0"/>
              <a:t>credibility and urgency to your advocacy</a:t>
            </a:r>
            <a:r>
              <a:rPr lang="en-US" dirty="0" smtClean="0"/>
              <a:t>. Sometimes I cry as some </a:t>
            </a:r>
            <a:r>
              <a:rPr lang="en-US" dirty="0"/>
              <a:t>stories resonate deeply </a:t>
            </a:r>
            <a:r>
              <a:rPr lang="en-US" dirty="0" smtClean="0"/>
              <a:t>with me. This Lived </a:t>
            </a:r>
            <a:r>
              <a:rPr lang="en-US" dirty="0"/>
              <a:t>experience </a:t>
            </a:r>
            <a:r>
              <a:rPr lang="en-US" dirty="0" smtClean="0"/>
              <a:t>has </a:t>
            </a:r>
            <a:r>
              <a:rPr lang="en-US" dirty="0"/>
              <a:t>transform a personal struggle into a tool for social </a:t>
            </a:r>
            <a:r>
              <a:rPr lang="en-US" dirty="0" smtClean="0"/>
              <a:t>change.</a:t>
            </a:r>
          </a:p>
          <a:p>
            <a:pPr algn="just"/>
            <a:r>
              <a:rPr lang="en-US" dirty="0" smtClean="0"/>
              <a:t>Education </a:t>
            </a:r>
            <a:r>
              <a:rPr lang="en-US" dirty="0"/>
              <a:t>and SRHR </a:t>
            </a:r>
            <a:r>
              <a:rPr lang="en-US" dirty="0" smtClean="0"/>
              <a:t>knowledge are vital and lack of </a:t>
            </a:r>
            <a:r>
              <a:rPr lang="en-US" dirty="0"/>
              <a:t>information is a major driver of teenage pregnancies</a:t>
            </a:r>
            <a:r>
              <a:rPr lang="en-US" dirty="0" smtClean="0"/>
              <a:t>. Empowering </a:t>
            </a:r>
            <a:r>
              <a:rPr lang="en-US" dirty="0"/>
              <a:t>girls with knowledge about their bodies, rights, and reproductive health can prevent early pregnancies</a:t>
            </a:r>
            <a:r>
              <a:rPr lang="en-US" dirty="0" smtClean="0"/>
              <a:t>.</a:t>
            </a:r>
          </a:p>
          <a:p>
            <a:pPr algn="just"/>
            <a:r>
              <a:rPr lang="en-US" dirty="0"/>
              <a:t>One lesson I have learnt is that adolescent pregnancy is not a community affair, it is a national concern and should be handled with caution</a:t>
            </a:r>
            <a:r>
              <a:rPr lang="en-US" dirty="0" smtClean="0"/>
              <a:t>.</a:t>
            </a:r>
          </a:p>
          <a:p>
            <a:pPr algn="just"/>
            <a:r>
              <a:rPr lang="en-US" dirty="0" smtClean="0"/>
              <a:t> </a:t>
            </a:r>
            <a:r>
              <a:rPr lang="en-US" dirty="0"/>
              <a:t>Community and Family </a:t>
            </a:r>
            <a:r>
              <a:rPr lang="en-US" dirty="0" smtClean="0"/>
              <a:t>support are critical Mothers</a:t>
            </a:r>
            <a:r>
              <a:rPr lang="en-US" dirty="0"/>
              <a:t>, fathers, and community leaders significantly influence teenage girls’ decisions</a:t>
            </a:r>
            <a:r>
              <a:rPr lang="en-US" dirty="0" smtClean="0"/>
              <a:t>. Some </a:t>
            </a:r>
            <a:r>
              <a:rPr lang="en-US" dirty="0"/>
              <a:t>mothers want to support but lack the knowledge or resources</a:t>
            </a:r>
            <a:r>
              <a:rPr lang="en-US" dirty="0" smtClean="0"/>
              <a:t>. So I strongly think that Advocacy </a:t>
            </a:r>
            <a:r>
              <a:rPr lang="en-US" dirty="0"/>
              <a:t>must engage families and communities, not just the girls </a:t>
            </a:r>
            <a:r>
              <a:rPr lang="en-US" dirty="0" smtClean="0"/>
              <a:t>themselves.</a:t>
            </a:r>
          </a:p>
          <a:p>
            <a:pPr algn="just"/>
            <a:r>
              <a:rPr lang="en-US" dirty="0" smtClean="0"/>
              <a:t>Policies alone are not enough even </a:t>
            </a:r>
            <a:r>
              <a:rPr lang="en-US" dirty="0"/>
              <a:t>when laws allow pregnant girls to remain in school, implementation gaps persist</a:t>
            </a:r>
            <a:r>
              <a:rPr lang="en-US" dirty="0" smtClean="0"/>
              <a:t>. Some </a:t>
            </a:r>
            <a:r>
              <a:rPr lang="en-US" dirty="0"/>
              <a:t>schools still expel or stigmatize teenage </a:t>
            </a:r>
            <a:r>
              <a:rPr lang="en-US" dirty="0" smtClean="0"/>
              <a:t>mothers, especially in Private schools. So, advocacy </a:t>
            </a:r>
            <a:r>
              <a:rPr lang="en-US" dirty="0"/>
              <a:t>must address both policy and practice, ensuring rules translate into </a:t>
            </a:r>
            <a:r>
              <a:rPr lang="en-US" dirty="0" smtClean="0"/>
              <a:t>action in every educational sector.</a:t>
            </a:r>
            <a:endParaRPr lang="en-US" dirty="0"/>
          </a:p>
          <a:p>
            <a:pPr marL="0" indent="0">
              <a:buNone/>
            </a:pPr>
            <a:endParaRPr lang="en-US" dirty="0"/>
          </a:p>
        </p:txBody>
      </p:sp>
      <p:sp>
        <p:nvSpPr>
          <p:cNvPr id="3" name="TextBox 9">
            <a:extLst>
              <a:ext uri="{FF2B5EF4-FFF2-40B4-BE49-F238E27FC236}">
                <a16:creationId xmlns:a16="http://schemas.microsoft.com/office/drawing/2014/main" xmlns="" id="{66260B74-A3B6-97DE-07D0-2F960EAD4595}"/>
              </a:ext>
            </a:extLst>
          </p:cNvPr>
          <p:cNvSpPr txBox="1"/>
          <p:nvPr/>
        </p:nvSpPr>
        <p:spPr>
          <a:xfrm>
            <a:off x="-5410" y="6391015"/>
            <a:ext cx="12191996" cy="45191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7000"/>
              </a:lnSpc>
              <a:spcAft>
                <a:spcPts val="0"/>
              </a:spcAft>
            </a:pPr>
            <a:r>
              <a:rPr lang="en-US" sz="2400" i="1"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Voice and Choice Summit 2026    \    Voice and Choice Summit 2026 </a:t>
            </a:r>
            <a:endParaRPr lang="en-ZW" sz="2400" spc="30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6">
            <a:extLst>
              <a:ext uri="{FF2B5EF4-FFF2-40B4-BE49-F238E27FC236}">
                <a16:creationId xmlns:a16="http://schemas.microsoft.com/office/drawing/2014/main" xmlns="" id="{57DC9A21-6869-6A74-0B9B-5EB047F11770}"/>
              </a:ext>
            </a:extLst>
          </p:cNvPr>
          <p:cNvSpPr>
            <a:spLocks noGrp="1"/>
          </p:cNvSpPr>
          <p:nvPr>
            <p:ph sz="half" idx="1"/>
          </p:nvPr>
        </p:nvSpPr>
        <p:spPr>
          <a:xfrm>
            <a:off x="235131" y="1091294"/>
            <a:ext cx="5860869" cy="5034869"/>
          </a:xfrm>
          <a:ln>
            <a:solidFill>
              <a:schemeClr val="tx1"/>
            </a:solidFill>
          </a:ln>
        </p:spPr>
        <p:txBody>
          <a:bodyPr>
            <a:normAutofit fontScale="62500" lnSpcReduction="20000"/>
          </a:bodyPr>
          <a:lstStyle/>
          <a:p>
            <a:pPr marL="0" indent="0">
              <a:buNone/>
            </a:pPr>
            <a:r>
              <a:rPr lang="en-US" dirty="0"/>
              <a:t>Challenges &amp; </a:t>
            </a:r>
            <a:r>
              <a:rPr lang="en-US" dirty="0" smtClean="0"/>
              <a:t>mitigation</a:t>
            </a:r>
          </a:p>
          <a:p>
            <a:pPr marL="0" indent="0">
              <a:buNone/>
            </a:pPr>
            <a:r>
              <a:rPr lang="en-US" dirty="0" smtClean="0"/>
              <a:t>While </a:t>
            </a:r>
            <a:r>
              <a:rPr lang="en-US" dirty="0"/>
              <a:t>progress has been made, several challenges affect the expansion of the project</a:t>
            </a:r>
            <a:r>
              <a:rPr lang="en-US" dirty="0" smtClean="0"/>
              <a:t>:</a:t>
            </a:r>
          </a:p>
          <a:p>
            <a:pPr marL="0" indent="0">
              <a:buNone/>
            </a:pPr>
            <a:r>
              <a:rPr lang="en-US" dirty="0" smtClean="0"/>
              <a:t>Limited </a:t>
            </a:r>
            <a:r>
              <a:rPr lang="en-US" dirty="0"/>
              <a:t>financial resources remain a major obstacle, restricting the scale of outreach activities, research, and advocacy work</a:t>
            </a:r>
            <a:r>
              <a:rPr lang="en-US" dirty="0" smtClean="0"/>
              <a:t>.</a:t>
            </a:r>
          </a:p>
          <a:p>
            <a:pPr marL="0" indent="0">
              <a:buNone/>
            </a:pPr>
            <a:r>
              <a:rPr lang="en-US" dirty="0" smtClean="0"/>
              <a:t>Lack </a:t>
            </a:r>
            <a:r>
              <a:rPr lang="en-US" dirty="0"/>
              <a:t>of collaboration from some school authorities who are reluctant to share information related to adolescent pregnancy</a:t>
            </a:r>
            <a:r>
              <a:rPr lang="en-US" dirty="0" smtClean="0"/>
              <a:t>. In </a:t>
            </a:r>
            <a:r>
              <a:rPr lang="en-US" dirty="0"/>
              <a:t>some cases, schools tend to conceal or underreport cases of teenage </a:t>
            </a:r>
            <a:r>
              <a:rPr lang="en-US" dirty="0" smtClean="0"/>
              <a:t>pregnancy(``school reputation``), </a:t>
            </a:r>
            <a:r>
              <a:rPr lang="en-US" dirty="0"/>
              <a:t>making it difficult to obtain accurate data and fully understand the scope of the issue</a:t>
            </a:r>
            <a:r>
              <a:rPr lang="en-US" dirty="0" smtClean="0"/>
              <a:t>. </a:t>
            </a:r>
          </a:p>
          <a:p>
            <a:pPr marL="0" indent="0">
              <a:buNone/>
            </a:pPr>
            <a:r>
              <a:rPr lang="en-US" dirty="0" smtClean="0"/>
              <a:t>The </a:t>
            </a:r>
            <a:r>
              <a:rPr lang="en-US" dirty="0"/>
              <a:t>absence of structured data systems within schools and education offices makes monitoring and evaluation challenging</a:t>
            </a:r>
            <a:r>
              <a:rPr lang="en-US" dirty="0" smtClean="0"/>
              <a:t>. </a:t>
            </a:r>
          </a:p>
          <a:p>
            <a:pPr marL="0" indent="0">
              <a:buNone/>
            </a:pPr>
            <a:r>
              <a:rPr lang="en-US" dirty="0" smtClean="0"/>
              <a:t>Despite </a:t>
            </a:r>
            <a:r>
              <a:rPr lang="en-US" dirty="0"/>
              <a:t>these challenges, the project remains committed to advocating for education, dignity, and equal opportunities for pregnant adolescents and teenage mothers. By strengthening collaboration, improving awareness, and promoting better data systems, the initiative hopes to create a more supportive and inclusive educational </a:t>
            </a:r>
            <a:r>
              <a:rPr lang="en-US" dirty="0" smtClean="0"/>
              <a:t>environment.</a:t>
            </a:r>
            <a:endParaRPr lang="en-US" dirty="0"/>
          </a:p>
        </p:txBody>
      </p:sp>
    </p:spTree>
    <p:extLst>
      <p:ext uri="{BB962C8B-B14F-4D97-AF65-F5344CB8AC3E}">
        <p14:creationId xmlns:p14="http://schemas.microsoft.com/office/powerpoint/2010/main" val="12333629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8F3ECD972E8E41B9495D5AEDAE7986" ma:contentTypeVersion="16" ma:contentTypeDescription="Create a new document." ma:contentTypeScope="" ma:versionID="d103da91a01d0d4d36f0a8fa93a5bda2">
  <xsd:schema xmlns:xsd="http://www.w3.org/2001/XMLSchema" xmlns:xs="http://www.w3.org/2001/XMLSchema" xmlns:p="http://schemas.microsoft.com/office/2006/metadata/properties" xmlns:ns2="0d0128bf-0240-4a00-b00a-ea9f2cdab004" xmlns:ns3="5c72703c-1067-4fa7-89cc-ef245258de7b" targetNamespace="http://schemas.microsoft.com/office/2006/metadata/properties" ma:root="true" ma:fieldsID="951381d568948a2b3bc63ab6b0cc8801" ns2:_="" ns3:_="">
    <xsd:import namespace="0d0128bf-0240-4a00-b00a-ea9f2cdab004"/>
    <xsd:import namespace="5c72703c-1067-4fa7-89cc-ef245258de7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0128bf-0240-4a00-b00a-ea9f2cdab0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7300de80-7531-40b2-a37f-f138d0f80c3d"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c72703c-1067-4fa7-89cc-ef245258de7b"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9bc4b65e-775a-4a0b-8a3f-ec286c64b49d}" ma:internalName="TaxCatchAll" ma:showField="CatchAllData" ma:web="5c72703c-1067-4fa7-89cc-ef245258de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d0128bf-0240-4a00-b00a-ea9f2cdab004">
      <Terms xmlns="http://schemas.microsoft.com/office/infopath/2007/PartnerControls"/>
    </lcf76f155ced4ddcb4097134ff3c332f>
    <TaxCatchAll xmlns="5c72703c-1067-4fa7-89cc-ef245258de7b" xsi:nil="true"/>
  </documentManagement>
</p:properties>
</file>

<file path=customXml/itemProps1.xml><?xml version="1.0" encoding="utf-8"?>
<ds:datastoreItem xmlns:ds="http://schemas.openxmlformats.org/officeDocument/2006/customXml" ds:itemID="{E20E8AE8-F17B-45FC-9494-7A6025756137}"/>
</file>

<file path=customXml/itemProps2.xml><?xml version="1.0" encoding="utf-8"?>
<ds:datastoreItem xmlns:ds="http://schemas.openxmlformats.org/officeDocument/2006/customXml" ds:itemID="{8F1356F2-4B44-43C9-80C0-27B8451D84F2}"/>
</file>

<file path=customXml/itemProps3.xml><?xml version="1.0" encoding="utf-8"?>
<ds:datastoreItem xmlns:ds="http://schemas.openxmlformats.org/officeDocument/2006/customXml" ds:itemID="{60B0FBBA-3C5C-41F2-A185-2A1328AB72BC}"/>
</file>

<file path=docProps/app.xml><?xml version="1.0" encoding="utf-8"?>
<Properties xmlns="http://schemas.openxmlformats.org/officeDocument/2006/extended-properties" xmlns:vt="http://schemas.openxmlformats.org/officeDocument/2006/docPropsVTypes">
  <TotalTime>663</TotalTime>
  <Words>2533</Words>
  <Application>Microsoft Office PowerPoint</Application>
  <PresentationFormat>Widescreen</PresentationFormat>
  <Paragraphs>111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Tahoma</vt:lpstr>
      <vt:lpstr>Office Theme</vt:lpstr>
      <vt:lpstr>Voice and Choice Summit 2026-Story of Change Category</vt:lpstr>
      <vt:lpstr>PowerPoint Presentation</vt:lpstr>
      <vt:lpstr>PowerPoint Presentation</vt:lpstr>
      <vt:lpstr>Pictures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Voice and Choice Summit 2026-Story of Change Category</dc:title>
  <dc:creator>Debi Lee</dc:creator>
  <cp:lastModifiedBy>Nadege</cp:lastModifiedBy>
  <cp:revision>26</cp:revision>
  <dcterms:created xsi:type="dcterms:W3CDTF">2025-10-09T06:55:09Z</dcterms:created>
  <dcterms:modified xsi:type="dcterms:W3CDTF">2026-03-02T20:17:08Z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0x010100438F3ECD972E8E41B9495D5AEDAE7986</vt:lpwstr>
  </property>
</Properties>
</file>