
<file path=[Content_Types].xml><?xml version="1.0" encoding="utf-8"?>
<Types xmlns="http://schemas.openxmlformats.org/package/2006/content-types">
  <Default Extension="fntdata" ContentType="application/x-fontdata"/>
  <Default Extension="jpg" ContentType="image/jpeg"/>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6858000" cx="12192000"/>
  <p:notesSz cx="6858000" cy="9144000"/>
  <p:embeddedFontLst>
    <p:embeddedFont>
      <p:font typeface="Tahoma"/>
      <p:regular r:id="rId20"/>
      <p:bold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2" roundtripDataSignature="AMtx7mgPa6oxTuP8fIZge10TUlHegs7JR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7284845-86FF-4BDF-BD56-07285025A706}">
  <a:tblStyle styleId="{67284845-86FF-4BDF-BD56-07285025A706}"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8" Type="http://schemas.openxmlformats.org/officeDocument/2006/relationships/slide" Target="slides/slide3.xml"/><Relationship Id="rId21" Type="http://schemas.openxmlformats.org/officeDocument/2006/relationships/font" Target="fonts/Tahoma-bold.fntdata"/><Relationship Id="rId3" Type="http://schemas.openxmlformats.org/officeDocument/2006/relationships/tableStyles" Target="tableStyles.xml"/><Relationship Id="rId12" Type="http://schemas.openxmlformats.org/officeDocument/2006/relationships/slide" Target="slides/slide7.xml"/><Relationship Id="rId17" Type="http://schemas.openxmlformats.org/officeDocument/2006/relationships/slide" Target="slides/slide12.xml"/><Relationship Id="rId7" Type="http://schemas.openxmlformats.org/officeDocument/2006/relationships/slide" Target="slides/slide2.xml"/><Relationship Id="rId25" Type="http://schemas.openxmlformats.org/officeDocument/2006/relationships/customXml" Target="../customXml/item3.xml"/><Relationship Id="rId20" Type="http://schemas.openxmlformats.org/officeDocument/2006/relationships/font" Target="fonts/Tahoma-regular.fntdata"/><Relationship Id="rId2"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1" Type="http://schemas.openxmlformats.org/officeDocument/2006/relationships/theme" Target="theme/theme2.xml"/><Relationship Id="rId6" Type="http://schemas.openxmlformats.org/officeDocument/2006/relationships/slide" Target="slides/slide1.xml"/><Relationship Id="rId24" Type="http://schemas.openxmlformats.org/officeDocument/2006/relationships/customXml" Target="../customXml/item2.xml"/><Relationship Id="rId15" Type="http://schemas.openxmlformats.org/officeDocument/2006/relationships/slide" Target="slides/slide10.xml"/><Relationship Id="rId5" Type="http://schemas.openxmlformats.org/officeDocument/2006/relationships/notesMaster" Target="notesMasters/notesMaster1.xml"/><Relationship Id="rId23" Type="http://schemas.openxmlformats.org/officeDocument/2006/relationships/customXml" Target="../customXml/item1.xml"/><Relationship Id="rId10" Type="http://schemas.openxmlformats.org/officeDocument/2006/relationships/slide" Target="slides/slide5.xml"/><Relationship Id="rId19" Type="http://schemas.openxmlformats.org/officeDocument/2006/relationships/slide" Target="slides/slide14.xml"/><Relationship Id="rId22"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95cc50de8b_7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4" name="Google Shape;194;g395cc50de8b_7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3" name="Google Shape;203;p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95cb355888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95cb35588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 name="Google Shape;225;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7" name="Google Shape;237;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 name="Google Shape;96;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 name="Google Shape;105;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6" name="Google Shape;116;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1" name="Google Shape;131;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95cc50de8b_9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2" name="Google Shape;142;g395cc50de8b_9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1" name="Google Shape;151;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95cbad5e4b_5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g395cbad5e4b_5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0" name="Google Shape;180;p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1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1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0"/>
          <p:cNvSpPr/>
          <p:nvPr>
            <p:ph idx="2" type="pic"/>
          </p:nvPr>
        </p:nvSpPr>
        <p:spPr>
          <a:xfrm>
            <a:off x="5183188" y="987425"/>
            <a:ext cx="6172200" cy="4873625"/>
          </a:xfrm>
          <a:prstGeom prst="rect">
            <a:avLst/>
          </a:prstGeom>
          <a:noFill/>
          <a:ln>
            <a:noFill/>
          </a:ln>
        </p:spPr>
      </p:sp>
      <p:sp>
        <p:nvSpPr>
          <p:cNvPr id="64" name="Google Shape;64;p2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2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drive.google.com/file/d/1WriqImjO9ifWUQPFJYub9htKT22nr-P-/view"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13.png"/><Relationship Id="rId5"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drive.google.com/file/d/1mieHwl0xH5cGpxxlsu7O5cgXS7BQHNhW/view" TargetMode="Externa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8.jpg"/><Relationship Id="rId4" Type="http://schemas.openxmlformats.org/officeDocument/2006/relationships/image" Target="../media/image12.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jpg"/><Relationship Id="rId4" Type="http://schemas.openxmlformats.org/officeDocument/2006/relationships/image" Target="../media/image10.png"/><Relationship Id="rId5"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g"/><Relationship Id="rId4" Type="http://schemas.openxmlformats.org/officeDocument/2006/relationships/image" Target="../media/image6.jpg"/><Relationship Id="rId5" Type="http://schemas.openxmlformats.org/officeDocument/2006/relationships/image" Target="../media/image5.jpg"/><Relationship Id="rId6"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grpSp>
        <p:nvGrpSpPr>
          <p:cNvPr id="84" name="Google Shape;84;p1"/>
          <p:cNvGrpSpPr/>
          <p:nvPr/>
        </p:nvGrpSpPr>
        <p:grpSpPr>
          <a:xfrm>
            <a:off x="-5410" y="0"/>
            <a:ext cx="12197407" cy="6882714"/>
            <a:chOff x="-5410" y="0"/>
            <a:chExt cx="12197407" cy="6882714"/>
          </a:xfrm>
        </p:grpSpPr>
        <p:pic>
          <p:nvPicPr>
            <p:cNvPr id="85" name="Google Shape;85;p1"/>
            <p:cNvPicPr preferRelativeResize="0"/>
            <p:nvPr/>
          </p:nvPicPr>
          <p:blipFill rotWithShape="1">
            <a:blip r:embed="rId3">
              <a:alphaModFix/>
            </a:blip>
            <a:srcRect b="0" l="0" r="0" t="0"/>
            <a:stretch/>
          </p:blipFill>
          <p:spPr>
            <a:xfrm>
              <a:off x="1165653" y="444608"/>
              <a:ext cx="8088706" cy="1194348"/>
            </a:xfrm>
            <a:prstGeom prst="rect">
              <a:avLst/>
            </a:prstGeom>
            <a:noFill/>
            <a:ln>
              <a:noFill/>
            </a:ln>
          </p:spPr>
        </p:pic>
        <p:sp>
          <p:nvSpPr>
            <p:cNvPr id="86" name="Google Shape;86;p1"/>
            <p:cNvSpPr/>
            <p:nvPr/>
          </p:nvSpPr>
          <p:spPr>
            <a:xfrm>
              <a:off x="0" y="0"/>
              <a:ext cx="12191997" cy="113115"/>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 name="Google Shape;87;p1"/>
            <p:cNvSpPr/>
            <p:nvPr/>
          </p:nvSpPr>
          <p:spPr>
            <a:xfrm>
              <a:off x="0" y="6364553"/>
              <a:ext cx="12191997" cy="518161"/>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 name="Google Shape;88;p1"/>
            <p:cNvSpPr txBox="1"/>
            <p:nvPr/>
          </p:nvSpPr>
          <p:spPr>
            <a:xfrm>
              <a:off x="-5410" y="6391015"/>
              <a:ext cx="12191996" cy="451919"/>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2400"/>
                <a:buFont typeface="Arial"/>
                <a:buNone/>
              </a:pPr>
              <a:r>
                <a:rPr b="0" i="1" lang="en-US" sz="2400" u="none" cap="none" strike="noStrike">
                  <a:solidFill>
                    <a:schemeClr val="lt1"/>
                  </a:solidFill>
                  <a:latin typeface="Tahoma"/>
                  <a:ea typeface="Tahoma"/>
                  <a:cs typeface="Tahoma"/>
                  <a:sym typeface="Tahoma"/>
                </a:rPr>
                <a:t>Voice and Choice Summit 2026    \    Voice and Choice Summit 2026 </a:t>
              </a:r>
              <a:endParaRPr b="0" i="0" sz="2400" u="none" cap="none" strike="noStrike">
                <a:solidFill>
                  <a:schemeClr val="lt1"/>
                </a:solidFill>
                <a:latin typeface="Tahoma"/>
                <a:ea typeface="Tahoma"/>
                <a:cs typeface="Tahoma"/>
                <a:sym typeface="Tahoma"/>
              </a:endParaRPr>
            </a:p>
          </p:txBody>
        </p:sp>
      </p:grpSp>
      <p:sp>
        <p:nvSpPr>
          <p:cNvPr id="89" name="Google Shape;89;p1"/>
          <p:cNvSpPr/>
          <p:nvPr/>
        </p:nvSpPr>
        <p:spPr>
          <a:xfrm>
            <a:off x="1" y="2584078"/>
            <a:ext cx="12191999" cy="2643876"/>
          </a:xfrm>
          <a:custGeom>
            <a:rect b="b" l="l" r="r" t="t"/>
            <a:pathLst>
              <a:path extrusionOk="0" h="2643876" w="12191999">
                <a:moveTo>
                  <a:pt x="12191999" y="0"/>
                </a:moveTo>
                <a:lnTo>
                  <a:pt x="12191999" y="464989"/>
                </a:lnTo>
                <a:lnTo>
                  <a:pt x="12090690" y="483907"/>
                </a:lnTo>
                <a:cubicBezTo>
                  <a:pt x="10319058" y="857183"/>
                  <a:pt x="7278028" y="2750381"/>
                  <a:pt x="5319131" y="2639171"/>
                </a:cubicBezTo>
                <a:cubicBezTo>
                  <a:pt x="3297044" y="2524373"/>
                  <a:pt x="2378926" y="1362052"/>
                  <a:pt x="0" y="1806892"/>
                </a:cubicBezTo>
                <a:lnTo>
                  <a:pt x="22303" y="1351345"/>
                </a:lnTo>
                <a:cubicBezTo>
                  <a:pt x="1256371" y="1285276"/>
                  <a:pt x="3401123" y="2389872"/>
                  <a:pt x="5330284" y="2452625"/>
                </a:cubicBezTo>
                <a:cubicBezTo>
                  <a:pt x="8259338" y="2486108"/>
                  <a:pt x="9788675" y="947659"/>
                  <a:pt x="10868965" y="389807"/>
                </a:cubicBezTo>
                <a:cubicBezTo>
                  <a:pt x="11409110" y="110881"/>
                  <a:pt x="11816948" y="21434"/>
                  <a:pt x="12104896" y="1644"/>
                </a:cubicBezTo>
                <a:close/>
              </a:path>
            </a:pathLst>
          </a:custGeom>
          <a:solidFill>
            <a:schemeClr val="lt1">
              <a:alpha val="3803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 name="Google Shape;90;p1"/>
          <p:cNvSpPr txBox="1"/>
          <p:nvPr>
            <p:ph type="ctrTitle"/>
          </p:nvPr>
        </p:nvSpPr>
        <p:spPr>
          <a:xfrm>
            <a:off x="4167300" y="2535650"/>
            <a:ext cx="8162700" cy="18114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C0C0C"/>
              </a:buClr>
              <a:buSzPts val="5400"/>
              <a:buFont typeface="Tahoma"/>
              <a:buNone/>
            </a:pPr>
            <a:r>
              <a:rPr b="1" i="1" lang="en-US" sz="4400">
                <a:solidFill>
                  <a:srgbClr val="0C0C0C"/>
                </a:solidFill>
                <a:latin typeface="Tahoma"/>
                <a:ea typeface="Tahoma"/>
                <a:cs typeface="Tahoma"/>
                <a:sym typeface="Tahoma"/>
              </a:rPr>
              <a:t>Voice and Choice   </a:t>
            </a:r>
            <a:br>
              <a:rPr b="1" i="1" lang="en-US" sz="4400">
                <a:solidFill>
                  <a:srgbClr val="0C0C0C"/>
                </a:solidFill>
                <a:latin typeface="Tahoma"/>
                <a:ea typeface="Tahoma"/>
                <a:cs typeface="Tahoma"/>
                <a:sym typeface="Tahoma"/>
              </a:rPr>
            </a:br>
            <a:r>
              <a:rPr b="1" i="1" lang="en-US" sz="4400">
                <a:solidFill>
                  <a:srgbClr val="0C0C0C"/>
                </a:solidFill>
                <a:latin typeface="Tahoma"/>
                <a:ea typeface="Tahoma"/>
                <a:cs typeface="Tahoma"/>
                <a:sym typeface="Tahoma"/>
              </a:rPr>
              <a:t> Summit    2026</a:t>
            </a:r>
            <a:endParaRPr b="1" i="1" sz="4400">
              <a:solidFill>
                <a:srgbClr val="0C0C0C"/>
              </a:solidFill>
              <a:latin typeface="Tahoma"/>
              <a:ea typeface="Tahoma"/>
              <a:cs typeface="Tahoma"/>
              <a:sym typeface="Tahoma"/>
            </a:endParaRPr>
          </a:p>
          <a:p>
            <a:pPr indent="0" lvl="0" marL="0" rtl="0" algn="ctr">
              <a:lnSpc>
                <a:spcPct val="90000"/>
              </a:lnSpc>
              <a:spcBef>
                <a:spcPts val="0"/>
              </a:spcBef>
              <a:spcAft>
                <a:spcPts val="0"/>
              </a:spcAft>
              <a:buClr>
                <a:srgbClr val="0C0C0C"/>
              </a:buClr>
              <a:buSzPts val="5400"/>
              <a:buFont typeface="Tahoma"/>
              <a:buNone/>
            </a:pPr>
            <a:r>
              <a:rPr lang="en-US" sz="4400"/>
              <a:t>Leadership Category</a:t>
            </a:r>
            <a:endParaRPr b="1" i="1" sz="4400">
              <a:solidFill>
                <a:srgbClr val="0C0C0C"/>
              </a:solidFill>
              <a:latin typeface="Tahoma"/>
              <a:ea typeface="Tahoma"/>
              <a:cs typeface="Tahoma"/>
              <a:sym typeface="Tahoma"/>
            </a:endParaRPr>
          </a:p>
        </p:txBody>
      </p:sp>
      <p:sp>
        <p:nvSpPr>
          <p:cNvPr id="91" name="Google Shape;91;p1"/>
          <p:cNvSpPr txBox="1"/>
          <p:nvPr/>
        </p:nvSpPr>
        <p:spPr>
          <a:xfrm>
            <a:off x="659737" y="4744211"/>
            <a:ext cx="10972800" cy="116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800">
                <a:solidFill>
                  <a:srgbClr val="FF0000"/>
                </a:solidFill>
                <a:latin typeface="Calibri"/>
                <a:ea typeface="Calibri"/>
                <a:cs typeface="Calibri"/>
                <a:sym typeface="Calibri"/>
              </a:rPr>
              <a:t>Mauritius: Young leaders transforming LGBTQIA+ inclusion through community-driven services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92" name="Google Shape;92;p1" title="yqa-full-stacked - cropped.png"/>
          <p:cNvPicPr preferRelativeResize="0"/>
          <p:nvPr/>
        </p:nvPicPr>
        <p:blipFill>
          <a:blip r:embed="rId4">
            <a:alphaModFix/>
          </a:blip>
          <a:stretch>
            <a:fillRect/>
          </a:stretch>
        </p:blipFill>
        <p:spPr>
          <a:xfrm>
            <a:off x="9713125" y="594724"/>
            <a:ext cx="1537925" cy="780949"/>
          </a:xfrm>
          <a:prstGeom prst="rect">
            <a:avLst/>
          </a:prstGeom>
          <a:noFill/>
          <a:ln>
            <a:noFill/>
          </a:ln>
        </p:spPr>
      </p:pic>
      <p:pic>
        <p:nvPicPr>
          <p:cNvPr id="93" name="Google Shape;93;p1" title="IMG_3731.JPG"/>
          <p:cNvPicPr preferRelativeResize="0"/>
          <p:nvPr/>
        </p:nvPicPr>
        <p:blipFill>
          <a:blip r:embed="rId5">
            <a:alphaModFix/>
          </a:blip>
          <a:stretch>
            <a:fillRect/>
          </a:stretch>
        </p:blipFill>
        <p:spPr>
          <a:xfrm>
            <a:off x="906050" y="1649675"/>
            <a:ext cx="4388700" cy="292507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5" name="Shape 195"/>
        <p:cNvGrpSpPr/>
        <p:nvPr/>
      </p:nvGrpSpPr>
      <p:grpSpPr>
        <a:xfrm>
          <a:off x="0" y="0"/>
          <a:ext cx="0" cy="0"/>
          <a:chOff x="0" y="0"/>
          <a:chExt cx="0" cy="0"/>
        </a:xfrm>
      </p:grpSpPr>
      <p:sp>
        <p:nvSpPr>
          <p:cNvPr id="196" name="Google Shape;196;g395cc50de8b_7_0"/>
          <p:cNvSpPr/>
          <p:nvPr/>
        </p:nvSpPr>
        <p:spPr>
          <a:xfrm>
            <a:off x="0" y="0"/>
            <a:ext cx="12192000" cy="113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7" name="Google Shape;197;g395cc50de8b_7_0"/>
          <p:cNvSpPr/>
          <p:nvPr/>
        </p:nvSpPr>
        <p:spPr>
          <a:xfrm>
            <a:off x="0" y="6364553"/>
            <a:ext cx="12192000" cy="518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8" name="Google Shape;198;g395cc50de8b_7_0"/>
          <p:cNvSpPr/>
          <p:nvPr/>
        </p:nvSpPr>
        <p:spPr>
          <a:xfrm>
            <a:off x="-2" y="246158"/>
            <a:ext cx="12192000" cy="845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Tahoma"/>
              <a:buNone/>
            </a:pPr>
            <a:r>
              <a:rPr b="0" i="0" lang="en-US" sz="4400" u="none" cap="none" strike="noStrike">
                <a:solidFill>
                  <a:srgbClr val="000000"/>
                </a:solidFill>
                <a:latin typeface="Tahoma"/>
                <a:ea typeface="Tahoma"/>
                <a:cs typeface="Tahoma"/>
                <a:sym typeface="Tahoma"/>
              </a:rPr>
              <a:t>Recognition</a:t>
            </a:r>
            <a:r>
              <a:rPr lang="en-US" sz="4400">
                <a:latin typeface="Tahoma"/>
                <a:ea typeface="Tahoma"/>
                <a:cs typeface="Tahoma"/>
                <a:sym typeface="Tahoma"/>
              </a:rPr>
              <a:t> - Nou La Video</a:t>
            </a:r>
            <a:r>
              <a:rPr b="0" i="0" lang="en-US" sz="4400" u="none" cap="none" strike="noStrike">
                <a:solidFill>
                  <a:srgbClr val="000000"/>
                </a:solidFill>
                <a:latin typeface="Tahoma"/>
                <a:ea typeface="Tahoma"/>
                <a:cs typeface="Tahoma"/>
                <a:sym typeface="Tahoma"/>
              </a:rPr>
              <a:t> </a:t>
            </a:r>
            <a:endParaRPr b="0" i="0" sz="1400" u="none" cap="none" strike="noStrike">
              <a:solidFill>
                <a:srgbClr val="000000"/>
              </a:solidFill>
              <a:latin typeface="Arial"/>
              <a:ea typeface="Arial"/>
              <a:cs typeface="Arial"/>
              <a:sym typeface="Arial"/>
            </a:endParaRPr>
          </a:p>
        </p:txBody>
      </p:sp>
      <p:sp>
        <p:nvSpPr>
          <p:cNvPr id="199" name="Google Shape;199;g395cc50de8b_7_0"/>
          <p:cNvSpPr txBox="1"/>
          <p:nvPr/>
        </p:nvSpPr>
        <p:spPr>
          <a:xfrm>
            <a:off x="-5410" y="6391015"/>
            <a:ext cx="121920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2400"/>
              <a:buFont typeface="Arial"/>
              <a:buNone/>
            </a:pPr>
            <a:r>
              <a:rPr b="0" i="1" lang="en-US" sz="2400" u="none" cap="none" strike="noStrike">
                <a:solidFill>
                  <a:schemeClr val="lt1"/>
                </a:solidFill>
                <a:latin typeface="Tahoma"/>
                <a:ea typeface="Tahoma"/>
                <a:cs typeface="Tahoma"/>
                <a:sym typeface="Tahoma"/>
              </a:rPr>
              <a:t>Voice and Choice Summit 2026    \    Voice and Choice Summit 2026 </a:t>
            </a:r>
            <a:endParaRPr b="0" i="0" sz="2400" u="none" cap="none" strike="noStrike">
              <a:solidFill>
                <a:schemeClr val="lt1"/>
              </a:solidFill>
              <a:latin typeface="Tahoma"/>
              <a:ea typeface="Tahoma"/>
              <a:cs typeface="Tahoma"/>
              <a:sym typeface="Tahoma"/>
            </a:endParaRPr>
          </a:p>
        </p:txBody>
      </p:sp>
      <p:pic>
        <p:nvPicPr>
          <p:cNvPr id="200" name="Google Shape;200;g395cc50de8b_7_0" title="AQM-aXwNo7lrutjtb3Z7jEYNsTw_hBY7cETLKoUVGSDFCKu5wUUCGNkXQ_d8jDNTsSiJFK_DaUuQvlcpGaMNmA.mp4">
            <a:hlinkClick r:id="rId3"/>
          </p:cNvPr>
          <p:cNvPicPr preferRelativeResize="0"/>
          <p:nvPr/>
        </p:nvPicPr>
        <p:blipFill>
          <a:blip r:embed="rId4">
            <a:alphaModFix/>
          </a:blip>
          <a:stretch>
            <a:fillRect/>
          </a:stretch>
        </p:blipFill>
        <p:spPr>
          <a:xfrm>
            <a:off x="2744963" y="1091246"/>
            <a:ext cx="6702067" cy="5026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4" name="Shape 204"/>
        <p:cNvGrpSpPr/>
        <p:nvPr/>
      </p:nvGrpSpPr>
      <p:grpSpPr>
        <a:xfrm>
          <a:off x="0" y="0"/>
          <a:ext cx="0" cy="0"/>
          <a:chOff x="0" y="0"/>
          <a:chExt cx="0" cy="0"/>
        </a:xfrm>
      </p:grpSpPr>
      <p:sp>
        <p:nvSpPr>
          <p:cNvPr id="205" name="Google Shape;205;p8"/>
          <p:cNvSpPr/>
          <p:nvPr/>
        </p:nvSpPr>
        <p:spPr>
          <a:xfrm>
            <a:off x="0" y="0"/>
            <a:ext cx="12192000" cy="113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6" name="Google Shape;206;p8"/>
          <p:cNvSpPr/>
          <p:nvPr/>
        </p:nvSpPr>
        <p:spPr>
          <a:xfrm>
            <a:off x="0" y="6364553"/>
            <a:ext cx="12192000" cy="518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7" name="Google Shape;207;p8"/>
          <p:cNvSpPr/>
          <p:nvPr/>
        </p:nvSpPr>
        <p:spPr>
          <a:xfrm>
            <a:off x="-112175" y="132264"/>
            <a:ext cx="12192000" cy="6828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4400"/>
              <a:buFont typeface="Calibri"/>
              <a:buNone/>
            </a:pPr>
            <a:r>
              <a:rPr b="1" i="0" lang="en-US" sz="4400" u="none" cap="none" strike="noStrike">
                <a:solidFill>
                  <a:srgbClr val="000000"/>
                </a:solidFill>
                <a:latin typeface="Calibri"/>
                <a:ea typeface="Calibri"/>
                <a:cs typeface="Calibri"/>
                <a:sym typeface="Calibri"/>
              </a:rPr>
              <a:t>Challenges &amp; Lessons learnt</a:t>
            </a:r>
            <a:endParaRPr b="0" i="0" sz="4400" u="none" cap="none" strike="noStrike">
              <a:solidFill>
                <a:srgbClr val="000000"/>
              </a:solidFill>
              <a:latin typeface="Calibri"/>
              <a:ea typeface="Calibri"/>
              <a:cs typeface="Calibri"/>
              <a:sym typeface="Calibri"/>
            </a:endParaRPr>
          </a:p>
        </p:txBody>
      </p:sp>
      <p:sp>
        <p:nvSpPr>
          <p:cNvPr id="208" name="Google Shape;208;p8"/>
          <p:cNvSpPr txBox="1"/>
          <p:nvPr/>
        </p:nvSpPr>
        <p:spPr>
          <a:xfrm>
            <a:off x="-5410" y="6391015"/>
            <a:ext cx="12192000" cy="45180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2400"/>
              <a:buFont typeface="Arial"/>
              <a:buNone/>
            </a:pPr>
            <a:r>
              <a:rPr b="0" i="1" lang="en-US" sz="2400" u="none" cap="none" strike="noStrike">
                <a:solidFill>
                  <a:schemeClr val="lt1"/>
                </a:solidFill>
                <a:latin typeface="Tahoma"/>
                <a:ea typeface="Tahoma"/>
                <a:cs typeface="Tahoma"/>
                <a:sym typeface="Tahoma"/>
              </a:rPr>
              <a:t>Voice and Choice Summit 2026    \    Voice and Choice Summit 2026 </a:t>
            </a:r>
            <a:endParaRPr b="0" i="0" sz="2400" u="none" cap="none" strike="noStrike">
              <a:solidFill>
                <a:schemeClr val="lt1"/>
              </a:solidFill>
              <a:latin typeface="Tahoma"/>
              <a:ea typeface="Tahoma"/>
              <a:cs typeface="Tahoma"/>
              <a:sym typeface="Tahoma"/>
            </a:endParaRPr>
          </a:p>
        </p:txBody>
      </p:sp>
      <p:sp>
        <p:nvSpPr>
          <p:cNvPr id="209" name="Google Shape;209;p8"/>
          <p:cNvSpPr txBox="1"/>
          <p:nvPr/>
        </p:nvSpPr>
        <p:spPr>
          <a:xfrm>
            <a:off x="1142550" y="3865650"/>
            <a:ext cx="6059700" cy="4770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1200"/>
              </a:spcAft>
              <a:buNone/>
            </a:pPr>
            <a:r>
              <a:rPr lang="en-US"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p:txBody>
      </p:sp>
      <p:sp>
        <p:nvSpPr>
          <p:cNvPr id="210" name="Google Shape;210;p8"/>
          <p:cNvSpPr txBox="1"/>
          <p:nvPr/>
        </p:nvSpPr>
        <p:spPr>
          <a:xfrm>
            <a:off x="371025" y="834250"/>
            <a:ext cx="9060300" cy="6558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b="1" lang="en-US" sz="1500">
                <a:solidFill>
                  <a:schemeClr val="dk1"/>
                </a:solidFill>
                <a:latin typeface="Calibri"/>
                <a:ea typeface="Calibri"/>
                <a:cs typeface="Calibri"/>
                <a:sym typeface="Calibri"/>
              </a:rPr>
              <a:t>Challenges, Lessons, and Mitigation Strategies in LGBTQIA+ Advocacy</a:t>
            </a:r>
            <a:endParaRPr b="1" sz="15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rPr b="1" lang="en-US" sz="1300">
                <a:solidFill>
                  <a:schemeClr val="dk1"/>
                </a:solidFill>
                <a:latin typeface="Calibri"/>
                <a:ea typeface="Calibri"/>
                <a:cs typeface="Calibri"/>
                <a:sym typeface="Calibri"/>
              </a:rPr>
              <a:t>1. Personal and Cultural Challenges</a:t>
            </a:r>
            <a:endParaRPr b="1" sz="1300">
              <a:solidFill>
                <a:schemeClr val="dk1"/>
              </a:solidFill>
              <a:latin typeface="Calibri"/>
              <a:ea typeface="Calibri"/>
              <a:cs typeface="Calibri"/>
              <a:sym typeface="Calibri"/>
            </a:endParaRPr>
          </a:p>
          <a:p>
            <a:pPr indent="-311150" lvl="0" marL="457200" rtl="0" algn="l">
              <a:lnSpc>
                <a:spcPct val="115000"/>
              </a:lnSpc>
              <a:spcBef>
                <a:spcPts val="1200"/>
              </a:spcBef>
              <a:spcAft>
                <a:spcPts val="0"/>
              </a:spcAft>
              <a:buClr>
                <a:schemeClr val="dk1"/>
              </a:buClr>
              <a:buSzPts val="1300"/>
              <a:buChar char="●"/>
            </a:pPr>
            <a:r>
              <a:rPr b="1" lang="en-US" sz="1300">
                <a:solidFill>
                  <a:schemeClr val="dk1"/>
                </a:solidFill>
                <a:latin typeface="Calibri"/>
                <a:ea typeface="Calibri"/>
                <a:cs typeface="Calibri"/>
                <a:sym typeface="Calibri"/>
              </a:rPr>
              <a:t>Challenge:</a:t>
            </a:r>
            <a:r>
              <a:rPr lang="en-US" sz="1300">
                <a:solidFill>
                  <a:schemeClr val="dk1"/>
                </a:solidFill>
                <a:latin typeface="Calibri"/>
                <a:ea typeface="Calibri"/>
                <a:cs typeface="Calibri"/>
                <a:sym typeface="Calibri"/>
              </a:rPr>
              <a:t> Coming from conservative or religious family backgrounds can create contradictions between personal life and advocacy work.</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Char char="●"/>
            </a:pPr>
            <a:r>
              <a:rPr b="1" lang="en-US" sz="1300">
                <a:solidFill>
                  <a:schemeClr val="dk1"/>
                </a:solidFill>
                <a:latin typeface="Calibri"/>
                <a:ea typeface="Calibri"/>
                <a:cs typeface="Calibri"/>
                <a:sym typeface="Calibri"/>
              </a:rPr>
              <a:t>Lesson Learned:</a:t>
            </a:r>
            <a:r>
              <a:rPr lang="en-US" sz="1300">
                <a:solidFill>
                  <a:schemeClr val="dk1"/>
                </a:solidFill>
                <a:latin typeface="Calibri"/>
                <a:ea typeface="Calibri"/>
                <a:cs typeface="Calibri"/>
                <a:sym typeface="Calibri"/>
              </a:rPr>
              <a:t> Empathy, patience, and culturally sensitive approaches are critical when engaging communities.</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Char char="●"/>
            </a:pPr>
            <a:r>
              <a:rPr b="1" lang="en-US" sz="1300">
                <a:solidFill>
                  <a:schemeClr val="dk1"/>
                </a:solidFill>
                <a:latin typeface="Calibri"/>
                <a:ea typeface="Calibri"/>
                <a:cs typeface="Calibri"/>
                <a:sym typeface="Calibri"/>
              </a:rPr>
              <a:t>Mitigation:</a:t>
            </a:r>
            <a:r>
              <a:rPr lang="en-US" sz="1300">
                <a:solidFill>
                  <a:schemeClr val="dk1"/>
                </a:solidFill>
                <a:latin typeface="Calibri"/>
                <a:ea typeface="Calibri"/>
                <a:cs typeface="Calibri"/>
                <a:sym typeface="Calibri"/>
              </a:rPr>
              <a:t> Shared leadership allows team members to support one another, distribute advocacy responsibilities, and navigate sensitive conversations with communities effectively.</a:t>
            </a:r>
            <a:br>
              <a:rPr lang="en-US" sz="1300">
                <a:solidFill>
                  <a:schemeClr val="dk1"/>
                </a:solidFill>
                <a:latin typeface="Calibri"/>
                <a:ea typeface="Calibri"/>
                <a:cs typeface="Calibri"/>
                <a:sym typeface="Calibri"/>
              </a:rPr>
            </a:br>
            <a:endParaRPr sz="13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rPr b="1" lang="en-US" sz="1300">
                <a:solidFill>
                  <a:schemeClr val="dk1"/>
                </a:solidFill>
                <a:latin typeface="Calibri"/>
                <a:ea typeface="Calibri"/>
                <a:cs typeface="Calibri"/>
                <a:sym typeface="Calibri"/>
              </a:rPr>
              <a:t>2. Lack of Medical Transition Protocols for Trans People</a:t>
            </a:r>
            <a:endParaRPr b="1" sz="1300">
              <a:solidFill>
                <a:schemeClr val="dk1"/>
              </a:solidFill>
              <a:latin typeface="Calibri"/>
              <a:ea typeface="Calibri"/>
              <a:cs typeface="Calibri"/>
              <a:sym typeface="Calibri"/>
            </a:endParaRPr>
          </a:p>
          <a:p>
            <a:pPr indent="-311150" lvl="0" marL="457200" rtl="0" algn="l">
              <a:lnSpc>
                <a:spcPct val="115000"/>
              </a:lnSpc>
              <a:spcBef>
                <a:spcPts val="1200"/>
              </a:spcBef>
              <a:spcAft>
                <a:spcPts val="0"/>
              </a:spcAft>
              <a:buClr>
                <a:schemeClr val="dk1"/>
              </a:buClr>
              <a:buSzPts val="1300"/>
              <a:buChar char="●"/>
            </a:pPr>
            <a:r>
              <a:rPr b="1" lang="en-US" sz="1300">
                <a:solidFill>
                  <a:schemeClr val="dk1"/>
                </a:solidFill>
                <a:latin typeface="Calibri"/>
                <a:ea typeface="Calibri"/>
                <a:cs typeface="Calibri"/>
                <a:sym typeface="Calibri"/>
              </a:rPr>
              <a:t>Challenge:</a:t>
            </a:r>
            <a:r>
              <a:rPr lang="en-US" sz="1300">
                <a:solidFill>
                  <a:schemeClr val="dk1"/>
                </a:solidFill>
                <a:latin typeface="Calibri"/>
                <a:ea typeface="Calibri"/>
                <a:cs typeface="Calibri"/>
                <a:sym typeface="Calibri"/>
              </a:rPr>
              <a:t> Absence of clear national guidelines creates confusion for trans individuals seeking healthcare.</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Char char="●"/>
            </a:pPr>
            <a:r>
              <a:rPr b="1" lang="en-US" sz="1300">
                <a:solidFill>
                  <a:schemeClr val="dk1"/>
                </a:solidFill>
                <a:latin typeface="Calibri"/>
                <a:ea typeface="Calibri"/>
                <a:cs typeface="Calibri"/>
                <a:sym typeface="Calibri"/>
              </a:rPr>
              <a:t>Lesson Learned:</a:t>
            </a:r>
            <a:r>
              <a:rPr lang="en-US" sz="1300">
                <a:solidFill>
                  <a:schemeClr val="dk1"/>
                </a:solidFill>
                <a:latin typeface="Calibri"/>
                <a:ea typeface="Calibri"/>
                <a:cs typeface="Calibri"/>
                <a:sym typeface="Calibri"/>
              </a:rPr>
              <a:t> NGOs play a key role in providing guidance and advocating for inclusive healthcare policies.</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Char char="●"/>
            </a:pPr>
            <a:r>
              <a:rPr b="1" lang="en-US" sz="1300">
                <a:solidFill>
                  <a:schemeClr val="dk1"/>
                </a:solidFill>
                <a:latin typeface="Calibri"/>
                <a:ea typeface="Calibri"/>
                <a:cs typeface="Calibri"/>
                <a:sym typeface="Calibri"/>
              </a:rPr>
              <a:t>Mitigation:</a:t>
            </a:r>
            <a:r>
              <a:rPr lang="en-US" sz="1300">
                <a:solidFill>
                  <a:schemeClr val="dk1"/>
                </a:solidFill>
                <a:latin typeface="Calibri"/>
                <a:ea typeface="Calibri"/>
                <a:cs typeface="Calibri"/>
                <a:sym typeface="Calibri"/>
              </a:rPr>
              <a:t> Through partnerships and collective expertise, service delivery teams develop interim guidelines, train healthcare providers, and ensure community members access informed support.</a:t>
            </a:r>
            <a:br>
              <a:rPr lang="en-US" sz="1300">
                <a:solidFill>
                  <a:schemeClr val="dk1"/>
                </a:solidFill>
                <a:latin typeface="Calibri"/>
                <a:ea typeface="Calibri"/>
                <a:cs typeface="Calibri"/>
                <a:sym typeface="Calibri"/>
              </a:rPr>
            </a:br>
            <a:endParaRPr sz="13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rPr b="1" lang="en-US" sz="1300">
                <a:solidFill>
                  <a:schemeClr val="dk1"/>
                </a:solidFill>
                <a:latin typeface="Calibri"/>
                <a:ea typeface="Calibri"/>
                <a:cs typeface="Calibri"/>
                <a:sym typeface="Calibri"/>
              </a:rPr>
              <a:t>3. No Legal Recognition for Trans People</a:t>
            </a:r>
            <a:endParaRPr b="1" sz="1300">
              <a:solidFill>
                <a:schemeClr val="dk1"/>
              </a:solidFill>
              <a:latin typeface="Calibri"/>
              <a:ea typeface="Calibri"/>
              <a:cs typeface="Calibri"/>
              <a:sym typeface="Calibri"/>
            </a:endParaRPr>
          </a:p>
          <a:p>
            <a:pPr indent="-311150" lvl="0" marL="457200" rtl="0" algn="l">
              <a:lnSpc>
                <a:spcPct val="115000"/>
              </a:lnSpc>
              <a:spcBef>
                <a:spcPts val="1200"/>
              </a:spcBef>
              <a:spcAft>
                <a:spcPts val="0"/>
              </a:spcAft>
              <a:buClr>
                <a:schemeClr val="dk1"/>
              </a:buClr>
              <a:buSzPts val="1300"/>
              <a:buChar char="●"/>
            </a:pPr>
            <a:r>
              <a:rPr b="1" lang="en-US" sz="1300">
                <a:solidFill>
                  <a:schemeClr val="dk1"/>
                </a:solidFill>
                <a:latin typeface="Calibri"/>
                <a:ea typeface="Calibri"/>
                <a:cs typeface="Calibri"/>
                <a:sym typeface="Calibri"/>
              </a:rPr>
              <a:t>Challenge:</a:t>
            </a:r>
            <a:r>
              <a:rPr lang="en-US" sz="1300">
                <a:solidFill>
                  <a:schemeClr val="dk1"/>
                </a:solidFill>
                <a:latin typeface="Calibri"/>
                <a:ea typeface="Calibri"/>
                <a:cs typeface="Calibri"/>
                <a:sym typeface="Calibri"/>
              </a:rPr>
              <a:t> Barriers with official IDs and accessing services due to lack of legal recognition.</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Char char="●"/>
            </a:pPr>
            <a:r>
              <a:rPr b="1" lang="en-US" sz="1300">
                <a:solidFill>
                  <a:schemeClr val="dk1"/>
                </a:solidFill>
                <a:latin typeface="Calibri"/>
                <a:ea typeface="Calibri"/>
                <a:cs typeface="Calibri"/>
                <a:sym typeface="Calibri"/>
              </a:rPr>
              <a:t>Lesson Learned:</a:t>
            </a:r>
            <a:r>
              <a:rPr lang="en-US" sz="1300">
                <a:solidFill>
                  <a:schemeClr val="dk1"/>
                </a:solidFill>
                <a:latin typeface="Calibri"/>
                <a:ea typeface="Calibri"/>
                <a:cs typeface="Calibri"/>
                <a:sym typeface="Calibri"/>
              </a:rPr>
              <a:t> Continuous advocacy and engagement with policymakers are essential to achieve inclusive laws.</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Char char="●"/>
            </a:pPr>
            <a:r>
              <a:rPr b="1" lang="en-US" sz="1300">
                <a:solidFill>
                  <a:schemeClr val="dk1"/>
                </a:solidFill>
                <a:latin typeface="Calibri"/>
                <a:ea typeface="Calibri"/>
                <a:cs typeface="Calibri"/>
                <a:sym typeface="Calibri"/>
              </a:rPr>
              <a:t>Mitigation:</a:t>
            </a:r>
            <a:r>
              <a:rPr lang="en-US" sz="1300">
                <a:solidFill>
                  <a:schemeClr val="dk1"/>
                </a:solidFill>
                <a:latin typeface="Calibri"/>
                <a:ea typeface="Calibri"/>
                <a:cs typeface="Calibri"/>
                <a:sym typeface="Calibri"/>
              </a:rPr>
              <a:t> Collaborative outreach, shared leadership, and strategic partnerships help navigate bureaucratic systems, create awareness campaigns, and support community members in accessing services.</a:t>
            </a:r>
            <a:br>
              <a:rPr lang="en-US" sz="1300">
                <a:solidFill>
                  <a:schemeClr val="dk1"/>
                </a:solidFill>
                <a:latin typeface="Calibri"/>
                <a:ea typeface="Calibri"/>
                <a:cs typeface="Calibri"/>
                <a:sym typeface="Calibri"/>
              </a:rPr>
            </a:br>
            <a:endParaRPr sz="13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t/>
            </a:r>
            <a:endParaRPr sz="1900">
              <a:solidFill>
                <a:schemeClr val="dk1"/>
              </a:solidFill>
              <a:latin typeface="Calibri"/>
              <a:ea typeface="Calibri"/>
              <a:cs typeface="Calibri"/>
              <a:sym typeface="Calibri"/>
            </a:endParaRPr>
          </a:p>
        </p:txBody>
      </p:sp>
      <p:pic>
        <p:nvPicPr>
          <p:cNvPr id="211" name="Google Shape;211;p8"/>
          <p:cNvPicPr preferRelativeResize="0"/>
          <p:nvPr/>
        </p:nvPicPr>
        <p:blipFill>
          <a:blip r:embed="rId3">
            <a:alphaModFix/>
          </a:blip>
          <a:stretch>
            <a:fillRect/>
          </a:stretch>
        </p:blipFill>
        <p:spPr>
          <a:xfrm>
            <a:off x="9599000" y="834225"/>
            <a:ext cx="2371425" cy="2371425"/>
          </a:xfrm>
          <a:prstGeom prst="rect">
            <a:avLst/>
          </a:prstGeom>
          <a:noFill/>
          <a:ln>
            <a:noFill/>
          </a:ln>
        </p:spPr>
      </p:pic>
      <p:pic>
        <p:nvPicPr>
          <p:cNvPr id="212" name="Google Shape;212;p8"/>
          <p:cNvPicPr preferRelativeResize="0"/>
          <p:nvPr/>
        </p:nvPicPr>
        <p:blipFill>
          <a:blip r:embed="rId4">
            <a:alphaModFix/>
          </a:blip>
          <a:stretch>
            <a:fillRect/>
          </a:stretch>
        </p:blipFill>
        <p:spPr>
          <a:xfrm>
            <a:off x="9597950" y="3358050"/>
            <a:ext cx="2441649" cy="24416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6" name="Shape 216"/>
        <p:cNvGrpSpPr/>
        <p:nvPr/>
      </p:nvGrpSpPr>
      <p:grpSpPr>
        <a:xfrm>
          <a:off x="0" y="0"/>
          <a:ext cx="0" cy="0"/>
          <a:chOff x="0" y="0"/>
          <a:chExt cx="0" cy="0"/>
        </a:xfrm>
      </p:grpSpPr>
      <p:sp>
        <p:nvSpPr>
          <p:cNvPr id="217" name="Google Shape;217;g395cb355888_0_8"/>
          <p:cNvSpPr txBox="1"/>
          <p:nvPr>
            <p:ph idx="1" type="body"/>
          </p:nvPr>
        </p:nvSpPr>
        <p:spPr>
          <a:xfrm>
            <a:off x="3771225" y="152600"/>
            <a:ext cx="8046000" cy="60243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1" lang="en-US" sz="1500"/>
              <a:t>4. Discrimination Toward Intersex People</a:t>
            </a:r>
            <a:endParaRPr b="1" sz="1500"/>
          </a:p>
          <a:p>
            <a:pPr indent="-323850" lvl="0" marL="457200" rtl="0" algn="l">
              <a:lnSpc>
                <a:spcPct val="115000"/>
              </a:lnSpc>
              <a:spcBef>
                <a:spcPts val="1200"/>
              </a:spcBef>
              <a:spcAft>
                <a:spcPts val="0"/>
              </a:spcAft>
              <a:buSzPts val="1500"/>
              <a:buChar char="●"/>
            </a:pPr>
            <a:r>
              <a:rPr b="1" lang="en-US" sz="1500"/>
              <a:t>Challenge:</a:t>
            </a:r>
            <a:r>
              <a:rPr lang="en-US" sz="1500"/>
              <a:t> Institutions and professionals sometimes undermine the dignity of intersex individuals.</a:t>
            </a:r>
            <a:endParaRPr sz="1500"/>
          </a:p>
          <a:p>
            <a:pPr indent="-323850" lvl="0" marL="457200" rtl="0" algn="l">
              <a:lnSpc>
                <a:spcPct val="115000"/>
              </a:lnSpc>
              <a:spcBef>
                <a:spcPts val="0"/>
              </a:spcBef>
              <a:spcAft>
                <a:spcPts val="0"/>
              </a:spcAft>
              <a:buSzPts val="1500"/>
              <a:buChar char="●"/>
            </a:pPr>
            <a:r>
              <a:rPr b="1" lang="en-US" sz="1500"/>
              <a:t>Lesson Learned:</a:t>
            </a:r>
            <a:r>
              <a:rPr lang="en-US" sz="1500"/>
              <a:t> Sensitisation and education of stakeholders are necessary to promote respectful practices.</a:t>
            </a:r>
            <a:endParaRPr sz="1500"/>
          </a:p>
          <a:p>
            <a:pPr indent="-323850" lvl="0" marL="457200" rtl="0" algn="l">
              <a:lnSpc>
                <a:spcPct val="115000"/>
              </a:lnSpc>
              <a:spcBef>
                <a:spcPts val="0"/>
              </a:spcBef>
              <a:spcAft>
                <a:spcPts val="0"/>
              </a:spcAft>
              <a:buSzPts val="1500"/>
              <a:buChar char="●"/>
            </a:pPr>
            <a:r>
              <a:rPr b="1" lang="en-US" sz="1500"/>
              <a:t>Mitigation:</a:t>
            </a:r>
            <a:r>
              <a:rPr lang="en-US" sz="1500"/>
              <a:t> Grassroots outreach, workshops, and joint trainings with stakeholders, guided by shared leadership, reinforce inclusive language and respectful practices.</a:t>
            </a:r>
            <a:endParaRPr sz="1500"/>
          </a:p>
          <a:p>
            <a:pPr indent="0" lvl="0" marL="0" rtl="0" algn="l">
              <a:lnSpc>
                <a:spcPct val="115000"/>
              </a:lnSpc>
              <a:spcBef>
                <a:spcPts val="1200"/>
              </a:spcBef>
              <a:spcAft>
                <a:spcPts val="0"/>
              </a:spcAft>
              <a:buNone/>
            </a:pPr>
            <a:r>
              <a:rPr b="1" lang="en-US" sz="1500"/>
              <a:t>5. Low Public Awareness of Intersex Issues</a:t>
            </a:r>
            <a:endParaRPr b="1" sz="1500"/>
          </a:p>
          <a:p>
            <a:pPr indent="-323850" lvl="0" marL="457200" rtl="0" algn="l">
              <a:lnSpc>
                <a:spcPct val="115000"/>
              </a:lnSpc>
              <a:spcBef>
                <a:spcPts val="1200"/>
              </a:spcBef>
              <a:spcAft>
                <a:spcPts val="0"/>
              </a:spcAft>
              <a:buSzPts val="1500"/>
              <a:buChar char="●"/>
            </a:pPr>
            <a:r>
              <a:rPr b="1" lang="en-US" sz="1500"/>
              <a:t>Challenge:</a:t>
            </a:r>
            <a:r>
              <a:rPr lang="en-US" sz="1500"/>
              <a:t> Intersex topics remain largely invisible.</a:t>
            </a:r>
            <a:endParaRPr sz="1500"/>
          </a:p>
          <a:p>
            <a:pPr indent="-323850" lvl="0" marL="457200" rtl="0" algn="l">
              <a:lnSpc>
                <a:spcPct val="115000"/>
              </a:lnSpc>
              <a:spcBef>
                <a:spcPts val="0"/>
              </a:spcBef>
              <a:spcAft>
                <a:spcPts val="0"/>
              </a:spcAft>
              <a:buSzPts val="1500"/>
              <a:buChar char="●"/>
            </a:pPr>
            <a:r>
              <a:rPr b="1" lang="en-US" sz="1500"/>
              <a:t>Lesson Learned:</a:t>
            </a:r>
            <a:r>
              <a:rPr lang="en-US" sz="1500"/>
              <a:t> Integrating intersex awareness into broader SOGIESC advocacy increases visibility and understanding.</a:t>
            </a:r>
            <a:endParaRPr sz="1500"/>
          </a:p>
          <a:p>
            <a:pPr indent="-323850" lvl="0" marL="457200" rtl="0" algn="l">
              <a:lnSpc>
                <a:spcPct val="115000"/>
              </a:lnSpc>
              <a:spcBef>
                <a:spcPts val="0"/>
              </a:spcBef>
              <a:spcAft>
                <a:spcPts val="0"/>
              </a:spcAft>
              <a:buSzPts val="1500"/>
              <a:buChar char="●"/>
            </a:pPr>
            <a:r>
              <a:rPr b="1" lang="en-US" sz="1500"/>
              <a:t>Mitigation:</a:t>
            </a:r>
            <a:r>
              <a:rPr lang="en-US" sz="1500"/>
              <a:t> Coordinated community mobilisation, public campaigns, and partnerships with media and civil society organisations help raise awareness, amplify voices, and reduce stigma</a:t>
            </a:r>
            <a:endParaRPr sz="1500"/>
          </a:p>
          <a:p>
            <a:pPr indent="0" lvl="0" marL="0" rtl="0" algn="l">
              <a:lnSpc>
                <a:spcPct val="115000"/>
              </a:lnSpc>
              <a:spcBef>
                <a:spcPts val="1200"/>
              </a:spcBef>
              <a:spcAft>
                <a:spcPts val="0"/>
              </a:spcAft>
              <a:buNone/>
            </a:pPr>
            <a:r>
              <a:rPr b="1" lang="en-US" sz="1500"/>
              <a:t>Role of Shared Leadership:</a:t>
            </a:r>
            <a:endParaRPr b="1" sz="1500"/>
          </a:p>
          <a:p>
            <a:pPr indent="-323850" lvl="0" marL="457200" rtl="0" algn="l">
              <a:lnSpc>
                <a:spcPct val="115000"/>
              </a:lnSpc>
              <a:spcBef>
                <a:spcPts val="1200"/>
              </a:spcBef>
              <a:spcAft>
                <a:spcPts val="0"/>
              </a:spcAft>
              <a:buSzPts val="1500"/>
              <a:buFont typeface="Calibri"/>
              <a:buChar char="●"/>
            </a:pPr>
            <a:r>
              <a:rPr lang="en-US" sz="1500"/>
              <a:t>Promotes collaborative decision-making and distributes responsibilities among team members.</a:t>
            </a:r>
            <a:endParaRPr sz="1500"/>
          </a:p>
          <a:p>
            <a:pPr indent="-323850" lvl="0" marL="457200" rtl="0" algn="l">
              <a:lnSpc>
                <a:spcPct val="115000"/>
              </a:lnSpc>
              <a:spcBef>
                <a:spcPts val="0"/>
              </a:spcBef>
              <a:spcAft>
                <a:spcPts val="0"/>
              </a:spcAft>
              <a:buSzPts val="1500"/>
              <a:buFont typeface="Calibri"/>
              <a:buChar char="●"/>
            </a:pPr>
            <a:r>
              <a:rPr lang="en-US" sz="1500"/>
              <a:t>Ensures continuity and collective problem-solving when facing resistance or cultural sensitivities.</a:t>
            </a:r>
            <a:endParaRPr sz="1500"/>
          </a:p>
          <a:p>
            <a:pPr indent="-323850" lvl="0" marL="457200" rtl="0" algn="l">
              <a:lnSpc>
                <a:spcPct val="115000"/>
              </a:lnSpc>
              <a:spcBef>
                <a:spcPts val="0"/>
              </a:spcBef>
              <a:spcAft>
                <a:spcPts val="0"/>
              </a:spcAft>
              <a:buSzPts val="1500"/>
              <a:buFont typeface="Calibri"/>
              <a:buChar char="●"/>
            </a:pPr>
            <a:r>
              <a:rPr lang="en-US" sz="1500"/>
              <a:t>Strengthens partnerships with local communities, institutions, and other NGOs, enabling a more resilient and effective advocacy approach.</a:t>
            </a:r>
            <a:endParaRPr sz="1100"/>
          </a:p>
        </p:txBody>
      </p:sp>
      <p:sp>
        <p:nvSpPr>
          <p:cNvPr id="218" name="Google Shape;218;g395cb355888_0_8"/>
          <p:cNvSpPr txBox="1"/>
          <p:nvPr/>
        </p:nvSpPr>
        <p:spPr>
          <a:xfrm>
            <a:off x="-5410" y="6391015"/>
            <a:ext cx="121920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FFFFFF"/>
              </a:buClr>
              <a:buSzPts val="2400"/>
              <a:buFont typeface="Tahoma"/>
              <a:buNone/>
            </a:pPr>
            <a:r>
              <a:rPr b="0" i="1" lang="en-US" sz="2400" u="none" cap="none" strike="noStrike">
                <a:solidFill>
                  <a:srgbClr val="FFFFFF"/>
                </a:solidFill>
                <a:latin typeface="Tahoma"/>
                <a:ea typeface="Tahoma"/>
                <a:cs typeface="Tahoma"/>
                <a:sym typeface="Tahoma"/>
              </a:rPr>
              <a:t>Voice and Choice Summit 2026    \    Voice and Choice Summit 2026 </a:t>
            </a:r>
            <a:endParaRPr b="0" i="0" sz="2400" u="none" cap="none" strike="noStrike">
              <a:solidFill>
                <a:srgbClr val="FFFFFF"/>
              </a:solidFill>
              <a:latin typeface="Tahoma"/>
              <a:ea typeface="Tahoma"/>
              <a:cs typeface="Tahoma"/>
              <a:sym typeface="Tahoma"/>
            </a:endParaRPr>
          </a:p>
        </p:txBody>
      </p:sp>
      <p:sp>
        <p:nvSpPr>
          <p:cNvPr id="219" name="Google Shape;219;g395cb355888_0_8"/>
          <p:cNvSpPr/>
          <p:nvPr/>
        </p:nvSpPr>
        <p:spPr>
          <a:xfrm>
            <a:off x="0" y="6364553"/>
            <a:ext cx="12192000" cy="518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rtl="0" algn="ctr">
              <a:lnSpc>
                <a:spcPct val="107000"/>
              </a:lnSpc>
              <a:spcBef>
                <a:spcPts val="0"/>
              </a:spcBef>
              <a:spcAft>
                <a:spcPts val="0"/>
              </a:spcAft>
              <a:buClr>
                <a:schemeClr val="lt1"/>
              </a:buClr>
              <a:buSzPts val="2400"/>
              <a:buFont typeface="Tahoma"/>
              <a:buNone/>
            </a:pPr>
            <a:r>
              <a:rPr i="1" lang="en-US" sz="2400">
                <a:solidFill>
                  <a:schemeClr val="lt1"/>
                </a:solidFill>
                <a:latin typeface="Tahoma"/>
                <a:ea typeface="Tahoma"/>
                <a:cs typeface="Tahoma"/>
                <a:sym typeface="Tahoma"/>
              </a:rPr>
              <a:t>Voice and Choice Summit 2026    \    Voice and Choice Summit 2026 </a:t>
            </a:r>
            <a:endParaRPr sz="2400">
              <a:solidFill>
                <a:schemeClr val="lt1"/>
              </a:solidFill>
              <a:latin typeface="Tahoma"/>
              <a:ea typeface="Tahoma"/>
              <a:cs typeface="Tahoma"/>
              <a:sym typeface="Tahoma"/>
            </a:endParaRPr>
          </a:p>
        </p:txBody>
      </p:sp>
      <p:pic>
        <p:nvPicPr>
          <p:cNvPr id="220" name="Google Shape;220;g395cb355888_0_8"/>
          <p:cNvPicPr preferRelativeResize="0"/>
          <p:nvPr/>
        </p:nvPicPr>
        <p:blipFill rotWithShape="1">
          <a:blip r:embed="rId3">
            <a:alphaModFix/>
          </a:blip>
          <a:srcRect b="12820" l="0" r="0" t="-12820"/>
          <a:stretch/>
        </p:blipFill>
        <p:spPr>
          <a:xfrm>
            <a:off x="248100" y="3368800"/>
            <a:ext cx="3392700" cy="2461450"/>
          </a:xfrm>
          <a:prstGeom prst="rect">
            <a:avLst/>
          </a:prstGeom>
          <a:noFill/>
          <a:ln>
            <a:noFill/>
          </a:ln>
        </p:spPr>
      </p:pic>
      <p:sp>
        <p:nvSpPr>
          <p:cNvPr id="221" name="Google Shape;221;g395cb355888_0_8"/>
          <p:cNvSpPr/>
          <p:nvPr/>
        </p:nvSpPr>
        <p:spPr>
          <a:xfrm>
            <a:off x="0" y="0"/>
            <a:ext cx="12192000" cy="113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22" name="Google Shape;222;g395cb355888_0_8"/>
          <p:cNvPicPr preferRelativeResize="0"/>
          <p:nvPr/>
        </p:nvPicPr>
        <p:blipFill>
          <a:blip r:embed="rId4">
            <a:alphaModFix/>
          </a:blip>
          <a:stretch>
            <a:fillRect/>
          </a:stretch>
        </p:blipFill>
        <p:spPr>
          <a:xfrm>
            <a:off x="248100" y="883625"/>
            <a:ext cx="3466424" cy="259981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6" name="Shape 226"/>
        <p:cNvGrpSpPr/>
        <p:nvPr/>
      </p:nvGrpSpPr>
      <p:grpSpPr>
        <a:xfrm>
          <a:off x="0" y="0"/>
          <a:ext cx="0" cy="0"/>
          <a:chOff x="0" y="0"/>
          <a:chExt cx="0" cy="0"/>
        </a:xfrm>
      </p:grpSpPr>
      <p:sp>
        <p:nvSpPr>
          <p:cNvPr id="227" name="Google Shape;227;p9"/>
          <p:cNvSpPr/>
          <p:nvPr/>
        </p:nvSpPr>
        <p:spPr>
          <a:xfrm>
            <a:off x="0" y="0"/>
            <a:ext cx="12192000" cy="113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28" name="Google Shape;228;p9"/>
          <p:cNvSpPr/>
          <p:nvPr/>
        </p:nvSpPr>
        <p:spPr>
          <a:xfrm>
            <a:off x="0" y="6364553"/>
            <a:ext cx="12192000" cy="518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29" name="Google Shape;229;p9"/>
          <p:cNvSpPr/>
          <p:nvPr/>
        </p:nvSpPr>
        <p:spPr>
          <a:xfrm>
            <a:off x="-2" y="246158"/>
            <a:ext cx="12192000" cy="8451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4400"/>
              <a:buFont typeface="Calibri"/>
              <a:buNone/>
            </a:pPr>
            <a:r>
              <a:rPr b="1" lang="en-US" sz="4400">
                <a:latin typeface="Calibri"/>
                <a:ea typeface="Calibri"/>
                <a:cs typeface="Calibri"/>
                <a:sym typeface="Calibri"/>
              </a:rPr>
              <a:t>    </a:t>
            </a:r>
            <a:r>
              <a:rPr b="1" i="0" lang="en-US" sz="4400" u="none" cap="none" strike="noStrike">
                <a:solidFill>
                  <a:srgbClr val="000000"/>
                </a:solidFill>
                <a:latin typeface="Calibri"/>
                <a:ea typeface="Calibri"/>
                <a:cs typeface="Calibri"/>
                <a:sym typeface="Calibri"/>
              </a:rPr>
              <a:t>Sustainability</a:t>
            </a:r>
            <a:endParaRPr b="1" i="1" sz="4400" u="none" cap="none" strike="noStrike">
              <a:solidFill>
                <a:srgbClr val="000000"/>
              </a:solidFill>
              <a:latin typeface="Tahoma"/>
              <a:ea typeface="Tahoma"/>
              <a:cs typeface="Tahoma"/>
              <a:sym typeface="Tahoma"/>
            </a:endParaRPr>
          </a:p>
        </p:txBody>
      </p:sp>
      <p:sp>
        <p:nvSpPr>
          <p:cNvPr id="230" name="Google Shape;230;p9"/>
          <p:cNvSpPr txBox="1"/>
          <p:nvPr/>
        </p:nvSpPr>
        <p:spPr>
          <a:xfrm>
            <a:off x="-10" y="6392740"/>
            <a:ext cx="121920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FFFFFF"/>
              </a:buClr>
              <a:buSzPts val="2400"/>
              <a:buFont typeface="Tahoma"/>
              <a:buNone/>
            </a:pPr>
            <a:r>
              <a:rPr b="0" i="1" lang="en-US" sz="2400" u="none" cap="none" strike="noStrike">
                <a:solidFill>
                  <a:srgbClr val="FFFFFF"/>
                </a:solidFill>
                <a:latin typeface="Tahoma"/>
                <a:ea typeface="Tahoma"/>
                <a:cs typeface="Tahoma"/>
                <a:sym typeface="Tahoma"/>
              </a:rPr>
              <a:t>Voice and Choice Summit 2026    \    Voice and Choice Summit 2026 </a:t>
            </a:r>
            <a:endParaRPr b="0" i="0" sz="2400" u="none" cap="none" strike="noStrike">
              <a:solidFill>
                <a:srgbClr val="FFFFFF"/>
              </a:solidFill>
              <a:latin typeface="Tahoma"/>
              <a:ea typeface="Tahoma"/>
              <a:cs typeface="Tahoma"/>
              <a:sym typeface="Tahoma"/>
            </a:endParaRPr>
          </a:p>
        </p:txBody>
      </p:sp>
      <p:sp>
        <p:nvSpPr>
          <p:cNvPr id="231" name="Google Shape;231;p9"/>
          <p:cNvSpPr txBox="1"/>
          <p:nvPr/>
        </p:nvSpPr>
        <p:spPr>
          <a:xfrm>
            <a:off x="5058975" y="1091250"/>
            <a:ext cx="6960900" cy="2568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chemeClr val="dk1"/>
              </a:buClr>
              <a:buSzPts val="1100"/>
              <a:buFont typeface="Arial"/>
              <a:buNone/>
            </a:pPr>
            <a:r>
              <a:rPr b="1" lang="en-US" sz="1100">
                <a:solidFill>
                  <a:schemeClr val="dk1"/>
                </a:solidFill>
              </a:rPr>
              <a:t>Sustainability Strategy</a:t>
            </a:r>
            <a:endParaRPr b="1" sz="1100">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rPr>
              <a:t>Develop a </a:t>
            </a:r>
            <a:r>
              <a:rPr b="1" lang="en-US" sz="1100">
                <a:solidFill>
                  <a:schemeClr val="dk1"/>
                </a:solidFill>
              </a:rPr>
              <a:t>long-term fundraising strategy</a:t>
            </a:r>
            <a:endParaRPr b="1"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Strengthen </a:t>
            </a:r>
            <a:r>
              <a:rPr b="1" lang="en-US" sz="1100">
                <a:solidFill>
                  <a:schemeClr val="dk1"/>
                </a:solidFill>
              </a:rPr>
              <a:t>organisational systems and HR processes</a:t>
            </a:r>
            <a:endParaRPr b="1"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Expand </a:t>
            </a:r>
            <a:r>
              <a:rPr b="1" lang="en-US" sz="1100">
                <a:solidFill>
                  <a:schemeClr val="dk1"/>
                </a:solidFill>
              </a:rPr>
              <a:t>partnerships with allies and institutions</a:t>
            </a:r>
            <a:endParaRPr b="1"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Train </a:t>
            </a:r>
            <a:r>
              <a:rPr b="1" lang="en-US" sz="1100">
                <a:solidFill>
                  <a:schemeClr val="dk1"/>
                </a:solidFill>
              </a:rPr>
              <a:t>new activists and community leaders</a:t>
            </a:r>
            <a:br>
              <a:rPr b="1" lang="en-US" sz="1100">
                <a:solidFill>
                  <a:schemeClr val="dk1"/>
                </a:solidFill>
              </a:rPr>
            </a:br>
            <a:endParaRPr b="1"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sz="1100">
                <a:solidFill>
                  <a:schemeClr val="dk1"/>
                </a:solidFill>
              </a:rPr>
              <a:t>Capacity Building &amp; Collective Leadership</a:t>
            </a:r>
            <a:endParaRPr b="1" sz="1100">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rPr>
              <a:t>Training and </a:t>
            </a:r>
            <a:r>
              <a:rPr b="1" lang="en-US" sz="1100">
                <a:solidFill>
                  <a:schemeClr val="dk1"/>
                </a:solidFill>
              </a:rPr>
              <a:t>skills development for members and volunteers</a:t>
            </a:r>
            <a:endParaRPr b="1"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Promoting </a:t>
            </a:r>
            <a:r>
              <a:rPr b="1" lang="en-US" sz="1100">
                <a:solidFill>
                  <a:schemeClr val="dk1"/>
                </a:solidFill>
              </a:rPr>
              <a:t>shared leadership</a:t>
            </a:r>
            <a:r>
              <a:rPr lang="en-US" sz="1100">
                <a:solidFill>
                  <a:schemeClr val="dk1"/>
                </a:solidFill>
              </a:rPr>
              <a:t> within YQA</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Encouraging </a:t>
            </a:r>
            <a:r>
              <a:rPr b="1" lang="en-US" sz="1100">
                <a:solidFill>
                  <a:schemeClr val="dk1"/>
                </a:solidFill>
              </a:rPr>
              <a:t>participatory decision-making</a:t>
            </a:r>
            <a:endParaRPr sz="1500">
              <a:solidFill>
                <a:schemeClr val="dk1"/>
              </a:solidFill>
              <a:latin typeface="Calibri"/>
              <a:ea typeface="Calibri"/>
              <a:cs typeface="Calibri"/>
              <a:sym typeface="Calibri"/>
            </a:endParaRPr>
          </a:p>
        </p:txBody>
      </p:sp>
      <p:pic>
        <p:nvPicPr>
          <p:cNvPr id="232" name="Google Shape;232;p9" title="najeeba.jpg"/>
          <p:cNvPicPr preferRelativeResize="0"/>
          <p:nvPr/>
        </p:nvPicPr>
        <p:blipFill>
          <a:blip r:embed="rId3">
            <a:alphaModFix/>
          </a:blip>
          <a:stretch>
            <a:fillRect/>
          </a:stretch>
        </p:blipFill>
        <p:spPr>
          <a:xfrm>
            <a:off x="259800" y="3461025"/>
            <a:ext cx="4238700" cy="2827176"/>
          </a:xfrm>
          <a:prstGeom prst="rect">
            <a:avLst/>
          </a:prstGeom>
          <a:noFill/>
          <a:ln>
            <a:noFill/>
          </a:ln>
        </p:spPr>
      </p:pic>
      <p:sp>
        <p:nvSpPr>
          <p:cNvPr id="233" name="Google Shape;233;p9"/>
          <p:cNvSpPr txBox="1"/>
          <p:nvPr>
            <p:ph idx="1" type="body"/>
          </p:nvPr>
        </p:nvSpPr>
        <p:spPr>
          <a:xfrm>
            <a:off x="5058975" y="3696800"/>
            <a:ext cx="4238700" cy="2556300"/>
          </a:xfrm>
          <a:prstGeom prst="rect">
            <a:avLst/>
          </a:prstGeom>
        </p:spPr>
        <p:txBody>
          <a:bodyPr anchorCtr="0" anchor="t" bIns="45700" lIns="91425" spcFirstLastPara="1" rIns="91425" wrap="square" tIns="45700">
            <a:normAutofit lnSpcReduction="20000"/>
          </a:bodyPr>
          <a:lstStyle/>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YQA Core Values</a:t>
            </a:r>
            <a:endParaRPr b="1" sz="1100">
              <a:latin typeface="Arial"/>
              <a:ea typeface="Arial"/>
              <a:cs typeface="Arial"/>
              <a:sym typeface="Arial"/>
            </a:endParaRPr>
          </a:p>
          <a:p>
            <a:pPr indent="-298450" lvl="0" marL="457200" rtl="0" algn="l">
              <a:lnSpc>
                <a:spcPct val="115000"/>
              </a:lnSpc>
              <a:spcBef>
                <a:spcPts val="1200"/>
              </a:spcBef>
              <a:spcAft>
                <a:spcPts val="0"/>
              </a:spcAft>
              <a:buSzPts val="1100"/>
              <a:buChar char="●"/>
            </a:pPr>
            <a:r>
              <a:rPr b="1" lang="en-US" sz="1100">
                <a:latin typeface="Arial"/>
                <a:ea typeface="Arial"/>
                <a:cs typeface="Arial"/>
                <a:sym typeface="Arial"/>
              </a:rPr>
              <a:t>Diversity</a:t>
            </a:r>
            <a:r>
              <a:rPr lang="en-US" sz="1100">
                <a:latin typeface="Arial"/>
                <a:ea typeface="Arial"/>
                <a:cs typeface="Arial"/>
                <a:sym typeface="Arial"/>
              </a:rPr>
              <a:t> – Valuing differences</a:t>
            </a:r>
            <a:endParaRPr sz="1100">
              <a:latin typeface="Arial"/>
              <a:ea typeface="Arial"/>
              <a:cs typeface="Arial"/>
              <a:sym typeface="Arial"/>
            </a:endParaRPr>
          </a:p>
          <a:p>
            <a:pPr indent="-298450" lvl="0" marL="457200" rtl="0" algn="l">
              <a:lnSpc>
                <a:spcPct val="115000"/>
              </a:lnSpc>
              <a:spcBef>
                <a:spcPts val="0"/>
              </a:spcBef>
              <a:spcAft>
                <a:spcPts val="0"/>
              </a:spcAft>
              <a:buSzPts val="1100"/>
              <a:buChar char="●"/>
            </a:pPr>
            <a:r>
              <a:rPr b="1" lang="en-US" sz="1100">
                <a:latin typeface="Arial"/>
                <a:ea typeface="Arial"/>
                <a:cs typeface="Arial"/>
                <a:sym typeface="Arial"/>
              </a:rPr>
              <a:t>Equality</a:t>
            </a:r>
            <a:r>
              <a:rPr lang="en-US" sz="1100">
                <a:latin typeface="Arial"/>
                <a:ea typeface="Arial"/>
                <a:cs typeface="Arial"/>
                <a:sym typeface="Arial"/>
              </a:rPr>
              <a:t> – Promoting equal rights</a:t>
            </a:r>
            <a:endParaRPr sz="1100">
              <a:latin typeface="Arial"/>
              <a:ea typeface="Arial"/>
              <a:cs typeface="Arial"/>
              <a:sym typeface="Arial"/>
            </a:endParaRPr>
          </a:p>
          <a:p>
            <a:pPr indent="-298450" lvl="0" marL="457200" rtl="0" algn="l">
              <a:lnSpc>
                <a:spcPct val="115000"/>
              </a:lnSpc>
              <a:spcBef>
                <a:spcPts val="0"/>
              </a:spcBef>
              <a:spcAft>
                <a:spcPts val="0"/>
              </a:spcAft>
              <a:buSzPts val="1100"/>
              <a:buChar char="●"/>
            </a:pPr>
            <a:r>
              <a:rPr b="1" lang="en-US" sz="1100">
                <a:latin typeface="Arial"/>
                <a:ea typeface="Arial"/>
                <a:cs typeface="Arial"/>
                <a:sym typeface="Arial"/>
              </a:rPr>
              <a:t>Inclusion</a:t>
            </a:r>
            <a:r>
              <a:rPr lang="en-US" sz="1100">
                <a:latin typeface="Arial"/>
                <a:ea typeface="Arial"/>
                <a:cs typeface="Arial"/>
                <a:sym typeface="Arial"/>
              </a:rPr>
              <a:t> – Creating spaces where everyone belongs</a:t>
            </a:r>
            <a:endParaRPr sz="1100">
              <a:latin typeface="Arial"/>
              <a:ea typeface="Arial"/>
              <a:cs typeface="Arial"/>
              <a:sym typeface="Arial"/>
            </a:endParaRPr>
          </a:p>
          <a:p>
            <a:pPr indent="-298450" lvl="0" marL="457200" rtl="0" algn="l">
              <a:lnSpc>
                <a:spcPct val="115000"/>
              </a:lnSpc>
              <a:spcBef>
                <a:spcPts val="0"/>
              </a:spcBef>
              <a:spcAft>
                <a:spcPts val="0"/>
              </a:spcAft>
              <a:buSzPts val="1100"/>
              <a:buChar char="●"/>
            </a:pPr>
            <a:r>
              <a:rPr b="1" lang="en-US" sz="1100">
                <a:latin typeface="Arial"/>
                <a:ea typeface="Arial"/>
                <a:cs typeface="Arial"/>
                <a:sym typeface="Arial"/>
              </a:rPr>
              <a:t>Activism</a:t>
            </a:r>
            <a:r>
              <a:rPr lang="en-US" sz="1100">
                <a:latin typeface="Arial"/>
                <a:ea typeface="Arial"/>
                <a:cs typeface="Arial"/>
                <a:sym typeface="Arial"/>
              </a:rPr>
              <a:t> – Encouraging social change</a:t>
            </a:r>
            <a:endParaRPr sz="1100">
              <a:latin typeface="Arial"/>
              <a:ea typeface="Arial"/>
              <a:cs typeface="Arial"/>
              <a:sym typeface="Arial"/>
            </a:endParaRPr>
          </a:p>
          <a:p>
            <a:pPr indent="-298450" lvl="0" marL="457200" rtl="0" algn="l">
              <a:lnSpc>
                <a:spcPct val="115000"/>
              </a:lnSpc>
              <a:spcBef>
                <a:spcPts val="0"/>
              </a:spcBef>
              <a:spcAft>
                <a:spcPts val="0"/>
              </a:spcAft>
              <a:buSzPts val="1100"/>
              <a:buChar char="●"/>
            </a:pPr>
            <a:r>
              <a:rPr b="1" lang="en-US" sz="1100">
                <a:latin typeface="Arial"/>
                <a:ea typeface="Arial"/>
                <a:cs typeface="Arial"/>
                <a:sym typeface="Arial"/>
              </a:rPr>
              <a:t>Respect</a:t>
            </a:r>
            <a:r>
              <a:rPr lang="en-US" sz="1100">
                <a:latin typeface="Arial"/>
                <a:ea typeface="Arial"/>
                <a:cs typeface="Arial"/>
                <a:sym typeface="Arial"/>
              </a:rPr>
              <a:t> – Ensuring dignity and accountability</a:t>
            </a:r>
            <a:br>
              <a:rPr lang="en-US" sz="1100">
                <a:latin typeface="Arial"/>
                <a:ea typeface="Arial"/>
                <a:cs typeface="Arial"/>
                <a:sym typeface="Arial"/>
              </a:rPr>
            </a:b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Partnerships for Impact</a:t>
            </a:r>
            <a:endParaRPr b="1" sz="1100">
              <a:latin typeface="Arial"/>
              <a:ea typeface="Arial"/>
              <a:cs typeface="Arial"/>
              <a:sym typeface="Arial"/>
            </a:endParaRPr>
          </a:p>
          <a:p>
            <a:pPr indent="-298450" lvl="0" marL="457200" rtl="0" algn="l">
              <a:lnSpc>
                <a:spcPct val="115000"/>
              </a:lnSpc>
              <a:spcBef>
                <a:spcPts val="1200"/>
              </a:spcBef>
              <a:spcAft>
                <a:spcPts val="0"/>
              </a:spcAft>
              <a:buSzPts val="1100"/>
              <a:buChar char="●"/>
            </a:pPr>
            <a:r>
              <a:rPr lang="en-US" sz="1100">
                <a:latin typeface="Arial"/>
                <a:ea typeface="Arial"/>
                <a:cs typeface="Arial"/>
                <a:sym typeface="Arial"/>
              </a:rPr>
              <a:t>Collaboration with </a:t>
            </a:r>
            <a:r>
              <a:rPr b="1" lang="en-US" sz="1100">
                <a:latin typeface="Arial"/>
                <a:ea typeface="Arial"/>
                <a:cs typeface="Arial"/>
                <a:sym typeface="Arial"/>
              </a:rPr>
              <a:t>civil society and community partners</a:t>
            </a:r>
            <a:endParaRPr b="1" sz="1100">
              <a:latin typeface="Arial"/>
              <a:ea typeface="Arial"/>
              <a:cs typeface="Arial"/>
              <a:sym typeface="Arial"/>
            </a:endParaRPr>
          </a:p>
          <a:p>
            <a:pPr indent="-298450" lvl="0" marL="457200" rtl="0" algn="l">
              <a:lnSpc>
                <a:spcPct val="115000"/>
              </a:lnSpc>
              <a:spcBef>
                <a:spcPts val="0"/>
              </a:spcBef>
              <a:spcAft>
                <a:spcPts val="0"/>
              </a:spcAft>
              <a:buSzPts val="1100"/>
              <a:buChar char="●"/>
            </a:pPr>
            <a:r>
              <a:rPr lang="en-US" sz="1100">
                <a:latin typeface="Arial"/>
                <a:ea typeface="Arial"/>
                <a:cs typeface="Arial"/>
                <a:sym typeface="Arial"/>
              </a:rPr>
              <a:t>Advancing </a:t>
            </a:r>
            <a:r>
              <a:rPr b="1" lang="en-US" sz="1100">
                <a:latin typeface="Arial"/>
                <a:ea typeface="Arial"/>
                <a:cs typeface="Arial"/>
                <a:sym typeface="Arial"/>
              </a:rPr>
              <a:t>human rights, inclusion, and LGBTQIA+ wellbeing in Mauritius</a:t>
            </a:r>
            <a:endParaRPr/>
          </a:p>
        </p:txBody>
      </p:sp>
      <p:pic>
        <p:nvPicPr>
          <p:cNvPr id="234" name="Google Shape;234;p9" title="IMG_3543.JPG"/>
          <p:cNvPicPr preferRelativeResize="0"/>
          <p:nvPr/>
        </p:nvPicPr>
        <p:blipFill>
          <a:blip r:embed="rId4">
            <a:alphaModFix/>
          </a:blip>
          <a:stretch>
            <a:fillRect/>
          </a:stretch>
        </p:blipFill>
        <p:spPr>
          <a:xfrm>
            <a:off x="259800" y="581023"/>
            <a:ext cx="4238700" cy="282512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8" name="Shape 238"/>
        <p:cNvGrpSpPr/>
        <p:nvPr/>
      </p:nvGrpSpPr>
      <p:grpSpPr>
        <a:xfrm>
          <a:off x="0" y="0"/>
          <a:ext cx="0" cy="0"/>
          <a:chOff x="0" y="0"/>
          <a:chExt cx="0" cy="0"/>
        </a:xfrm>
      </p:grpSpPr>
      <p:sp>
        <p:nvSpPr>
          <p:cNvPr id="239" name="Google Shape;239;p10"/>
          <p:cNvSpPr/>
          <p:nvPr/>
        </p:nvSpPr>
        <p:spPr>
          <a:xfrm>
            <a:off x="0" y="0"/>
            <a:ext cx="12192000" cy="113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0" name="Google Shape;240;p10"/>
          <p:cNvSpPr/>
          <p:nvPr/>
        </p:nvSpPr>
        <p:spPr>
          <a:xfrm>
            <a:off x="0" y="6364553"/>
            <a:ext cx="12192000" cy="518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1" name="Google Shape;241;p10"/>
          <p:cNvSpPr/>
          <p:nvPr/>
        </p:nvSpPr>
        <p:spPr>
          <a:xfrm>
            <a:off x="-2" y="246158"/>
            <a:ext cx="12192000" cy="8451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4400"/>
              <a:buFont typeface="Calibri"/>
              <a:buNone/>
            </a:pPr>
            <a:r>
              <a:rPr b="1" i="0" lang="en-US" sz="4400" u="none" cap="none" strike="noStrike">
                <a:solidFill>
                  <a:srgbClr val="000000"/>
                </a:solidFill>
                <a:latin typeface="Calibri"/>
                <a:ea typeface="Calibri"/>
                <a:cs typeface="Calibri"/>
                <a:sym typeface="Calibri"/>
              </a:rPr>
              <a:t>Next Steps</a:t>
            </a:r>
            <a:endParaRPr b="0" i="0" sz="1400" u="none" cap="none" strike="noStrike">
              <a:solidFill>
                <a:srgbClr val="000000"/>
              </a:solidFill>
              <a:latin typeface="Arial"/>
              <a:ea typeface="Arial"/>
              <a:cs typeface="Arial"/>
              <a:sym typeface="Arial"/>
            </a:endParaRPr>
          </a:p>
        </p:txBody>
      </p:sp>
      <p:sp>
        <p:nvSpPr>
          <p:cNvPr id="242" name="Google Shape;242;p10"/>
          <p:cNvSpPr txBox="1"/>
          <p:nvPr/>
        </p:nvSpPr>
        <p:spPr>
          <a:xfrm>
            <a:off x="-5410" y="6391015"/>
            <a:ext cx="12192000" cy="45180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2400"/>
              <a:buFont typeface="Arial"/>
              <a:buNone/>
            </a:pPr>
            <a:r>
              <a:rPr b="0" i="1" lang="en-US" sz="2400" u="none" cap="none" strike="noStrike">
                <a:solidFill>
                  <a:schemeClr val="lt1"/>
                </a:solidFill>
                <a:latin typeface="Tahoma"/>
                <a:ea typeface="Tahoma"/>
                <a:cs typeface="Tahoma"/>
                <a:sym typeface="Tahoma"/>
              </a:rPr>
              <a:t>Voice and Choice Summit 2026    \    Voice and Choice Summit 2026 </a:t>
            </a:r>
            <a:endParaRPr b="0" i="0" sz="2400" u="none" cap="none" strike="noStrike">
              <a:solidFill>
                <a:schemeClr val="lt1"/>
              </a:solidFill>
              <a:latin typeface="Tahoma"/>
              <a:ea typeface="Tahoma"/>
              <a:cs typeface="Tahoma"/>
              <a:sym typeface="Tahoma"/>
            </a:endParaRPr>
          </a:p>
        </p:txBody>
      </p:sp>
      <p:sp>
        <p:nvSpPr>
          <p:cNvPr id="243" name="Google Shape;243;p10"/>
          <p:cNvSpPr txBox="1"/>
          <p:nvPr/>
        </p:nvSpPr>
        <p:spPr>
          <a:xfrm>
            <a:off x="221875" y="1224300"/>
            <a:ext cx="6090000" cy="439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chemeClr val="dk1"/>
              </a:buClr>
              <a:buSzPts val="1100"/>
              <a:buFont typeface="Arial"/>
              <a:buNone/>
            </a:pPr>
            <a:r>
              <a:rPr lang="en-US" sz="1200">
                <a:solidFill>
                  <a:schemeClr val="dk1"/>
                </a:solidFill>
              </a:rPr>
              <a:t>One key step for growth and replicability is to move from </a:t>
            </a:r>
            <a:r>
              <a:rPr b="1" lang="en-US" sz="1200">
                <a:solidFill>
                  <a:schemeClr val="dk1"/>
                </a:solidFill>
              </a:rPr>
              <a:t>person-centred leadership to community-centred leadership</a:t>
            </a:r>
            <a:r>
              <a:rPr lang="en-US" sz="1200">
                <a:solidFill>
                  <a:schemeClr val="dk1"/>
                </a:solidFill>
              </a:rPr>
              <a:t>. While many initiatives may currently work through my involvement, the goal is to ensure that the knowledge, values, and approaches are </a:t>
            </a:r>
            <a:r>
              <a:rPr b="1" lang="en-US" sz="1200">
                <a:solidFill>
                  <a:schemeClr val="dk1"/>
                </a:solidFill>
              </a:rPr>
              <a:t>shared, documented, and transferable</a:t>
            </a:r>
            <a:r>
              <a:rPr lang="en-US" sz="1200">
                <a:solidFill>
                  <a:schemeClr val="dk1"/>
                </a:solidFill>
              </a:rPr>
              <a:t> so others can lead and replicate them.</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200">
                <a:solidFill>
                  <a:schemeClr val="dk1"/>
                </a:solidFill>
              </a:rPr>
              <a:t>My plan is to strengthen </a:t>
            </a:r>
            <a:r>
              <a:rPr b="1" lang="en-US" sz="1200">
                <a:solidFill>
                  <a:schemeClr val="dk1"/>
                </a:solidFill>
              </a:rPr>
              <a:t>collaboration with stakeholders and partners</a:t>
            </a:r>
            <a:r>
              <a:rPr lang="en-US" sz="1200">
                <a:solidFill>
                  <a:schemeClr val="dk1"/>
                </a:solidFill>
              </a:rPr>
              <a:t>, by sharing good practices and involving them more actively in activities. This helps ensure that the values and approaches we promote are not unique to YQA but can be </a:t>
            </a:r>
            <a:r>
              <a:rPr b="1" lang="en-US" sz="1200">
                <a:solidFill>
                  <a:schemeClr val="dk1"/>
                </a:solidFill>
              </a:rPr>
              <a:t>integrated into the work of other organisations and institutions</a:t>
            </a:r>
            <a:r>
              <a:rPr lang="en-US" sz="1200">
                <a:solidFill>
                  <a:schemeClr val="dk1"/>
                </a:solidFill>
              </a:rPr>
              <a:t>.</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200">
                <a:solidFill>
                  <a:schemeClr val="dk1"/>
                </a:solidFill>
              </a:rPr>
              <a:t>We have already seen an example of this with the concept of </a:t>
            </a:r>
            <a:r>
              <a:rPr b="1" lang="en-US" sz="1200">
                <a:solidFill>
                  <a:schemeClr val="dk1"/>
                </a:solidFill>
              </a:rPr>
              <a:t>“safe space.”</a:t>
            </a:r>
            <a:r>
              <a:rPr lang="en-US" sz="1200">
                <a:solidFill>
                  <a:schemeClr val="dk1"/>
                </a:solidFill>
              </a:rPr>
              <a:t> What started as YQA being recognised as a safe space has gradually evolved into the </a:t>
            </a:r>
            <a:r>
              <a:rPr b="1" lang="en-US" sz="1200">
                <a:solidFill>
                  <a:schemeClr val="dk1"/>
                </a:solidFill>
              </a:rPr>
              <a:t>community itself asking for safe spaces in other settings</a:t>
            </a:r>
            <a:r>
              <a:rPr lang="en-US" sz="1200">
                <a:solidFill>
                  <a:schemeClr val="dk1"/>
                </a:solidFill>
              </a:rPr>
              <a:t>, showing that the idea has expanded beyond the organisation.</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200">
                <a:solidFill>
                  <a:schemeClr val="dk1"/>
                </a:solidFill>
              </a:rPr>
              <a:t>Moving forward, I also want to focus on </a:t>
            </a:r>
            <a:r>
              <a:rPr b="1" lang="en-US" sz="1200">
                <a:solidFill>
                  <a:schemeClr val="dk1"/>
                </a:solidFill>
              </a:rPr>
              <a:t>developing more community leaders and peer educators</a:t>
            </a:r>
            <a:r>
              <a:rPr lang="en-US" sz="1200">
                <a:solidFill>
                  <a:schemeClr val="dk1"/>
                </a:solidFill>
              </a:rPr>
              <a:t>, so that more people are equipped to facilitate discussions, organise activities, and advocate within their own spaces. This will allow the work to </a:t>
            </a:r>
            <a:r>
              <a:rPr b="1" lang="en-US" sz="1200">
                <a:solidFill>
                  <a:schemeClr val="dk1"/>
                </a:solidFill>
              </a:rPr>
              <a:t>grow organically, reach more communities, and remain sustainable over time.</a:t>
            </a:r>
            <a:endParaRPr b="1" sz="1200">
              <a:solidFill>
                <a:schemeClr val="dk1"/>
              </a:solidFill>
            </a:endParaRPr>
          </a:p>
          <a:p>
            <a:pPr indent="0" lvl="0" marL="0" rtl="0" algn="l">
              <a:lnSpc>
                <a:spcPct val="115000"/>
              </a:lnSpc>
              <a:spcBef>
                <a:spcPts val="1200"/>
              </a:spcBef>
              <a:spcAft>
                <a:spcPts val="1200"/>
              </a:spcAft>
              <a:buNone/>
            </a:pPr>
            <a:r>
              <a:t/>
            </a:r>
            <a:endParaRPr b="1" sz="1300">
              <a:solidFill>
                <a:schemeClr val="dk1"/>
              </a:solidFill>
              <a:latin typeface="Calibri"/>
              <a:ea typeface="Calibri"/>
              <a:cs typeface="Calibri"/>
              <a:sym typeface="Calibri"/>
            </a:endParaRPr>
          </a:p>
        </p:txBody>
      </p:sp>
      <p:pic>
        <p:nvPicPr>
          <p:cNvPr id="244" name="Google Shape;244;p10" title="502917783_738191145231564_2024016139406300746_n.jpg"/>
          <p:cNvPicPr preferRelativeResize="0"/>
          <p:nvPr/>
        </p:nvPicPr>
        <p:blipFill>
          <a:blip r:embed="rId3">
            <a:alphaModFix/>
          </a:blip>
          <a:stretch>
            <a:fillRect/>
          </a:stretch>
        </p:blipFill>
        <p:spPr>
          <a:xfrm>
            <a:off x="6311877" y="1341575"/>
            <a:ext cx="5732849" cy="38209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
          <p:cNvSpPr/>
          <p:nvPr/>
        </p:nvSpPr>
        <p:spPr>
          <a:xfrm>
            <a:off x="0" y="0"/>
            <a:ext cx="12192000" cy="113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 name="Google Shape;99;p2"/>
          <p:cNvSpPr/>
          <p:nvPr/>
        </p:nvSpPr>
        <p:spPr>
          <a:xfrm>
            <a:off x="0" y="6364553"/>
            <a:ext cx="12192000" cy="518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 name="Google Shape;100;p2"/>
          <p:cNvSpPr/>
          <p:nvPr/>
        </p:nvSpPr>
        <p:spPr>
          <a:xfrm>
            <a:off x="-5414" y="162933"/>
            <a:ext cx="12192000" cy="8451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Synopsis</a:t>
            </a:r>
            <a:r>
              <a:rPr b="0" i="0" lang="en-US" sz="4400" u="none" cap="none" strike="noStrike">
                <a:solidFill>
                  <a:schemeClr val="dk1"/>
                </a:solidFill>
                <a:latin typeface="Calibri"/>
                <a:ea typeface="Calibri"/>
                <a:cs typeface="Calibri"/>
                <a:sym typeface="Calibri"/>
              </a:rPr>
              <a:t>– brief overview what this is about </a:t>
            </a:r>
            <a:endParaRPr b="0" i="1" sz="4400" u="none" cap="none" strike="noStrike">
              <a:solidFill>
                <a:srgbClr val="000000"/>
              </a:solidFill>
              <a:latin typeface="Tahoma"/>
              <a:ea typeface="Tahoma"/>
              <a:cs typeface="Tahoma"/>
              <a:sym typeface="Tahoma"/>
            </a:endParaRPr>
          </a:p>
        </p:txBody>
      </p:sp>
      <p:sp>
        <p:nvSpPr>
          <p:cNvPr id="101" name="Google Shape;101;p2"/>
          <p:cNvSpPr txBox="1"/>
          <p:nvPr/>
        </p:nvSpPr>
        <p:spPr>
          <a:xfrm>
            <a:off x="-5410" y="6391015"/>
            <a:ext cx="12192000" cy="45180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2400"/>
              <a:buFont typeface="Arial"/>
              <a:buNone/>
            </a:pPr>
            <a:r>
              <a:rPr b="0" i="1" lang="en-US" sz="2400" u="none" cap="none" strike="noStrike">
                <a:solidFill>
                  <a:schemeClr val="lt1"/>
                </a:solidFill>
                <a:latin typeface="Tahoma"/>
                <a:ea typeface="Tahoma"/>
                <a:cs typeface="Tahoma"/>
                <a:sym typeface="Tahoma"/>
              </a:rPr>
              <a:t>Voice and Choice Summit 2026    \    Voice and Choice Summit 2026 </a:t>
            </a:r>
            <a:endParaRPr b="0" i="0" sz="2400" u="none" cap="none" strike="noStrike">
              <a:solidFill>
                <a:schemeClr val="lt1"/>
              </a:solidFill>
              <a:latin typeface="Tahoma"/>
              <a:ea typeface="Tahoma"/>
              <a:cs typeface="Tahoma"/>
              <a:sym typeface="Tahoma"/>
            </a:endParaRPr>
          </a:p>
        </p:txBody>
      </p:sp>
      <p:graphicFrame>
        <p:nvGraphicFramePr>
          <p:cNvPr id="102" name="Google Shape;102;p2"/>
          <p:cNvGraphicFramePr/>
          <p:nvPr/>
        </p:nvGraphicFramePr>
        <p:xfrm>
          <a:off x="541284" y="960852"/>
          <a:ext cx="3000000" cy="3000000"/>
        </p:xfrm>
        <a:graphic>
          <a:graphicData uri="http://schemas.openxmlformats.org/drawingml/2006/table">
            <a:tbl>
              <a:tblPr bandRow="1" firstCol="1" firstRow="1">
                <a:noFill/>
                <a:tableStyleId>{67284845-86FF-4BDF-BD56-07285025A706}</a:tableStyleId>
              </a:tblPr>
              <a:tblGrid>
                <a:gridCol w="2080625"/>
                <a:gridCol w="9018000"/>
              </a:tblGrid>
              <a:tr h="504050">
                <a:tc>
                  <a:txBody>
                    <a:bodyPr/>
                    <a:lstStyle/>
                    <a:p>
                      <a:pPr indent="0" lvl="0" marL="0" marR="0" rtl="0" algn="l">
                        <a:lnSpc>
                          <a:spcPct val="100000"/>
                        </a:lnSpc>
                        <a:spcBef>
                          <a:spcPts val="0"/>
                        </a:spcBef>
                        <a:spcAft>
                          <a:spcPts val="0"/>
                        </a:spcAft>
                        <a:buClr>
                          <a:schemeClr val="dk1"/>
                        </a:buClr>
                        <a:buSzPts val="2400"/>
                        <a:buFont typeface="Calibri"/>
                        <a:buNone/>
                      </a:pPr>
                      <a:r>
                        <a:rPr b="1" lang="en-US" sz="2500" u="none" cap="none" strike="noStrike">
                          <a:solidFill>
                            <a:schemeClr val="dk1"/>
                          </a:solidFill>
                        </a:rPr>
                        <a:t>Name </a:t>
                      </a:r>
                      <a:endParaRPr b="1" sz="2500" u="none" cap="none" strike="noStrike">
                        <a:solidFill>
                          <a:schemeClr val="dk1"/>
                        </a:solidFill>
                        <a:latin typeface="Arial"/>
                        <a:ea typeface="Arial"/>
                        <a:cs typeface="Arial"/>
                        <a:sym typeface="Arial"/>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2400"/>
                        <a:buFont typeface="Calibri"/>
                        <a:buNone/>
                      </a:pPr>
                      <a:r>
                        <a:rPr b="0" lang="en-US" sz="2400" u="none" cap="none" strike="noStrike">
                          <a:solidFill>
                            <a:schemeClr val="dk1"/>
                          </a:solidFill>
                        </a:rPr>
                        <a:t>Najeeb</a:t>
                      </a:r>
                      <a:r>
                        <a:rPr b="0" lang="en-US" sz="2400">
                          <a:solidFill>
                            <a:schemeClr val="dk1"/>
                          </a:solidFill>
                        </a:rPr>
                        <a:t>ah Nabeebaccus</a:t>
                      </a:r>
                      <a:endParaRPr b="0" sz="2400" u="none" cap="none" strike="noStrike">
                        <a:solidFill>
                          <a:schemeClr val="dk1"/>
                        </a:solidFill>
                        <a:latin typeface="Arial"/>
                        <a:ea typeface="Arial"/>
                        <a:cs typeface="Arial"/>
                        <a:sym typeface="Arial"/>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41175">
                <a:tc>
                  <a:txBody>
                    <a:bodyPr/>
                    <a:lstStyle/>
                    <a:p>
                      <a:pPr indent="0" lvl="0" marL="0" marR="0" rtl="0" algn="l">
                        <a:lnSpc>
                          <a:spcPct val="100000"/>
                        </a:lnSpc>
                        <a:spcBef>
                          <a:spcPts val="0"/>
                        </a:spcBef>
                        <a:spcAft>
                          <a:spcPts val="0"/>
                        </a:spcAft>
                        <a:buClr>
                          <a:schemeClr val="dk1"/>
                        </a:buClr>
                        <a:buSzPts val="2400"/>
                        <a:buFont typeface="Calibri"/>
                        <a:buNone/>
                      </a:pPr>
                      <a:r>
                        <a:rPr lang="en-US" sz="2400" u="none" cap="none" strike="noStrike">
                          <a:solidFill>
                            <a:schemeClr val="dk1"/>
                          </a:solidFill>
                        </a:rPr>
                        <a:t>Designation </a:t>
                      </a:r>
                      <a:endParaRPr sz="2400" u="none" cap="none" strike="noStrike">
                        <a:solidFill>
                          <a:schemeClr val="dk1"/>
                        </a:solidFill>
                        <a:latin typeface="Arial"/>
                        <a:ea typeface="Arial"/>
                        <a:cs typeface="Arial"/>
                        <a:sym typeface="Arial"/>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2400"/>
                        <a:buFont typeface="Calibri"/>
                        <a:buNone/>
                      </a:pPr>
                      <a:r>
                        <a:rPr lang="en-US" sz="2400"/>
                        <a:t>Community Empowerment Officer</a:t>
                      </a:r>
                      <a:endParaRPr sz="2400" u="none" cap="none" strike="noStrike">
                        <a:solidFill>
                          <a:schemeClr val="dk1"/>
                        </a:solidFill>
                        <a:latin typeface="Arial"/>
                        <a:ea typeface="Arial"/>
                        <a:cs typeface="Arial"/>
                        <a:sym typeface="Arial"/>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22525">
                <a:tc>
                  <a:txBody>
                    <a:bodyPr/>
                    <a:lstStyle/>
                    <a:p>
                      <a:pPr indent="0" lvl="0" marL="0" marR="0" rtl="0" algn="l">
                        <a:lnSpc>
                          <a:spcPct val="100000"/>
                        </a:lnSpc>
                        <a:spcBef>
                          <a:spcPts val="0"/>
                        </a:spcBef>
                        <a:spcAft>
                          <a:spcPts val="0"/>
                        </a:spcAft>
                        <a:buClr>
                          <a:schemeClr val="dk1"/>
                        </a:buClr>
                        <a:buSzPts val="2400"/>
                        <a:buFont typeface="Calibri"/>
                        <a:buNone/>
                      </a:pPr>
                      <a:r>
                        <a:rPr lang="en-US" sz="2400" u="none" cap="none" strike="noStrike">
                          <a:solidFill>
                            <a:schemeClr val="dk1"/>
                          </a:solidFill>
                        </a:rPr>
                        <a:t>Organisation </a:t>
                      </a:r>
                      <a:endParaRPr sz="2400" u="none" cap="none" strike="noStrike">
                        <a:solidFill>
                          <a:schemeClr val="dk1"/>
                        </a:solidFill>
                        <a:latin typeface="Arial"/>
                        <a:ea typeface="Arial"/>
                        <a:cs typeface="Arial"/>
                        <a:sym typeface="Arial"/>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2400"/>
                        <a:buFont typeface="Calibri"/>
                        <a:buNone/>
                      </a:pPr>
                      <a:r>
                        <a:rPr lang="en-US" sz="2400" u="none" cap="none" strike="noStrike">
                          <a:solidFill>
                            <a:schemeClr val="dk1"/>
                          </a:solidFill>
                        </a:rPr>
                        <a:t>Young Queer All</a:t>
                      </a:r>
                      <a:r>
                        <a:rPr lang="en-US" sz="2400"/>
                        <a:t>iance</a:t>
                      </a:r>
                      <a:endParaRPr sz="2400" u="none" cap="none" strike="noStrike">
                        <a:solidFill>
                          <a:schemeClr val="dk1"/>
                        </a:solidFill>
                        <a:latin typeface="Arial"/>
                        <a:ea typeface="Arial"/>
                        <a:cs typeface="Arial"/>
                        <a:sym typeface="Arial"/>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01225">
                <a:tc>
                  <a:txBody>
                    <a:bodyPr/>
                    <a:lstStyle/>
                    <a:p>
                      <a:pPr indent="0" lvl="0" marL="0" marR="0" rtl="0" algn="l">
                        <a:lnSpc>
                          <a:spcPct val="100000"/>
                        </a:lnSpc>
                        <a:spcBef>
                          <a:spcPts val="0"/>
                        </a:spcBef>
                        <a:spcAft>
                          <a:spcPts val="0"/>
                        </a:spcAft>
                        <a:buClr>
                          <a:schemeClr val="dk1"/>
                        </a:buClr>
                        <a:buSzPts val="2400"/>
                        <a:buFont typeface="Calibri"/>
                        <a:buNone/>
                      </a:pPr>
                      <a:r>
                        <a:rPr lang="en-US" sz="2400" u="none" cap="none" strike="noStrike">
                          <a:solidFill>
                            <a:schemeClr val="dk1"/>
                          </a:solidFill>
                        </a:rPr>
                        <a:t>Country </a:t>
                      </a:r>
                      <a:endParaRPr sz="2400" u="none" cap="none" strike="noStrike">
                        <a:solidFill>
                          <a:schemeClr val="dk1"/>
                        </a:solidFill>
                        <a:latin typeface="Arial"/>
                        <a:ea typeface="Arial"/>
                        <a:cs typeface="Arial"/>
                        <a:sym typeface="Arial"/>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2400"/>
                        <a:buFont typeface="Calibri"/>
                        <a:buNone/>
                      </a:pPr>
                      <a:r>
                        <a:rPr lang="en-US" sz="2400" u="none" cap="none" strike="noStrike">
                          <a:solidFill>
                            <a:schemeClr val="dk1"/>
                          </a:solidFill>
                        </a:rPr>
                        <a:t>Mauritius</a:t>
                      </a:r>
                      <a:endParaRPr sz="2400" u="none" cap="none" strike="noStrike">
                        <a:solidFill>
                          <a:schemeClr val="dk1"/>
                        </a:solidFill>
                        <a:latin typeface="Arial"/>
                        <a:ea typeface="Arial"/>
                        <a:cs typeface="Arial"/>
                        <a:sym typeface="Arial"/>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93625">
                <a:tc>
                  <a:txBody>
                    <a:bodyPr/>
                    <a:lstStyle/>
                    <a:p>
                      <a:pPr indent="0" lvl="0" marL="0" marR="0" rtl="0" algn="l">
                        <a:lnSpc>
                          <a:spcPct val="100000"/>
                        </a:lnSpc>
                        <a:spcBef>
                          <a:spcPts val="0"/>
                        </a:spcBef>
                        <a:spcAft>
                          <a:spcPts val="0"/>
                        </a:spcAft>
                        <a:buClr>
                          <a:schemeClr val="dk1"/>
                        </a:buClr>
                        <a:buSzPts val="2400"/>
                        <a:buFont typeface="Calibri"/>
                        <a:buNone/>
                      </a:pPr>
                      <a:r>
                        <a:rPr lang="en-US" sz="2400" u="none" cap="none" strike="noStrike">
                          <a:solidFill>
                            <a:schemeClr val="dk1"/>
                          </a:solidFill>
                        </a:rPr>
                        <a:t>Category </a:t>
                      </a:r>
                      <a:endParaRPr sz="2400" u="none" cap="none" strike="noStrike">
                        <a:solidFill>
                          <a:schemeClr val="dk1"/>
                        </a:solidFill>
                        <a:latin typeface="Arial"/>
                        <a:ea typeface="Arial"/>
                        <a:cs typeface="Arial"/>
                        <a:sym typeface="Arial"/>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2400"/>
                        <a:buFont typeface="Calibri"/>
                        <a:buNone/>
                      </a:pPr>
                      <a:r>
                        <a:rPr lang="en-US" sz="2400" u="none" cap="none" strike="noStrike">
                          <a:solidFill>
                            <a:schemeClr val="dk1"/>
                          </a:solidFill>
                        </a:rPr>
                        <a:t>Leadership</a:t>
                      </a:r>
                      <a:endParaRPr sz="2400" u="none" cap="none" strike="noStrike">
                        <a:solidFill>
                          <a:schemeClr val="dk1"/>
                        </a:solidFill>
                        <a:latin typeface="Arial"/>
                        <a:ea typeface="Arial"/>
                        <a:cs typeface="Arial"/>
                        <a:sym typeface="Arial"/>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744100">
                <a:tc>
                  <a:txBody>
                    <a:bodyPr/>
                    <a:lstStyle/>
                    <a:p>
                      <a:pPr indent="0" lvl="0" marL="0" marR="0" rtl="0" algn="l">
                        <a:lnSpc>
                          <a:spcPct val="100000"/>
                        </a:lnSpc>
                        <a:spcBef>
                          <a:spcPts val="0"/>
                        </a:spcBef>
                        <a:spcAft>
                          <a:spcPts val="0"/>
                        </a:spcAft>
                        <a:buClr>
                          <a:schemeClr val="dk1"/>
                        </a:buClr>
                        <a:buSzPts val="2400"/>
                        <a:buFont typeface="Arial"/>
                        <a:buNone/>
                      </a:pPr>
                      <a:r>
                        <a:rPr lang="en-US" sz="2400" u="none" cap="none" strike="noStrike">
                          <a:solidFill>
                            <a:schemeClr val="dk1"/>
                          </a:solidFill>
                          <a:latin typeface="Arial"/>
                          <a:ea typeface="Arial"/>
                          <a:cs typeface="Arial"/>
                          <a:sym typeface="Arial"/>
                        </a:rPr>
                        <a:t>Summary</a:t>
                      </a:r>
                      <a:endParaRPr sz="2400" u="none" cap="none" strike="noStrike">
                        <a:solidFill>
                          <a:schemeClr val="dk1"/>
                        </a:solidFill>
                        <a:latin typeface="Arial"/>
                        <a:ea typeface="Arial"/>
                        <a:cs typeface="Arial"/>
                        <a:sym typeface="Arial"/>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just">
                        <a:lnSpc>
                          <a:spcPct val="100000"/>
                        </a:lnSpc>
                        <a:spcBef>
                          <a:spcPts val="0"/>
                        </a:spcBef>
                        <a:spcAft>
                          <a:spcPts val="0"/>
                        </a:spcAft>
                        <a:buClr>
                          <a:schemeClr val="dk1"/>
                        </a:buClr>
                        <a:buSzPts val="2400"/>
                        <a:buFont typeface="Calibri"/>
                        <a:buNone/>
                      </a:pPr>
                      <a:r>
                        <a:rPr lang="en-US" sz="1300"/>
                        <a:t>The Young Queer Alliance (YQA) has emerged as a youth-led movement creating spaces where LGBTQIA+ individuals can access support, become empowered, and advocate for equal rights. The organisation has adopted a </a:t>
                      </a:r>
                      <a:r>
                        <a:rPr b="1" lang="en-US" sz="1300"/>
                        <a:t>collaborative/shared leadership</a:t>
                      </a:r>
                      <a:r>
                        <a:rPr lang="en-US" sz="1300"/>
                        <a:t> style across various levels in the organisation to advance its 2022 - 2027 Strategic Plan.</a:t>
                      </a:r>
                      <a:endParaRPr sz="1300"/>
                    </a:p>
                    <a:p>
                      <a:pPr indent="0" lvl="0" marL="0" marR="0" rtl="0" algn="just">
                        <a:lnSpc>
                          <a:spcPct val="100000"/>
                        </a:lnSpc>
                        <a:spcBef>
                          <a:spcPts val="0"/>
                        </a:spcBef>
                        <a:spcAft>
                          <a:spcPts val="0"/>
                        </a:spcAft>
                        <a:buClr>
                          <a:schemeClr val="dk1"/>
                        </a:buClr>
                        <a:buSzPts val="2400"/>
                        <a:buFont typeface="Calibri"/>
                        <a:buNone/>
                      </a:pPr>
                      <a:r>
                        <a:t/>
                      </a:r>
                      <a:endParaRPr sz="1300"/>
                    </a:p>
                    <a:p>
                      <a:pPr indent="0" lvl="0" marL="0" marR="0" rtl="0" algn="just">
                        <a:lnSpc>
                          <a:spcPct val="100000"/>
                        </a:lnSpc>
                        <a:spcBef>
                          <a:spcPts val="0"/>
                        </a:spcBef>
                        <a:spcAft>
                          <a:spcPts val="0"/>
                        </a:spcAft>
                        <a:buClr>
                          <a:schemeClr val="dk1"/>
                        </a:buClr>
                        <a:buSzPts val="2400"/>
                        <a:buFont typeface="Calibri"/>
                        <a:buNone/>
                      </a:pPr>
                      <a:r>
                        <a:rPr lang="en-US" sz="1300"/>
                        <a:t>The Strategic Plan, was developed using community participation and co-creation and resulted in 5 Strategic Objectives:</a:t>
                      </a:r>
                      <a:endParaRPr sz="1300"/>
                    </a:p>
                    <a:p>
                      <a:pPr indent="0" lvl="0" marL="0" marR="0" rtl="0" algn="just">
                        <a:lnSpc>
                          <a:spcPct val="100000"/>
                        </a:lnSpc>
                        <a:spcBef>
                          <a:spcPts val="0"/>
                        </a:spcBef>
                        <a:spcAft>
                          <a:spcPts val="0"/>
                        </a:spcAft>
                        <a:buClr>
                          <a:schemeClr val="dk1"/>
                        </a:buClr>
                        <a:buSzPts val="2400"/>
                        <a:buFont typeface="Calibri"/>
                        <a:buNone/>
                      </a:pPr>
                      <a:r>
                        <a:rPr lang="en-US" sz="1300"/>
                        <a:t>• Mobilising and empowering the LGBTQIA+ community</a:t>
                      </a:r>
                      <a:endParaRPr sz="1300"/>
                    </a:p>
                    <a:p>
                      <a:pPr indent="0" lvl="0" marL="0" marR="0" rtl="0" algn="just">
                        <a:lnSpc>
                          <a:spcPct val="100000"/>
                        </a:lnSpc>
                        <a:spcBef>
                          <a:spcPts val="0"/>
                        </a:spcBef>
                        <a:spcAft>
                          <a:spcPts val="0"/>
                        </a:spcAft>
                        <a:buClr>
                          <a:schemeClr val="dk1"/>
                        </a:buClr>
                        <a:buSzPts val="2400"/>
                        <a:buFont typeface="Calibri"/>
                        <a:buNone/>
                      </a:pPr>
                      <a:r>
                        <a:rPr lang="en-US" sz="1300"/>
                        <a:t>• Promoting acceptance and celebrating diversity</a:t>
                      </a:r>
                      <a:endParaRPr sz="1300"/>
                    </a:p>
                    <a:p>
                      <a:pPr indent="0" lvl="0" marL="0" marR="0" rtl="0" algn="just">
                        <a:lnSpc>
                          <a:spcPct val="100000"/>
                        </a:lnSpc>
                        <a:spcBef>
                          <a:spcPts val="0"/>
                        </a:spcBef>
                        <a:spcAft>
                          <a:spcPts val="0"/>
                        </a:spcAft>
                        <a:buClr>
                          <a:schemeClr val="dk1"/>
                        </a:buClr>
                        <a:buSzPts val="2400"/>
                        <a:buFont typeface="Calibri"/>
                        <a:buNone/>
                      </a:pPr>
                      <a:r>
                        <a:rPr lang="en-US" sz="1300"/>
                        <a:t>• Advocating for legal and policy reforms</a:t>
                      </a:r>
                      <a:endParaRPr sz="1300"/>
                    </a:p>
                    <a:p>
                      <a:pPr indent="0" lvl="0" marL="0" marR="0" rtl="0" algn="just">
                        <a:lnSpc>
                          <a:spcPct val="100000"/>
                        </a:lnSpc>
                        <a:spcBef>
                          <a:spcPts val="0"/>
                        </a:spcBef>
                        <a:spcAft>
                          <a:spcPts val="0"/>
                        </a:spcAft>
                        <a:buClr>
                          <a:schemeClr val="dk1"/>
                        </a:buClr>
                        <a:buSzPts val="2400"/>
                        <a:buFont typeface="Calibri"/>
                        <a:buNone/>
                      </a:pPr>
                      <a:r>
                        <a:rPr lang="en-US" sz="1300"/>
                        <a:t>• Building strong partnerships</a:t>
                      </a:r>
                      <a:endParaRPr sz="1300"/>
                    </a:p>
                    <a:p>
                      <a:pPr indent="0" lvl="0" marL="0" marR="0" rtl="0" algn="just">
                        <a:lnSpc>
                          <a:spcPct val="100000"/>
                        </a:lnSpc>
                        <a:spcBef>
                          <a:spcPts val="0"/>
                        </a:spcBef>
                        <a:spcAft>
                          <a:spcPts val="0"/>
                        </a:spcAft>
                        <a:buClr>
                          <a:schemeClr val="dk1"/>
                        </a:buClr>
                        <a:buSzPts val="2400"/>
                        <a:buFont typeface="Calibri"/>
                        <a:buNone/>
                      </a:pPr>
                      <a:r>
                        <a:rPr lang="en-US" sz="1300"/>
                        <a:t>• Strengthening organisational sustainability</a:t>
                      </a:r>
                      <a:endParaRPr sz="1300"/>
                    </a:p>
                    <a:p>
                      <a:pPr indent="0" lvl="0" marL="0" marR="0" rtl="0" algn="just">
                        <a:lnSpc>
                          <a:spcPct val="100000"/>
                        </a:lnSpc>
                        <a:spcBef>
                          <a:spcPts val="0"/>
                        </a:spcBef>
                        <a:spcAft>
                          <a:spcPts val="0"/>
                        </a:spcAft>
                        <a:buClr>
                          <a:schemeClr val="dk1"/>
                        </a:buClr>
                        <a:buSzPts val="2400"/>
                        <a:buFont typeface="Calibri"/>
                        <a:buNone/>
                      </a:pPr>
                      <a:r>
                        <a:t/>
                      </a:r>
                      <a:endParaRPr sz="1300"/>
                    </a:p>
                    <a:p>
                      <a:pPr indent="0" lvl="0" marL="0" marR="0" rtl="0" algn="just">
                        <a:lnSpc>
                          <a:spcPct val="100000"/>
                        </a:lnSpc>
                        <a:spcBef>
                          <a:spcPts val="0"/>
                        </a:spcBef>
                        <a:spcAft>
                          <a:spcPts val="0"/>
                        </a:spcAft>
                        <a:buClr>
                          <a:schemeClr val="dk1"/>
                        </a:buClr>
                        <a:buSzPts val="2400"/>
                        <a:buFont typeface="Calibri"/>
                        <a:buNone/>
                      </a:pPr>
                      <a:r>
                        <a:rPr lang="en-US" sz="1300"/>
                        <a:t>As one of the leaders of the organisation, I work collaboratively with team members to advance the strategic objectives, by focusing on community empowerment through service delivery, community mobilisation, grassroots outreach and working in partnership, My work helps in transforming challenges into opportunities for leadership and social change.</a:t>
                      </a:r>
                      <a:endParaRPr sz="1300"/>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 name="Shape 106"/>
        <p:cNvGrpSpPr/>
        <p:nvPr/>
      </p:nvGrpSpPr>
      <p:grpSpPr>
        <a:xfrm>
          <a:off x="0" y="0"/>
          <a:ext cx="0" cy="0"/>
          <a:chOff x="0" y="0"/>
          <a:chExt cx="0" cy="0"/>
        </a:xfrm>
      </p:grpSpPr>
      <p:sp>
        <p:nvSpPr>
          <p:cNvPr id="107" name="Google Shape;107;p3"/>
          <p:cNvSpPr/>
          <p:nvPr/>
        </p:nvSpPr>
        <p:spPr>
          <a:xfrm>
            <a:off x="0" y="0"/>
            <a:ext cx="12192000" cy="113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8" name="Google Shape;108;p3"/>
          <p:cNvSpPr/>
          <p:nvPr/>
        </p:nvSpPr>
        <p:spPr>
          <a:xfrm>
            <a:off x="0" y="6364553"/>
            <a:ext cx="12192000" cy="518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9" name="Google Shape;109;p3"/>
          <p:cNvSpPr/>
          <p:nvPr/>
        </p:nvSpPr>
        <p:spPr>
          <a:xfrm>
            <a:off x="-2" y="246158"/>
            <a:ext cx="12192000" cy="8451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Background</a:t>
            </a:r>
            <a:endParaRPr b="0" i="1" sz="4400" u="none" cap="none" strike="noStrike">
              <a:solidFill>
                <a:srgbClr val="000000"/>
              </a:solidFill>
              <a:latin typeface="Tahoma"/>
              <a:ea typeface="Tahoma"/>
              <a:cs typeface="Tahoma"/>
              <a:sym typeface="Tahoma"/>
            </a:endParaRPr>
          </a:p>
        </p:txBody>
      </p:sp>
      <p:sp>
        <p:nvSpPr>
          <p:cNvPr id="110" name="Google Shape;110;p3"/>
          <p:cNvSpPr txBox="1"/>
          <p:nvPr/>
        </p:nvSpPr>
        <p:spPr>
          <a:xfrm>
            <a:off x="-5410" y="6391015"/>
            <a:ext cx="12192000" cy="45180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2400"/>
              <a:buFont typeface="Arial"/>
              <a:buNone/>
            </a:pPr>
            <a:r>
              <a:rPr b="0" i="1" lang="en-US" sz="2400" u="none" cap="none" strike="noStrike">
                <a:solidFill>
                  <a:schemeClr val="lt1"/>
                </a:solidFill>
                <a:latin typeface="Tahoma"/>
                <a:ea typeface="Tahoma"/>
                <a:cs typeface="Tahoma"/>
                <a:sym typeface="Tahoma"/>
              </a:rPr>
              <a:t>Voice and Choice Summit 2026    \    Voice and Choice Summit 2026 </a:t>
            </a:r>
            <a:endParaRPr b="0" i="0" sz="2400" u="none" cap="none" strike="noStrike">
              <a:solidFill>
                <a:schemeClr val="lt1"/>
              </a:solidFill>
              <a:latin typeface="Tahoma"/>
              <a:ea typeface="Tahoma"/>
              <a:cs typeface="Tahoma"/>
              <a:sym typeface="Tahoma"/>
            </a:endParaRPr>
          </a:p>
        </p:txBody>
      </p:sp>
      <p:sp>
        <p:nvSpPr>
          <p:cNvPr id="111" name="Google Shape;111;p3"/>
          <p:cNvSpPr txBox="1"/>
          <p:nvPr/>
        </p:nvSpPr>
        <p:spPr>
          <a:xfrm>
            <a:off x="228188" y="1091300"/>
            <a:ext cx="11421300" cy="400200"/>
          </a:xfrm>
          <a:prstGeom prst="rect">
            <a:avLst/>
          </a:prstGeom>
          <a:noFill/>
          <a:ln>
            <a:noFill/>
          </a:ln>
        </p:spPr>
        <p:txBody>
          <a:bodyPr anchorCtr="0" anchor="t" bIns="91425" lIns="91425" spcFirstLastPara="1" rIns="91425" wrap="square" tIns="91425">
            <a:spAutoFit/>
          </a:bodyPr>
          <a:lstStyle/>
          <a:p>
            <a:pPr indent="0" lvl="0" marL="0" rtl="0" algn="just">
              <a:lnSpc>
                <a:spcPct val="107916"/>
              </a:lnSpc>
              <a:spcBef>
                <a:spcPts val="0"/>
              </a:spcBef>
              <a:spcAft>
                <a:spcPts val="800"/>
              </a:spcAft>
              <a:buNone/>
            </a:pPr>
            <a:r>
              <a:t/>
            </a:r>
            <a:endParaRPr>
              <a:solidFill>
                <a:schemeClr val="dk1"/>
              </a:solidFill>
              <a:latin typeface="Calibri"/>
              <a:ea typeface="Calibri"/>
              <a:cs typeface="Calibri"/>
              <a:sym typeface="Calibri"/>
            </a:endParaRPr>
          </a:p>
        </p:txBody>
      </p:sp>
      <p:sp>
        <p:nvSpPr>
          <p:cNvPr id="112" name="Google Shape;112;p3"/>
          <p:cNvSpPr txBox="1"/>
          <p:nvPr/>
        </p:nvSpPr>
        <p:spPr>
          <a:xfrm>
            <a:off x="426000" y="1091250"/>
            <a:ext cx="8928600" cy="51255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0"/>
              </a:spcAft>
              <a:buNone/>
            </a:pPr>
            <a:r>
              <a:rPr lang="en-US" sz="1500">
                <a:solidFill>
                  <a:schemeClr val="dk1"/>
                </a:solidFill>
                <a:latin typeface="Calibri"/>
                <a:ea typeface="Calibri"/>
                <a:cs typeface="Calibri"/>
                <a:sym typeface="Calibri"/>
              </a:rPr>
              <a:t>My name is </a:t>
            </a:r>
            <a:r>
              <a:rPr b="1" lang="en-US" sz="1500">
                <a:solidFill>
                  <a:schemeClr val="dk1"/>
                </a:solidFill>
                <a:latin typeface="Calibri"/>
                <a:ea typeface="Calibri"/>
                <a:cs typeface="Calibri"/>
                <a:sym typeface="Calibri"/>
              </a:rPr>
              <a:t>Najeebah</a:t>
            </a:r>
            <a:r>
              <a:rPr lang="en-US" sz="1500">
                <a:solidFill>
                  <a:schemeClr val="dk1"/>
                </a:solidFill>
                <a:latin typeface="Calibri"/>
                <a:ea typeface="Calibri"/>
                <a:cs typeface="Calibri"/>
                <a:sym typeface="Calibri"/>
              </a:rPr>
              <a:t>, I am 30 years old, Mauritian, and I identify as </a:t>
            </a:r>
            <a:r>
              <a:rPr b="1" lang="en-US" sz="1500">
                <a:solidFill>
                  <a:schemeClr val="dk1"/>
                </a:solidFill>
                <a:latin typeface="Calibri"/>
                <a:ea typeface="Calibri"/>
                <a:cs typeface="Calibri"/>
                <a:sym typeface="Calibri"/>
              </a:rPr>
              <a:t>genderfluid and pansexual</a:t>
            </a:r>
            <a:r>
              <a:rPr lang="en-US" sz="1500">
                <a:solidFill>
                  <a:schemeClr val="dk1"/>
                </a:solidFill>
                <a:latin typeface="Calibri"/>
                <a:ea typeface="Calibri"/>
                <a:cs typeface="Calibri"/>
                <a:sym typeface="Calibri"/>
              </a:rPr>
              <a:t>. My journey with the LGBTQIA+ community began during my university years, when I conducted research on </a:t>
            </a:r>
            <a:r>
              <a:rPr b="1" lang="en-US" sz="1500">
                <a:solidFill>
                  <a:schemeClr val="dk1"/>
                </a:solidFill>
                <a:latin typeface="Calibri"/>
                <a:ea typeface="Calibri"/>
                <a:cs typeface="Calibri"/>
                <a:sym typeface="Calibri"/>
              </a:rPr>
              <a:t>coming out experiences of LGBT+ young adults in Mauritius</a:t>
            </a:r>
            <a:r>
              <a:rPr lang="en-US" sz="1500">
                <a:solidFill>
                  <a:schemeClr val="dk1"/>
                </a:solidFill>
                <a:latin typeface="Calibri"/>
                <a:ea typeface="Calibri"/>
                <a:cs typeface="Calibri"/>
                <a:sym typeface="Calibri"/>
              </a:rPr>
              <a:t>. During that time, I also engaged in online activism through my Instagram platform This </a:t>
            </a:r>
            <a:r>
              <a:rPr i="1" lang="en-US" sz="1500">
                <a:solidFill>
                  <a:schemeClr val="dk1"/>
                </a:solidFill>
                <a:latin typeface="Calibri"/>
                <a:ea typeface="Calibri"/>
                <a:cs typeface="Calibri"/>
                <a:sym typeface="Calibri"/>
              </a:rPr>
              <a:t>Rainbow Sheep</a:t>
            </a:r>
            <a:r>
              <a:rPr lang="en-US" sz="1500">
                <a:solidFill>
                  <a:schemeClr val="dk1"/>
                </a:solidFill>
                <a:latin typeface="Calibri"/>
                <a:ea typeface="Calibri"/>
                <a:cs typeface="Calibri"/>
                <a:sym typeface="Calibri"/>
              </a:rPr>
              <a:t>, where I shared awareness content and amplified the work of community organisations.</a:t>
            </a:r>
            <a:endParaRPr sz="1500">
              <a:solidFill>
                <a:schemeClr val="dk1"/>
              </a:solidFill>
              <a:latin typeface="Calibri"/>
              <a:ea typeface="Calibri"/>
              <a:cs typeface="Calibri"/>
              <a:sym typeface="Calibri"/>
            </a:endParaRPr>
          </a:p>
          <a:p>
            <a:pPr indent="0" lvl="0" marL="0" rtl="0" algn="just">
              <a:lnSpc>
                <a:spcPct val="115000"/>
              </a:lnSpc>
              <a:spcBef>
                <a:spcPts val="1200"/>
              </a:spcBef>
              <a:spcAft>
                <a:spcPts val="0"/>
              </a:spcAft>
              <a:buNone/>
            </a:pPr>
            <a:r>
              <a:rPr lang="en-US" sz="1500">
                <a:solidFill>
                  <a:schemeClr val="dk1"/>
                </a:solidFill>
                <a:latin typeface="Calibri"/>
                <a:ea typeface="Calibri"/>
                <a:cs typeface="Calibri"/>
                <a:sym typeface="Calibri"/>
              </a:rPr>
              <a:t>My connection with the </a:t>
            </a:r>
            <a:r>
              <a:rPr b="1" lang="en-US" sz="1500">
                <a:solidFill>
                  <a:schemeClr val="dk1"/>
                </a:solidFill>
                <a:latin typeface="Calibri"/>
                <a:ea typeface="Calibri"/>
                <a:cs typeface="Calibri"/>
                <a:sym typeface="Calibri"/>
              </a:rPr>
              <a:t>Young Queer Alliance (YQA)</a:t>
            </a:r>
            <a:r>
              <a:rPr lang="en-US" sz="1500">
                <a:solidFill>
                  <a:schemeClr val="dk1"/>
                </a:solidFill>
                <a:latin typeface="Calibri"/>
                <a:ea typeface="Calibri"/>
                <a:cs typeface="Calibri"/>
                <a:sym typeface="Calibri"/>
              </a:rPr>
              <a:t> started in 2018. At first, I reached out as a student researcher and later collaborated with the organisation professionally while working in the field of social work. In 2021, I joined YQA as a </a:t>
            </a:r>
            <a:r>
              <a:rPr b="1" lang="en-US" sz="1500">
                <a:solidFill>
                  <a:schemeClr val="dk1"/>
                </a:solidFill>
                <a:latin typeface="Calibri"/>
                <a:ea typeface="Calibri"/>
                <a:cs typeface="Calibri"/>
                <a:sym typeface="Calibri"/>
              </a:rPr>
              <a:t>beneficiary</a:t>
            </a:r>
            <a:r>
              <a:rPr lang="en-US" sz="1500">
                <a:solidFill>
                  <a:schemeClr val="dk1"/>
                </a:solidFill>
                <a:latin typeface="Calibri"/>
                <a:ea typeface="Calibri"/>
                <a:cs typeface="Calibri"/>
                <a:sym typeface="Calibri"/>
              </a:rPr>
              <a:t>, participating in safe spaces, community discussions and advocacy campaigns that support LGBTQIA+ individuals in Mauritius.</a:t>
            </a:r>
            <a:endParaRPr sz="1500">
              <a:solidFill>
                <a:schemeClr val="dk1"/>
              </a:solidFill>
              <a:latin typeface="Calibri"/>
              <a:ea typeface="Calibri"/>
              <a:cs typeface="Calibri"/>
              <a:sym typeface="Calibri"/>
            </a:endParaRPr>
          </a:p>
          <a:p>
            <a:pPr indent="0" lvl="0" marL="0" rtl="0" algn="just">
              <a:lnSpc>
                <a:spcPct val="115000"/>
              </a:lnSpc>
              <a:spcBef>
                <a:spcPts val="1200"/>
              </a:spcBef>
              <a:spcAft>
                <a:spcPts val="0"/>
              </a:spcAft>
              <a:buNone/>
            </a:pPr>
            <a:r>
              <a:rPr lang="en-US" sz="1500">
                <a:solidFill>
                  <a:schemeClr val="dk1"/>
                </a:solidFill>
                <a:latin typeface="Calibri"/>
                <a:ea typeface="Calibri"/>
                <a:cs typeface="Calibri"/>
                <a:sym typeface="Calibri"/>
              </a:rPr>
              <a:t>In 2024, I joined YQA as a </a:t>
            </a:r>
            <a:r>
              <a:rPr b="1" lang="en-US" sz="1500">
                <a:solidFill>
                  <a:schemeClr val="dk1"/>
                </a:solidFill>
                <a:latin typeface="Calibri"/>
                <a:ea typeface="Calibri"/>
                <a:cs typeface="Calibri"/>
                <a:sym typeface="Calibri"/>
              </a:rPr>
              <a:t>Community Empowerment Officer</a:t>
            </a:r>
            <a:r>
              <a:rPr lang="en-US" sz="1500">
                <a:solidFill>
                  <a:schemeClr val="dk1"/>
                </a:solidFill>
                <a:latin typeface="Calibri"/>
                <a:ea typeface="Calibri"/>
                <a:cs typeface="Calibri"/>
                <a:sym typeface="Calibri"/>
              </a:rPr>
              <a:t>. Today, my role focuses on strengthening the wellbeing and resilience of LGBTQIA+ community members by coordinating support services, organising safe spaces, and providing psychosocial support. I work closely with beneficiaries to assess their needs, develop personalised support plans, provide counselling, and connect them with relevant services.</a:t>
            </a:r>
            <a:endParaRPr sz="1500">
              <a:solidFill>
                <a:schemeClr val="dk1"/>
              </a:solidFill>
              <a:latin typeface="Calibri"/>
              <a:ea typeface="Calibri"/>
              <a:cs typeface="Calibri"/>
              <a:sym typeface="Calibri"/>
            </a:endParaRPr>
          </a:p>
          <a:p>
            <a:pPr indent="0" lvl="0" marL="0" rtl="0" algn="just">
              <a:lnSpc>
                <a:spcPct val="115000"/>
              </a:lnSpc>
              <a:spcBef>
                <a:spcPts val="1200"/>
              </a:spcBef>
              <a:spcAft>
                <a:spcPts val="1200"/>
              </a:spcAft>
              <a:buNone/>
            </a:pPr>
            <a:r>
              <a:rPr lang="en-US" sz="1500">
                <a:solidFill>
                  <a:schemeClr val="dk1"/>
                </a:solidFill>
                <a:latin typeface="Calibri"/>
                <a:ea typeface="Calibri"/>
                <a:cs typeface="Calibri"/>
                <a:sym typeface="Calibri"/>
              </a:rPr>
              <a:t>Through this role, I also help maintain community engagement by creating digital content and strengthening connections between LGBTQIA+ individuals and supportive networks. My work contributes to YQA’s broader mission of </a:t>
            </a:r>
            <a:r>
              <a:rPr b="1" lang="en-US" sz="1500">
                <a:solidFill>
                  <a:schemeClr val="dk1"/>
                </a:solidFill>
                <a:latin typeface="Calibri"/>
                <a:ea typeface="Calibri"/>
                <a:cs typeface="Calibri"/>
                <a:sym typeface="Calibri"/>
              </a:rPr>
              <a:t>empowering LGBTQIA+ people to become leaders of change and to build a safer, more inclusive society in Mauritius.</a:t>
            </a:r>
            <a:endParaRPr b="1" sz="1500">
              <a:solidFill>
                <a:schemeClr val="dk1"/>
              </a:solidFill>
              <a:latin typeface="Calibri"/>
              <a:ea typeface="Calibri"/>
              <a:cs typeface="Calibri"/>
              <a:sym typeface="Calibri"/>
            </a:endParaRPr>
          </a:p>
        </p:txBody>
      </p:sp>
      <p:pic>
        <p:nvPicPr>
          <p:cNvPr id="113" name="Google Shape;113;p3" title="Najeebah Photo.jpg"/>
          <p:cNvPicPr preferRelativeResize="0"/>
          <p:nvPr/>
        </p:nvPicPr>
        <p:blipFill>
          <a:blip r:embed="rId3">
            <a:alphaModFix/>
          </a:blip>
          <a:stretch>
            <a:fillRect/>
          </a:stretch>
        </p:blipFill>
        <p:spPr>
          <a:xfrm>
            <a:off x="9507000" y="1643900"/>
            <a:ext cx="2532599" cy="381320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 name="Shape 117"/>
        <p:cNvGrpSpPr/>
        <p:nvPr/>
      </p:nvGrpSpPr>
      <p:grpSpPr>
        <a:xfrm>
          <a:off x="0" y="0"/>
          <a:ext cx="0" cy="0"/>
          <a:chOff x="0" y="0"/>
          <a:chExt cx="0" cy="0"/>
        </a:xfrm>
      </p:grpSpPr>
      <p:sp>
        <p:nvSpPr>
          <p:cNvPr id="118" name="Google Shape;118;p4"/>
          <p:cNvSpPr/>
          <p:nvPr/>
        </p:nvSpPr>
        <p:spPr>
          <a:xfrm>
            <a:off x="0" y="0"/>
            <a:ext cx="12192000" cy="113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9" name="Google Shape;119;p4"/>
          <p:cNvSpPr/>
          <p:nvPr/>
        </p:nvSpPr>
        <p:spPr>
          <a:xfrm>
            <a:off x="0" y="6364553"/>
            <a:ext cx="12192000" cy="518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0" name="Google Shape;120;p4"/>
          <p:cNvSpPr/>
          <p:nvPr/>
        </p:nvSpPr>
        <p:spPr>
          <a:xfrm>
            <a:off x="-2" y="246158"/>
            <a:ext cx="12192000" cy="8451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Background</a:t>
            </a:r>
            <a:endParaRPr b="0" i="1" sz="4400" u="none" cap="none" strike="noStrike">
              <a:solidFill>
                <a:srgbClr val="000000"/>
              </a:solidFill>
              <a:latin typeface="Tahoma"/>
              <a:ea typeface="Tahoma"/>
              <a:cs typeface="Tahoma"/>
              <a:sym typeface="Tahoma"/>
            </a:endParaRPr>
          </a:p>
        </p:txBody>
      </p:sp>
      <p:sp>
        <p:nvSpPr>
          <p:cNvPr id="121" name="Google Shape;121;p4"/>
          <p:cNvSpPr txBox="1"/>
          <p:nvPr/>
        </p:nvSpPr>
        <p:spPr>
          <a:xfrm>
            <a:off x="-5410" y="6391015"/>
            <a:ext cx="12192000" cy="45180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2400"/>
              <a:buFont typeface="Arial"/>
              <a:buNone/>
            </a:pPr>
            <a:r>
              <a:rPr b="0" i="1" lang="en-US" sz="2400" u="none" cap="none" strike="noStrike">
                <a:solidFill>
                  <a:schemeClr val="lt1"/>
                </a:solidFill>
                <a:latin typeface="Tahoma"/>
                <a:ea typeface="Tahoma"/>
                <a:cs typeface="Tahoma"/>
                <a:sym typeface="Tahoma"/>
              </a:rPr>
              <a:t>Voice and Choice Summit 2026    \    Voice and Choice Summit 2026 </a:t>
            </a:r>
            <a:endParaRPr b="0" i="0" sz="2400" u="none" cap="none" strike="noStrike">
              <a:solidFill>
                <a:schemeClr val="lt1"/>
              </a:solidFill>
              <a:latin typeface="Tahoma"/>
              <a:ea typeface="Tahoma"/>
              <a:cs typeface="Tahoma"/>
              <a:sym typeface="Tahoma"/>
            </a:endParaRPr>
          </a:p>
        </p:txBody>
      </p:sp>
      <p:sp>
        <p:nvSpPr>
          <p:cNvPr id="122" name="Google Shape;122;p4"/>
          <p:cNvSpPr txBox="1"/>
          <p:nvPr/>
        </p:nvSpPr>
        <p:spPr>
          <a:xfrm>
            <a:off x="6514225" y="1325525"/>
            <a:ext cx="530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23" name="Google Shape;123;p4"/>
          <p:cNvSpPr/>
          <p:nvPr/>
        </p:nvSpPr>
        <p:spPr>
          <a:xfrm>
            <a:off x="8364625" y="3201088"/>
            <a:ext cx="3644100" cy="2985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29545"/>
              </a:lnSpc>
              <a:spcBef>
                <a:spcPts val="1200"/>
              </a:spcBef>
              <a:spcAft>
                <a:spcPts val="0"/>
              </a:spcAft>
              <a:buClr>
                <a:schemeClr val="dk1"/>
              </a:buClr>
              <a:buSzPts val="1100"/>
              <a:buFont typeface="Arial"/>
              <a:buNone/>
            </a:pPr>
            <a:r>
              <a:rPr b="1" lang="en-US" sz="1100">
                <a:solidFill>
                  <a:schemeClr val="dk1"/>
                </a:solidFill>
              </a:rPr>
              <a:t>What makes me unique: From Silence to Leadership</a:t>
            </a:r>
            <a:endParaRPr b="1" sz="1100">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rPr>
              <a:t>Genderfluid and pansexual activist from Mauritius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Formerly closeted → now openly advocating for LGBTQIA+ rights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Combines psychology background with community empowerment</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Builds safe spaces for marginalized queer youth</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Advocates while navigating religious and cultural barriers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Supports over 100 individuals in personal and identity journeys</a:t>
            </a:r>
            <a:endParaRPr sz="1100">
              <a:solidFill>
                <a:schemeClr val="dk1"/>
              </a:solidFill>
            </a:endParaRPr>
          </a:p>
          <a:p>
            <a:pPr indent="0" lvl="0" marL="0" rtl="0" algn="ctr">
              <a:spcBef>
                <a:spcPts val="1200"/>
              </a:spcBef>
              <a:spcAft>
                <a:spcPts val="0"/>
              </a:spcAft>
              <a:buNone/>
            </a:pPr>
            <a:r>
              <a:t/>
            </a:r>
            <a:endParaRPr>
              <a:latin typeface="Calibri"/>
              <a:ea typeface="Calibri"/>
              <a:cs typeface="Calibri"/>
              <a:sym typeface="Calibri"/>
            </a:endParaRPr>
          </a:p>
        </p:txBody>
      </p:sp>
      <p:sp>
        <p:nvSpPr>
          <p:cNvPr id="124" name="Google Shape;124;p4"/>
          <p:cNvSpPr/>
          <p:nvPr/>
        </p:nvSpPr>
        <p:spPr>
          <a:xfrm>
            <a:off x="4232050" y="1091250"/>
            <a:ext cx="4023300" cy="2527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US" sz="1100">
                <a:solidFill>
                  <a:schemeClr val="dk1"/>
                </a:solidFill>
              </a:rPr>
              <a:t>Issues Being Addressed: </a:t>
            </a:r>
            <a:endParaRPr b="1" sz="1100">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rPr>
              <a:t>Social stigma and discrimination</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Limited safe spaces for queer youth</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Mental health challenges and isolation</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High vulnerability to </a:t>
            </a:r>
            <a:r>
              <a:rPr b="1" lang="en-US" sz="1100">
                <a:solidFill>
                  <a:schemeClr val="dk1"/>
                </a:solidFill>
              </a:rPr>
              <a:t>HIV/STIs among MSM and transgender communities</a:t>
            </a:r>
            <a:endParaRPr b="1"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Conflict between </a:t>
            </a:r>
            <a:r>
              <a:rPr b="1" lang="en-US" sz="1100">
                <a:solidFill>
                  <a:schemeClr val="dk1"/>
                </a:solidFill>
              </a:rPr>
              <a:t>sexual identity and religious beliefs</a:t>
            </a:r>
            <a:endParaRPr b="1"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Lack of representation and visibility</a:t>
            </a:r>
            <a:endParaRPr>
              <a:latin typeface="Calibri"/>
              <a:ea typeface="Calibri"/>
              <a:cs typeface="Calibri"/>
              <a:sym typeface="Calibri"/>
            </a:endParaRPr>
          </a:p>
        </p:txBody>
      </p:sp>
      <p:sp>
        <p:nvSpPr>
          <p:cNvPr id="125" name="Google Shape;125;p4"/>
          <p:cNvSpPr/>
          <p:nvPr/>
        </p:nvSpPr>
        <p:spPr>
          <a:xfrm>
            <a:off x="190475" y="523563"/>
            <a:ext cx="3931200" cy="2527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US" sz="1100">
                <a:solidFill>
                  <a:schemeClr val="dk1"/>
                </a:solidFill>
              </a:rPr>
              <a:t>Situation Before Change: A Climate of Fear and Silence</a:t>
            </a:r>
            <a:endParaRPr b="1" sz="1100">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rPr>
              <a:t>Pride events disrupted by </a:t>
            </a:r>
            <a:r>
              <a:rPr b="1" lang="en-US" sz="1100">
                <a:solidFill>
                  <a:schemeClr val="dk1"/>
                </a:solidFill>
              </a:rPr>
              <a:t>queerphobia and misinformation</a:t>
            </a:r>
            <a:endParaRPr b="1"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LGBTQIA+ youth afraid to speak openly about their identity</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Online harassment, insults, and </a:t>
            </a:r>
            <a:r>
              <a:rPr b="1" lang="en-US" sz="1100">
                <a:solidFill>
                  <a:schemeClr val="dk1"/>
                </a:solidFill>
              </a:rPr>
              <a:t>death threats</a:t>
            </a:r>
            <a:endParaRPr b="1"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Limited public education about sexual diversity</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Many queer people living </a:t>
            </a:r>
            <a:r>
              <a:rPr b="1" lang="en-US" sz="1100">
                <a:solidFill>
                  <a:schemeClr val="dk1"/>
                </a:solidFill>
              </a:rPr>
              <a:t>in isolation and fear</a:t>
            </a:r>
            <a:endParaRPr>
              <a:latin typeface="Calibri"/>
              <a:ea typeface="Calibri"/>
              <a:cs typeface="Calibri"/>
              <a:sym typeface="Calibri"/>
            </a:endParaRPr>
          </a:p>
        </p:txBody>
      </p:sp>
      <p:pic>
        <p:nvPicPr>
          <p:cNvPr id="126" name="Google Shape;126;p4"/>
          <p:cNvPicPr preferRelativeResize="0"/>
          <p:nvPr/>
        </p:nvPicPr>
        <p:blipFill>
          <a:blip r:embed="rId3">
            <a:alphaModFix/>
          </a:blip>
          <a:stretch>
            <a:fillRect/>
          </a:stretch>
        </p:blipFill>
        <p:spPr>
          <a:xfrm>
            <a:off x="721575" y="3201100"/>
            <a:ext cx="2238981" cy="2985298"/>
          </a:xfrm>
          <a:prstGeom prst="rect">
            <a:avLst/>
          </a:prstGeom>
          <a:noFill/>
          <a:ln>
            <a:noFill/>
          </a:ln>
        </p:spPr>
      </p:pic>
      <p:pic>
        <p:nvPicPr>
          <p:cNvPr id="127" name="Google Shape;127;p4"/>
          <p:cNvPicPr preferRelativeResize="0"/>
          <p:nvPr/>
        </p:nvPicPr>
        <p:blipFill rotWithShape="1">
          <a:blip r:embed="rId4">
            <a:alphaModFix/>
          </a:blip>
          <a:srcRect b="0" l="0" r="0" t="-634"/>
          <a:stretch/>
        </p:blipFill>
        <p:spPr>
          <a:xfrm>
            <a:off x="8469175" y="246150"/>
            <a:ext cx="3644099" cy="2750326"/>
          </a:xfrm>
          <a:prstGeom prst="rect">
            <a:avLst/>
          </a:prstGeom>
          <a:noFill/>
          <a:ln>
            <a:noFill/>
          </a:ln>
        </p:spPr>
      </p:pic>
      <p:pic>
        <p:nvPicPr>
          <p:cNvPr id="128" name="Google Shape;128;p4"/>
          <p:cNvPicPr preferRelativeResize="0"/>
          <p:nvPr/>
        </p:nvPicPr>
        <p:blipFill>
          <a:blip r:embed="rId5">
            <a:alphaModFix/>
          </a:blip>
          <a:stretch>
            <a:fillRect/>
          </a:stretch>
        </p:blipFill>
        <p:spPr>
          <a:xfrm>
            <a:off x="3704025" y="3714681"/>
            <a:ext cx="4551325" cy="238339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 name="Shape 132"/>
        <p:cNvGrpSpPr/>
        <p:nvPr/>
      </p:nvGrpSpPr>
      <p:grpSpPr>
        <a:xfrm>
          <a:off x="0" y="0"/>
          <a:ext cx="0" cy="0"/>
          <a:chOff x="0" y="0"/>
          <a:chExt cx="0" cy="0"/>
        </a:xfrm>
      </p:grpSpPr>
      <p:sp>
        <p:nvSpPr>
          <p:cNvPr id="133" name="Google Shape;133;p5"/>
          <p:cNvSpPr/>
          <p:nvPr/>
        </p:nvSpPr>
        <p:spPr>
          <a:xfrm>
            <a:off x="0" y="0"/>
            <a:ext cx="12192000" cy="113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4" name="Google Shape;134;p5"/>
          <p:cNvSpPr/>
          <p:nvPr/>
        </p:nvSpPr>
        <p:spPr>
          <a:xfrm>
            <a:off x="0" y="6364553"/>
            <a:ext cx="12192000" cy="518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5" name="Google Shape;135;p5"/>
          <p:cNvSpPr/>
          <p:nvPr/>
        </p:nvSpPr>
        <p:spPr>
          <a:xfrm>
            <a:off x="-2236302" y="193133"/>
            <a:ext cx="12192000" cy="8451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Change</a:t>
            </a:r>
            <a:endParaRPr b="0" i="1" sz="4400" u="none" cap="none" strike="noStrike">
              <a:solidFill>
                <a:srgbClr val="000000"/>
              </a:solidFill>
              <a:latin typeface="Tahoma"/>
              <a:ea typeface="Tahoma"/>
              <a:cs typeface="Tahoma"/>
              <a:sym typeface="Tahoma"/>
            </a:endParaRPr>
          </a:p>
        </p:txBody>
      </p:sp>
      <p:sp>
        <p:nvSpPr>
          <p:cNvPr id="136" name="Google Shape;136;p5"/>
          <p:cNvSpPr txBox="1"/>
          <p:nvPr/>
        </p:nvSpPr>
        <p:spPr>
          <a:xfrm>
            <a:off x="-5410" y="6391015"/>
            <a:ext cx="12192000" cy="45180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2400"/>
              <a:buFont typeface="Arial"/>
              <a:buNone/>
            </a:pPr>
            <a:r>
              <a:rPr b="0" i="1" lang="en-US" sz="2400" u="none" cap="none" strike="noStrike">
                <a:solidFill>
                  <a:schemeClr val="lt1"/>
                </a:solidFill>
                <a:latin typeface="Tahoma"/>
                <a:ea typeface="Tahoma"/>
                <a:cs typeface="Tahoma"/>
                <a:sym typeface="Tahoma"/>
              </a:rPr>
              <a:t>Voice and Choice Summit 2026    \    Voice and Choice Summit 2026 </a:t>
            </a:r>
            <a:endParaRPr b="0" i="0" sz="2400" u="none" cap="none" strike="noStrike">
              <a:solidFill>
                <a:schemeClr val="lt1"/>
              </a:solidFill>
              <a:latin typeface="Tahoma"/>
              <a:ea typeface="Tahoma"/>
              <a:cs typeface="Tahoma"/>
              <a:sym typeface="Tahoma"/>
            </a:endParaRPr>
          </a:p>
        </p:txBody>
      </p:sp>
      <p:sp>
        <p:nvSpPr>
          <p:cNvPr id="137" name="Google Shape;137;p5"/>
          <p:cNvSpPr txBox="1"/>
          <p:nvPr/>
        </p:nvSpPr>
        <p:spPr>
          <a:xfrm>
            <a:off x="3003925" y="913975"/>
            <a:ext cx="8691900" cy="55206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0"/>
              </a:spcAft>
              <a:buNone/>
            </a:pPr>
            <a:r>
              <a:rPr lang="en-US" sz="1100">
                <a:solidFill>
                  <a:schemeClr val="dk1"/>
                </a:solidFill>
                <a:latin typeface="Calibri"/>
                <a:ea typeface="Calibri"/>
                <a:cs typeface="Calibri"/>
                <a:sym typeface="Calibri"/>
              </a:rPr>
              <a:t>The change at the </a:t>
            </a:r>
            <a:r>
              <a:rPr b="1" lang="en-US" sz="1100">
                <a:solidFill>
                  <a:schemeClr val="dk1"/>
                </a:solidFill>
                <a:latin typeface="Calibri"/>
                <a:ea typeface="Calibri"/>
                <a:cs typeface="Calibri"/>
                <a:sym typeface="Calibri"/>
              </a:rPr>
              <a:t>Young Queer Alliance</a:t>
            </a:r>
            <a:r>
              <a:rPr lang="en-US" sz="1100">
                <a:solidFill>
                  <a:schemeClr val="dk1"/>
                </a:solidFill>
                <a:latin typeface="Calibri"/>
                <a:ea typeface="Calibri"/>
                <a:cs typeface="Calibri"/>
                <a:sym typeface="Calibri"/>
              </a:rPr>
              <a:t> has been driven through </a:t>
            </a:r>
            <a:r>
              <a:rPr b="1" lang="en-US" sz="1100">
                <a:solidFill>
                  <a:schemeClr val="dk1"/>
                </a:solidFill>
                <a:latin typeface="Calibri"/>
                <a:ea typeface="Calibri"/>
                <a:cs typeface="Calibri"/>
                <a:sym typeface="Calibri"/>
              </a:rPr>
              <a:t>collective leadership</a:t>
            </a:r>
            <a:r>
              <a:rPr lang="en-US" sz="1100">
                <a:solidFill>
                  <a:schemeClr val="dk1"/>
                </a:solidFill>
                <a:latin typeface="Calibri"/>
                <a:ea typeface="Calibri"/>
                <a:cs typeface="Calibri"/>
                <a:sym typeface="Calibri"/>
              </a:rPr>
              <a:t>, where staff, volunteers, the Board, and community members work together to strengthen services and advocacy for LGBTQIA+ people in </a:t>
            </a:r>
            <a:r>
              <a:rPr b="1" lang="en-US" sz="1100">
                <a:solidFill>
                  <a:schemeClr val="dk1"/>
                </a:solidFill>
                <a:latin typeface="Calibri"/>
                <a:ea typeface="Calibri"/>
                <a:cs typeface="Calibri"/>
                <a:sym typeface="Calibri"/>
              </a:rPr>
              <a:t>Mauritius</a:t>
            </a:r>
            <a:r>
              <a:rPr lang="en-US" sz="1100">
                <a:solidFill>
                  <a:schemeClr val="dk1"/>
                </a:solidFill>
                <a:latin typeface="Calibri"/>
                <a:ea typeface="Calibri"/>
                <a:cs typeface="Calibri"/>
                <a:sym typeface="Calibri"/>
              </a:rPr>
              <a:t>.</a:t>
            </a:r>
            <a:endParaRPr sz="1100">
              <a:solidFill>
                <a:schemeClr val="dk1"/>
              </a:solidFill>
              <a:latin typeface="Calibri"/>
              <a:ea typeface="Calibri"/>
              <a:cs typeface="Calibri"/>
              <a:sym typeface="Calibri"/>
            </a:endParaRPr>
          </a:p>
          <a:p>
            <a:pPr indent="0" lvl="0" marL="0" rtl="0" algn="just">
              <a:lnSpc>
                <a:spcPct val="115000"/>
              </a:lnSpc>
              <a:spcBef>
                <a:spcPts val="1200"/>
              </a:spcBef>
              <a:spcAft>
                <a:spcPts val="0"/>
              </a:spcAft>
              <a:buNone/>
            </a:pPr>
            <a:r>
              <a:rPr lang="en-US" sz="1100">
                <a:solidFill>
                  <a:schemeClr val="dk1"/>
                </a:solidFill>
                <a:latin typeface="Calibri"/>
                <a:ea typeface="Calibri"/>
                <a:cs typeface="Calibri"/>
                <a:sym typeface="Calibri"/>
              </a:rPr>
              <a:t>Since joining YQA as </a:t>
            </a:r>
            <a:r>
              <a:rPr b="1" lang="en-US" sz="1100">
                <a:solidFill>
                  <a:schemeClr val="dk1"/>
                </a:solidFill>
                <a:latin typeface="Calibri"/>
                <a:ea typeface="Calibri"/>
                <a:cs typeface="Calibri"/>
                <a:sym typeface="Calibri"/>
              </a:rPr>
              <a:t>Community Empowerment Officer in 2024</a:t>
            </a:r>
            <a:r>
              <a:rPr lang="en-US" sz="1100">
                <a:solidFill>
                  <a:schemeClr val="dk1"/>
                </a:solidFill>
                <a:latin typeface="Calibri"/>
                <a:ea typeface="Calibri"/>
                <a:cs typeface="Calibri"/>
                <a:sym typeface="Calibri"/>
              </a:rPr>
              <a:t>, I have contributed to expanding the organisation’s outreach and community engagement. Together with my colleagues and leadership team, we have supported a </a:t>
            </a:r>
            <a:r>
              <a:rPr b="1" lang="en-US" sz="1100">
                <a:solidFill>
                  <a:schemeClr val="dk1"/>
                </a:solidFill>
                <a:latin typeface="Calibri"/>
                <a:ea typeface="Calibri"/>
                <a:cs typeface="Calibri"/>
                <a:sym typeface="Calibri"/>
              </a:rPr>
              <a:t>significant growth in community participation</a:t>
            </a:r>
            <a:r>
              <a:rPr lang="en-US" sz="1100">
                <a:solidFill>
                  <a:schemeClr val="dk1"/>
                </a:solidFill>
                <a:latin typeface="Calibri"/>
                <a:ea typeface="Calibri"/>
                <a:cs typeface="Calibri"/>
                <a:sym typeface="Calibri"/>
              </a:rPr>
              <a:t>, with more than </a:t>
            </a:r>
            <a:r>
              <a:rPr b="1" lang="en-US" sz="1100">
                <a:solidFill>
                  <a:schemeClr val="dk1"/>
                </a:solidFill>
                <a:latin typeface="Calibri"/>
                <a:ea typeface="Calibri"/>
                <a:cs typeface="Calibri"/>
                <a:sym typeface="Calibri"/>
              </a:rPr>
              <a:t>400 new beneficiaries joining YQA and over 200 new cases managed</a:t>
            </a:r>
            <a:r>
              <a:rPr lang="en-US" sz="1100">
                <a:solidFill>
                  <a:schemeClr val="dk1"/>
                </a:solidFill>
                <a:latin typeface="Calibri"/>
                <a:ea typeface="Calibri"/>
                <a:cs typeface="Calibri"/>
                <a:sym typeface="Calibri"/>
              </a:rPr>
              <a:t>.</a:t>
            </a:r>
            <a:endParaRPr sz="1100">
              <a:solidFill>
                <a:schemeClr val="dk1"/>
              </a:solidFill>
              <a:latin typeface="Calibri"/>
              <a:ea typeface="Calibri"/>
              <a:cs typeface="Calibri"/>
              <a:sym typeface="Calibri"/>
            </a:endParaRPr>
          </a:p>
          <a:p>
            <a:pPr indent="0" lvl="0" marL="0" rtl="0" algn="just">
              <a:lnSpc>
                <a:spcPct val="115000"/>
              </a:lnSpc>
              <a:spcBef>
                <a:spcPts val="1200"/>
              </a:spcBef>
              <a:spcAft>
                <a:spcPts val="0"/>
              </a:spcAft>
              <a:buNone/>
            </a:pPr>
            <a:r>
              <a:rPr lang="en-US" sz="1100">
                <a:solidFill>
                  <a:schemeClr val="dk1"/>
                </a:solidFill>
                <a:latin typeface="Calibri"/>
                <a:ea typeface="Calibri"/>
                <a:cs typeface="Calibri"/>
                <a:sym typeface="Calibri"/>
              </a:rPr>
              <a:t>Through community support and empowerment initiatives, I have personally accompanied </a:t>
            </a:r>
            <a:r>
              <a:rPr b="1" lang="en-US" sz="1100">
                <a:solidFill>
                  <a:schemeClr val="dk1"/>
                </a:solidFill>
                <a:latin typeface="Calibri"/>
                <a:ea typeface="Calibri"/>
                <a:cs typeface="Calibri"/>
                <a:sym typeface="Calibri"/>
              </a:rPr>
              <a:t>more than 100 individuals in their wellbeing and personal identity journeys</a:t>
            </a:r>
            <a:r>
              <a:rPr lang="en-US" sz="1100">
                <a:solidFill>
                  <a:schemeClr val="dk1"/>
                </a:solidFill>
                <a:latin typeface="Calibri"/>
                <a:ea typeface="Calibri"/>
                <a:cs typeface="Calibri"/>
                <a:sym typeface="Calibri"/>
              </a:rPr>
              <a:t>, helping them access safe spaces, counselling, and community support. I have also conducted </a:t>
            </a:r>
            <a:r>
              <a:rPr b="1" lang="en-US" sz="1100">
                <a:solidFill>
                  <a:schemeClr val="dk1"/>
                </a:solidFill>
                <a:latin typeface="Calibri"/>
                <a:ea typeface="Calibri"/>
                <a:cs typeface="Calibri"/>
                <a:sym typeface="Calibri"/>
              </a:rPr>
              <a:t>HIV testing for more than 200 people within the MSM and transgender communities</a:t>
            </a:r>
            <a:r>
              <a:rPr lang="en-US" sz="1100">
                <a:solidFill>
                  <a:schemeClr val="dk1"/>
                </a:solidFill>
                <a:latin typeface="Calibri"/>
                <a:ea typeface="Calibri"/>
                <a:cs typeface="Calibri"/>
                <a:sym typeface="Calibri"/>
              </a:rPr>
              <a:t>, who face higher risks and barriers to healthcare in Mauritius.</a:t>
            </a:r>
            <a:endParaRPr sz="1100">
              <a:solidFill>
                <a:schemeClr val="dk1"/>
              </a:solidFill>
              <a:latin typeface="Calibri"/>
              <a:ea typeface="Calibri"/>
              <a:cs typeface="Calibri"/>
              <a:sym typeface="Calibri"/>
            </a:endParaRPr>
          </a:p>
          <a:p>
            <a:pPr indent="0" lvl="0" marL="0" rtl="0" algn="just">
              <a:lnSpc>
                <a:spcPct val="115000"/>
              </a:lnSpc>
              <a:spcBef>
                <a:spcPts val="1200"/>
              </a:spcBef>
              <a:spcAft>
                <a:spcPts val="0"/>
              </a:spcAft>
              <a:buNone/>
            </a:pPr>
            <a:r>
              <a:rPr lang="en-US" sz="1100">
                <a:solidFill>
                  <a:schemeClr val="dk1"/>
                </a:solidFill>
                <a:latin typeface="Calibri"/>
                <a:ea typeface="Calibri"/>
                <a:cs typeface="Calibri"/>
                <a:sym typeface="Calibri"/>
              </a:rPr>
              <a:t>Our collective work has strengthened YQA’s impact through:</a:t>
            </a:r>
            <a:endParaRPr sz="1100">
              <a:solidFill>
                <a:schemeClr val="dk1"/>
              </a:solidFill>
              <a:latin typeface="Calibri"/>
              <a:ea typeface="Calibri"/>
              <a:cs typeface="Calibri"/>
              <a:sym typeface="Calibri"/>
            </a:endParaRPr>
          </a:p>
          <a:p>
            <a:pPr indent="0" lvl="0" marL="0" rtl="0" algn="just">
              <a:lnSpc>
                <a:spcPct val="115000"/>
              </a:lnSpc>
              <a:spcBef>
                <a:spcPts val="1200"/>
              </a:spcBef>
              <a:spcAft>
                <a:spcPts val="0"/>
              </a:spcAft>
              <a:buNone/>
            </a:pPr>
            <a:r>
              <a:rPr lang="en-US" sz="1100">
                <a:solidFill>
                  <a:schemeClr val="dk1"/>
                </a:solidFill>
                <a:latin typeface="Calibri"/>
                <a:ea typeface="Calibri"/>
                <a:cs typeface="Calibri"/>
                <a:sym typeface="Calibri"/>
              </a:rPr>
              <a:t>• </a:t>
            </a:r>
            <a:r>
              <a:rPr b="1" lang="en-US" sz="1100">
                <a:solidFill>
                  <a:schemeClr val="dk1"/>
                </a:solidFill>
                <a:latin typeface="Calibri"/>
                <a:ea typeface="Calibri"/>
                <a:cs typeface="Calibri"/>
                <a:sym typeface="Calibri"/>
              </a:rPr>
              <a:t>Community empowerment:</a:t>
            </a:r>
            <a:r>
              <a:rPr lang="en-US" sz="1100">
                <a:solidFill>
                  <a:schemeClr val="dk1"/>
                </a:solidFill>
                <a:latin typeface="Calibri"/>
                <a:ea typeface="Calibri"/>
                <a:cs typeface="Calibri"/>
                <a:sym typeface="Calibri"/>
              </a:rPr>
              <a:t> regular safe spaces and events attended by more than 30 participants each time, creating belonging and peer support.</a:t>
            </a:r>
            <a:br>
              <a:rPr lang="en-US" sz="1100">
                <a:solidFill>
                  <a:schemeClr val="dk1"/>
                </a:solidFill>
                <a:latin typeface="Calibri"/>
                <a:ea typeface="Calibri"/>
                <a:cs typeface="Calibri"/>
                <a:sym typeface="Calibri"/>
              </a:rPr>
            </a:br>
            <a:r>
              <a:rPr lang="en-US" sz="1100">
                <a:solidFill>
                  <a:schemeClr val="dk1"/>
                </a:solidFill>
                <a:latin typeface="Calibri"/>
                <a:ea typeface="Calibri"/>
                <a:cs typeface="Calibri"/>
                <a:sym typeface="Calibri"/>
              </a:rPr>
              <a:t> • </a:t>
            </a:r>
            <a:r>
              <a:rPr b="1" lang="en-US" sz="1100">
                <a:solidFill>
                  <a:schemeClr val="dk1"/>
                </a:solidFill>
                <a:latin typeface="Calibri"/>
                <a:ea typeface="Calibri"/>
                <a:cs typeface="Calibri"/>
                <a:sym typeface="Calibri"/>
              </a:rPr>
              <a:t>Leadership development:</a:t>
            </a:r>
            <a:r>
              <a:rPr lang="en-US" sz="1100">
                <a:solidFill>
                  <a:schemeClr val="dk1"/>
                </a:solidFill>
                <a:latin typeface="Calibri"/>
                <a:ea typeface="Calibri"/>
                <a:cs typeface="Calibri"/>
                <a:sym typeface="Calibri"/>
              </a:rPr>
              <a:t> supporting queer entrepreneurs and community members to participate in </a:t>
            </a:r>
            <a:r>
              <a:rPr b="1" lang="en-US" sz="1100">
                <a:solidFill>
                  <a:schemeClr val="dk1"/>
                </a:solidFill>
                <a:latin typeface="Calibri"/>
                <a:ea typeface="Calibri"/>
                <a:cs typeface="Calibri"/>
                <a:sym typeface="Calibri"/>
              </a:rPr>
              <a:t>public panels, consultations and advocacy spaces</a:t>
            </a:r>
            <a:r>
              <a:rPr lang="en-US" sz="1100">
                <a:solidFill>
                  <a:schemeClr val="dk1"/>
                </a:solidFill>
                <a:latin typeface="Calibri"/>
                <a:ea typeface="Calibri"/>
                <a:cs typeface="Calibri"/>
                <a:sym typeface="Calibri"/>
              </a:rPr>
              <a:t>.</a:t>
            </a:r>
            <a:br>
              <a:rPr lang="en-US" sz="1100">
                <a:solidFill>
                  <a:schemeClr val="dk1"/>
                </a:solidFill>
                <a:latin typeface="Calibri"/>
                <a:ea typeface="Calibri"/>
                <a:cs typeface="Calibri"/>
                <a:sym typeface="Calibri"/>
              </a:rPr>
            </a:br>
            <a:r>
              <a:rPr lang="en-US" sz="1100">
                <a:solidFill>
                  <a:schemeClr val="dk1"/>
                </a:solidFill>
                <a:latin typeface="Calibri"/>
                <a:ea typeface="Calibri"/>
                <a:cs typeface="Calibri"/>
                <a:sym typeface="Calibri"/>
              </a:rPr>
              <a:t> • </a:t>
            </a:r>
            <a:r>
              <a:rPr b="1" lang="en-US" sz="1100">
                <a:solidFill>
                  <a:schemeClr val="dk1"/>
                </a:solidFill>
                <a:latin typeface="Calibri"/>
                <a:ea typeface="Calibri"/>
                <a:cs typeface="Calibri"/>
                <a:sym typeface="Calibri"/>
              </a:rPr>
              <a:t>Advocacy and partnerships:</a:t>
            </a:r>
            <a:r>
              <a:rPr lang="en-US" sz="1100">
                <a:solidFill>
                  <a:schemeClr val="dk1"/>
                </a:solidFill>
                <a:latin typeface="Calibri"/>
                <a:ea typeface="Calibri"/>
                <a:cs typeface="Calibri"/>
                <a:sym typeface="Calibri"/>
              </a:rPr>
              <a:t> expanding collaborations with international organisations working toward </a:t>
            </a:r>
            <a:r>
              <a:rPr b="1" lang="en-US" sz="1100">
                <a:solidFill>
                  <a:schemeClr val="dk1"/>
                </a:solidFill>
                <a:latin typeface="Calibri"/>
                <a:ea typeface="Calibri"/>
                <a:cs typeface="Calibri"/>
                <a:sym typeface="Calibri"/>
              </a:rPr>
              <a:t>marriage equality and legal recognition for LGBTQIA+ people</a:t>
            </a:r>
            <a:r>
              <a:rPr lang="en-US" sz="1100">
                <a:solidFill>
                  <a:schemeClr val="dk1"/>
                </a:solidFill>
                <a:latin typeface="Calibri"/>
                <a:ea typeface="Calibri"/>
                <a:cs typeface="Calibri"/>
                <a:sym typeface="Calibri"/>
              </a:rPr>
              <a:t>.</a:t>
            </a:r>
            <a:br>
              <a:rPr lang="en-US" sz="1100">
                <a:solidFill>
                  <a:schemeClr val="dk1"/>
                </a:solidFill>
                <a:latin typeface="Calibri"/>
                <a:ea typeface="Calibri"/>
                <a:cs typeface="Calibri"/>
                <a:sym typeface="Calibri"/>
              </a:rPr>
            </a:br>
            <a:r>
              <a:rPr lang="en-US" sz="1100">
                <a:solidFill>
                  <a:schemeClr val="dk1"/>
                </a:solidFill>
                <a:latin typeface="Calibri"/>
                <a:ea typeface="Calibri"/>
                <a:cs typeface="Calibri"/>
                <a:sym typeface="Calibri"/>
              </a:rPr>
              <a:t> • </a:t>
            </a:r>
            <a:r>
              <a:rPr b="1" lang="en-US" sz="1100">
                <a:solidFill>
                  <a:schemeClr val="dk1"/>
                </a:solidFill>
                <a:latin typeface="Calibri"/>
                <a:ea typeface="Calibri"/>
                <a:cs typeface="Calibri"/>
                <a:sym typeface="Calibri"/>
              </a:rPr>
              <a:t>Policy engagement:</a:t>
            </a:r>
            <a:r>
              <a:rPr lang="en-US" sz="1100">
                <a:solidFill>
                  <a:schemeClr val="dk1"/>
                </a:solidFill>
                <a:latin typeface="Calibri"/>
                <a:ea typeface="Calibri"/>
                <a:cs typeface="Calibri"/>
                <a:sym typeface="Calibri"/>
              </a:rPr>
              <a:t> contributing to governmental workshops and dialogues on social inclusion and the needs of vulnerable LGBTQIA+ households.</a:t>
            </a:r>
            <a:br>
              <a:rPr lang="en-US" sz="1100">
                <a:solidFill>
                  <a:schemeClr val="dk1"/>
                </a:solidFill>
                <a:latin typeface="Calibri"/>
                <a:ea typeface="Calibri"/>
                <a:cs typeface="Calibri"/>
                <a:sym typeface="Calibri"/>
              </a:rPr>
            </a:br>
            <a:r>
              <a:rPr lang="en-US" sz="1100">
                <a:solidFill>
                  <a:schemeClr val="dk1"/>
                </a:solidFill>
                <a:latin typeface="Calibri"/>
                <a:ea typeface="Calibri"/>
                <a:cs typeface="Calibri"/>
                <a:sym typeface="Calibri"/>
              </a:rPr>
              <a:t> • </a:t>
            </a:r>
            <a:r>
              <a:rPr b="1" lang="en-US" sz="1100">
                <a:solidFill>
                  <a:schemeClr val="dk1"/>
                </a:solidFill>
                <a:latin typeface="Calibri"/>
                <a:ea typeface="Calibri"/>
                <a:cs typeface="Calibri"/>
                <a:sym typeface="Calibri"/>
              </a:rPr>
              <a:t>Visibility and awareness:</a:t>
            </a:r>
            <a:r>
              <a:rPr lang="en-US" sz="1100">
                <a:solidFill>
                  <a:schemeClr val="dk1"/>
                </a:solidFill>
                <a:latin typeface="Calibri"/>
                <a:ea typeface="Calibri"/>
                <a:cs typeface="Calibri"/>
                <a:sym typeface="Calibri"/>
              </a:rPr>
              <a:t> increased media coverage highlighting LGBTQIA+ issues and YQA’s work.</a:t>
            </a:r>
            <a:endParaRPr sz="1100">
              <a:solidFill>
                <a:schemeClr val="dk1"/>
              </a:solidFill>
              <a:latin typeface="Calibri"/>
              <a:ea typeface="Calibri"/>
              <a:cs typeface="Calibri"/>
              <a:sym typeface="Calibri"/>
            </a:endParaRPr>
          </a:p>
          <a:p>
            <a:pPr indent="0" lvl="0" marL="0" rtl="0" algn="just">
              <a:lnSpc>
                <a:spcPct val="115000"/>
              </a:lnSpc>
              <a:spcBef>
                <a:spcPts val="1200"/>
              </a:spcBef>
              <a:spcAft>
                <a:spcPts val="0"/>
              </a:spcAft>
              <a:buNone/>
            </a:pPr>
            <a:r>
              <a:rPr lang="en-US" sz="1100">
                <a:solidFill>
                  <a:schemeClr val="dk1"/>
                </a:solidFill>
                <a:latin typeface="Calibri"/>
                <a:ea typeface="Calibri"/>
                <a:cs typeface="Calibri"/>
                <a:sym typeface="Calibri"/>
              </a:rPr>
              <a:t>I also helped strengthen internal systems by making </a:t>
            </a:r>
            <a:r>
              <a:rPr b="1" lang="en-US" sz="1100">
                <a:solidFill>
                  <a:schemeClr val="dk1"/>
                </a:solidFill>
                <a:latin typeface="Calibri"/>
                <a:ea typeface="Calibri"/>
                <a:cs typeface="Calibri"/>
                <a:sym typeface="Calibri"/>
              </a:rPr>
              <a:t>beneficiary databases and monitoring tools more inclusive</a:t>
            </a:r>
            <a:r>
              <a:rPr lang="en-US" sz="1100">
                <a:solidFill>
                  <a:schemeClr val="dk1"/>
                </a:solidFill>
                <a:latin typeface="Calibri"/>
                <a:ea typeface="Calibri"/>
                <a:cs typeface="Calibri"/>
                <a:sym typeface="Calibri"/>
              </a:rPr>
              <a:t>, recognising diverse identities such as non-binary and pansexual individuals so that people feel accurately represented and understood.</a:t>
            </a:r>
            <a:endParaRPr sz="1100">
              <a:solidFill>
                <a:schemeClr val="dk1"/>
              </a:solidFill>
              <a:latin typeface="Calibri"/>
              <a:ea typeface="Calibri"/>
              <a:cs typeface="Calibri"/>
              <a:sym typeface="Calibri"/>
            </a:endParaRPr>
          </a:p>
          <a:p>
            <a:pPr indent="0" lvl="0" marL="0" rtl="0" algn="just">
              <a:lnSpc>
                <a:spcPct val="115000"/>
              </a:lnSpc>
              <a:spcBef>
                <a:spcPts val="1200"/>
              </a:spcBef>
              <a:spcAft>
                <a:spcPts val="0"/>
              </a:spcAft>
              <a:buNone/>
            </a:pPr>
            <a:r>
              <a:rPr lang="en-US" sz="1100">
                <a:solidFill>
                  <a:schemeClr val="dk1"/>
                </a:solidFill>
                <a:latin typeface="Calibri"/>
                <a:ea typeface="Calibri"/>
                <a:cs typeface="Calibri"/>
                <a:sym typeface="Calibri"/>
              </a:rPr>
              <a:t>To better engage younger generations, we introduced </a:t>
            </a:r>
            <a:r>
              <a:rPr b="1" lang="en-US" sz="1100">
                <a:solidFill>
                  <a:schemeClr val="dk1"/>
                </a:solidFill>
                <a:latin typeface="Calibri"/>
                <a:ea typeface="Calibri"/>
                <a:cs typeface="Calibri"/>
                <a:sym typeface="Calibri"/>
              </a:rPr>
              <a:t>more interactive community activities</a:t>
            </a:r>
            <a:r>
              <a:rPr lang="en-US" sz="1100">
                <a:solidFill>
                  <a:schemeClr val="dk1"/>
                </a:solidFill>
                <a:latin typeface="Calibri"/>
                <a:ea typeface="Calibri"/>
                <a:cs typeface="Calibri"/>
                <a:sym typeface="Calibri"/>
              </a:rPr>
              <a:t>—including games, icebreakers, cultural events, and discussions that explore the intersection of </a:t>
            </a:r>
            <a:r>
              <a:rPr b="1" lang="en-US" sz="1100">
                <a:solidFill>
                  <a:schemeClr val="dk1"/>
                </a:solidFill>
                <a:latin typeface="Calibri"/>
                <a:ea typeface="Calibri"/>
                <a:cs typeface="Calibri"/>
                <a:sym typeface="Calibri"/>
              </a:rPr>
              <a:t>queer identity, faith, and culture</a:t>
            </a:r>
            <a:r>
              <a:rPr lang="en-US" sz="1100">
                <a:solidFill>
                  <a:schemeClr val="dk1"/>
                </a:solidFill>
                <a:latin typeface="Calibri"/>
                <a:ea typeface="Calibri"/>
                <a:cs typeface="Calibri"/>
                <a:sym typeface="Calibri"/>
              </a:rPr>
              <a:t>.</a:t>
            </a:r>
            <a:endParaRPr sz="1100">
              <a:solidFill>
                <a:schemeClr val="dk1"/>
              </a:solidFill>
              <a:latin typeface="Calibri"/>
              <a:ea typeface="Calibri"/>
              <a:cs typeface="Calibri"/>
              <a:sym typeface="Calibri"/>
            </a:endParaRPr>
          </a:p>
          <a:p>
            <a:pPr indent="0" lvl="0" marL="0" rtl="0" algn="just">
              <a:lnSpc>
                <a:spcPct val="115000"/>
              </a:lnSpc>
              <a:spcBef>
                <a:spcPts val="1200"/>
              </a:spcBef>
              <a:spcAft>
                <a:spcPts val="1200"/>
              </a:spcAft>
              <a:buNone/>
            </a:pPr>
            <a:r>
              <a:rPr lang="en-US" sz="1100">
                <a:solidFill>
                  <a:schemeClr val="dk1"/>
                </a:solidFill>
                <a:latin typeface="Calibri"/>
                <a:ea typeface="Calibri"/>
                <a:cs typeface="Calibri"/>
                <a:sym typeface="Calibri"/>
              </a:rPr>
              <a:t>Through this collective effort, individuals who once felt isolated or fearful are now finding the </a:t>
            </a:r>
            <a:r>
              <a:rPr b="1" lang="en-US" sz="1100">
                <a:solidFill>
                  <a:schemeClr val="dk1"/>
                </a:solidFill>
                <a:latin typeface="Calibri"/>
                <a:ea typeface="Calibri"/>
                <a:cs typeface="Calibri"/>
                <a:sym typeface="Calibri"/>
              </a:rPr>
              <a:t>confidence to live authentically, participate in public conversations, and build supportive communities.</a:t>
            </a:r>
            <a:endParaRPr b="1" sz="1100">
              <a:solidFill>
                <a:schemeClr val="dk1"/>
              </a:solidFill>
              <a:latin typeface="Calibri"/>
              <a:ea typeface="Calibri"/>
              <a:cs typeface="Calibri"/>
              <a:sym typeface="Calibri"/>
            </a:endParaRPr>
          </a:p>
        </p:txBody>
      </p:sp>
      <p:pic>
        <p:nvPicPr>
          <p:cNvPr id="138" name="Google Shape;138;p5" title="WhatsApp Image 2026-03-03 at 12.57.00.jpeg"/>
          <p:cNvPicPr preferRelativeResize="0"/>
          <p:nvPr/>
        </p:nvPicPr>
        <p:blipFill>
          <a:blip r:embed="rId3">
            <a:alphaModFix/>
          </a:blip>
          <a:stretch>
            <a:fillRect/>
          </a:stretch>
        </p:blipFill>
        <p:spPr>
          <a:xfrm>
            <a:off x="273325" y="702875"/>
            <a:ext cx="2388950" cy="3185274"/>
          </a:xfrm>
          <a:prstGeom prst="rect">
            <a:avLst/>
          </a:prstGeom>
          <a:noFill/>
          <a:ln>
            <a:noFill/>
          </a:ln>
        </p:spPr>
      </p:pic>
      <p:pic>
        <p:nvPicPr>
          <p:cNvPr id="139" name="Google Shape;139;p5" title="596419316_4331448120470158_2358153412634281318_n.jpg"/>
          <p:cNvPicPr preferRelativeResize="0"/>
          <p:nvPr/>
        </p:nvPicPr>
        <p:blipFill>
          <a:blip r:embed="rId4">
            <a:alphaModFix/>
          </a:blip>
          <a:stretch>
            <a:fillRect/>
          </a:stretch>
        </p:blipFill>
        <p:spPr>
          <a:xfrm>
            <a:off x="183475" y="4114174"/>
            <a:ext cx="2699126" cy="20243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 name="Shape 143"/>
        <p:cNvGrpSpPr/>
        <p:nvPr/>
      </p:nvGrpSpPr>
      <p:grpSpPr>
        <a:xfrm>
          <a:off x="0" y="0"/>
          <a:ext cx="0" cy="0"/>
          <a:chOff x="0" y="0"/>
          <a:chExt cx="0" cy="0"/>
        </a:xfrm>
      </p:grpSpPr>
      <p:sp>
        <p:nvSpPr>
          <p:cNvPr id="144" name="Google Shape;144;g395cc50de8b_9_5"/>
          <p:cNvSpPr/>
          <p:nvPr/>
        </p:nvSpPr>
        <p:spPr>
          <a:xfrm>
            <a:off x="0" y="0"/>
            <a:ext cx="12192000" cy="113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5" name="Google Shape;145;g395cc50de8b_9_5"/>
          <p:cNvSpPr/>
          <p:nvPr/>
        </p:nvSpPr>
        <p:spPr>
          <a:xfrm>
            <a:off x="0" y="6364553"/>
            <a:ext cx="12192000" cy="518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6" name="Google Shape;146;g395cc50de8b_9_5"/>
          <p:cNvSpPr/>
          <p:nvPr/>
        </p:nvSpPr>
        <p:spPr>
          <a:xfrm>
            <a:off x="-117477" y="387508"/>
            <a:ext cx="12192000" cy="845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Change</a:t>
            </a:r>
            <a:endParaRPr b="0" i="1" sz="4400" u="none" cap="none" strike="noStrike">
              <a:solidFill>
                <a:srgbClr val="000000"/>
              </a:solidFill>
              <a:latin typeface="Tahoma"/>
              <a:ea typeface="Tahoma"/>
              <a:cs typeface="Tahoma"/>
              <a:sym typeface="Tahoma"/>
            </a:endParaRPr>
          </a:p>
        </p:txBody>
      </p:sp>
      <p:sp>
        <p:nvSpPr>
          <p:cNvPr id="147" name="Google Shape;147;g395cc50de8b_9_5"/>
          <p:cNvSpPr txBox="1"/>
          <p:nvPr/>
        </p:nvSpPr>
        <p:spPr>
          <a:xfrm>
            <a:off x="-5410" y="6391015"/>
            <a:ext cx="121920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2400"/>
              <a:buFont typeface="Arial"/>
              <a:buNone/>
            </a:pPr>
            <a:r>
              <a:rPr b="0" i="1" lang="en-US" sz="2400" u="none" cap="none" strike="noStrike">
                <a:solidFill>
                  <a:schemeClr val="lt1"/>
                </a:solidFill>
                <a:latin typeface="Tahoma"/>
                <a:ea typeface="Tahoma"/>
                <a:cs typeface="Tahoma"/>
                <a:sym typeface="Tahoma"/>
              </a:rPr>
              <a:t>Voice and Choice Summit 2026    \    Voice and Choice Summit 2026 </a:t>
            </a:r>
            <a:endParaRPr b="0" i="0" sz="2400" u="none" cap="none" strike="noStrike">
              <a:solidFill>
                <a:schemeClr val="lt1"/>
              </a:solidFill>
              <a:latin typeface="Tahoma"/>
              <a:ea typeface="Tahoma"/>
              <a:cs typeface="Tahoma"/>
              <a:sym typeface="Tahoma"/>
            </a:endParaRPr>
          </a:p>
        </p:txBody>
      </p:sp>
      <p:pic>
        <p:nvPicPr>
          <p:cNvPr id="148" name="Google Shape;148;g395cc50de8b_9_5" title="Normal Version.mp4">
            <a:hlinkClick r:id="rId3"/>
          </p:cNvPr>
          <p:cNvPicPr preferRelativeResize="0"/>
          <p:nvPr/>
        </p:nvPicPr>
        <p:blipFill>
          <a:blip r:embed="rId4">
            <a:alphaModFix/>
          </a:blip>
          <a:stretch>
            <a:fillRect/>
          </a:stretch>
        </p:blipFill>
        <p:spPr>
          <a:xfrm>
            <a:off x="2328138" y="1506998"/>
            <a:ext cx="7300774" cy="4106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 name="Shape 152"/>
        <p:cNvGrpSpPr/>
        <p:nvPr/>
      </p:nvGrpSpPr>
      <p:grpSpPr>
        <a:xfrm>
          <a:off x="0" y="0"/>
          <a:ext cx="0" cy="0"/>
          <a:chOff x="0" y="0"/>
          <a:chExt cx="0" cy="0"/>
        </a:xfrm>
      </p:grpSpPr>
      <p:sp>
        <p:nvSpPr>
          <p:cNvPr id="153" name="Google Shape;153;p6"/>
          <p:cNvSpPr/>
          <p:nvPr/>
        </p:nvSpPr>
        <p:spPr>
          <a:xfrm>
            <a:off x="0" y="0"/>
            <a:ext cx="12192000" cy="113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4" name="Google Shape;154;p6"/>
          <p:cNvSpPr/>
          <p:nvPr/>
        </p:nvSpPr>
        <p:spPr>
          <a:xfrm>
            <a:off x="0" y="6364553"/>
            <a:ext cx="12192000" cy="518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5" name="Google Shape;155;p6"/>
          <p:cNvSpPr/>
          <p:nvPr/>
        </p:nvSpPr>
        <p:spPr>
          <a:xfrm>
            <a:off x="-2" y="246158"/>
            <a:ext cx="12192000" cy="8451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4400"/>
              <a:buFont typeface="Tahoma"/>
              <a:buNone/>
            </a:pPr>
            <a:r>
              <a:rPr b="0" i="0" lang="en-US" sz="4400" u="none" cap="none" strike="noStrike">
                <a:solidFill>
                  <a:srgbClr val="000000"/>
                </a:solidFill>
                <a:latin typeface="Tahoma"/>
                <a:ea typeface="Tahoma"/>
                <a:cs typeface="Tahoma"/>
                <a:sym typeface="Tahoma"/>
              </a:rPr>
              <a:t>Impact</a:t>
            </a:r>
            <a:r>
              <a:rPr b="1" i="1" lang="en-US" sz="4400" u="none" cap="none" strike="noStrike">
                <a:solidFill>
                  <a:srgbClr val="000000"/>
                </a:solidFill>
                <a:latin typeface="Tahoma"/>
                <a:ea typeface="Tahoma"/>
                <a:cs typeface="Tahoma"/>
                <a:sym typeface="Tahoma"/>
              </a:rPr>
              <a:t> </a:t>
            </a:r>
            <a:endParaRPr b="0" i="1" sz="4400" u="none" cap="none" strike="noStrike">
              <a:solidFill>
                <a:srgbClr val="000000"/>
              </a:solidFill>
              <a:latin typeface="Tahoma"/>
              <a:ea typeface="Tahoma"/>
              <a:cs typeface="Tahoma"/>
              <a:sym typeface="Tahoma"/>
            </a:endParaRPr>
          </a:p>
        </p:txBody>
      </p:sp>
      <p:sp>
        <p:nvSpPr>
          <p:cNvPr id="156" name="Google Shape;156;p6"/>
          <p:cNvSpPr txBox="1"/>
          <p:nvPr/>
        </p:nvSpPr>
        <p:spPr>
          <a:xfrm>
            <a:off x="-5410" y="6391015"/>
            <a:ext cx="12192000" cy="45180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2400"/>
              <a:buFont typeface="Arial"/>
              <a:buNone/>
            </a:pPr>
            <a:r>
              <a:rPr b="0" i="1" lang="en-US" sz="2400" u="none" cap="none" strike="noStrike">
                <a:solidFill>
                  <a:schemeClr val="lt1"/>
                </a:solidFill>
                <a:latin typeface="Tahoma"/>
                <a:ea typeface="Tahoma"/>
                <a:cs typeface="Tahoma"/>
                <a:sym typeface="Tahoma"/>
              </a:rPr>
              <a:t>Voice and Choice Summit 2026    \    Voice and Choice Summit 2026 </a:t>
            </a:r>
            <a:endParaRPr b="0" i="0" sz="2400" u="none" cap="none" strike="noStrike">
              <a:solidFill>
                <a:schemeClr val="lt1"/>
              </a:solidFill>
              <a:latin typeface="Tahoma"/>
              <a:ea typeface="Tahoma"/>
              <a:cs typeface="Tahoma"/>
              <a:sym typeface="Tahoma"/>
            </a:endParaRPr>
          </a:p>
        </p:txBody>
      </p:sp>
      <p:sp>
        <p:nvSpPr>
          <p:cNvPr id="157" name="Google Shape;157;p6"/>
          <p:cNvSpPr txBox="1"/>
          <p:nvPr/>
        </p:nvSpPr>
        <p:spPr>
          <a:xfrm>
            <a:off x="842000" y="2921925"/>
            <a:ext cx="64767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t/>
            </a:r>
            <a:endParaRPr sz="1300">
              <a:solidFill>
                <a:schemeClr val="dk1"/>
              </a:solidFill>
              <a:latin typeface="Calibri"/>
              <a:ea typeface="Calibri"/>
              <a:cs typeface="Calibri"/>
              <a:sym typeface="Calibri"/>
            </a:endParaRPr>
          </a:p>
        </p:txBody>
      </p:sp>
      <p:sp>
        <p:nvSpPr>
          <p:cNvPr id="158" name="Google Shape;158;p6"/>
          <p:cNvSpPr txBox="1"/>
          <p:nvPr/>
        </p:nvSpPr>
        <p:spPr>
          <a:xfrm>
            <a:off x="7316100" y="3104275"/>
            <a:ext cx="4875900" cy="477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t/>
            </a:r>
            <a:endParaRPr sz="1900">
              <a:latin typeface="Calibri"/>
              <a:ea typeface="Calibri"/>
              <a:cs typeface="Calibri"/>
              <a:sym typeface="Calibri"/>
            </a:endParaRPr>
          </a:p>
        </p:txBody>
      </p:sp>
      <p:pic>
        <p:nvPicPr>
          <p:cNvPr id="159" name="Google Shape;159;p6" title="590907429_877955024588508_6494563410564917129_n.jpg"/>
          <p:cNvPicPr preferRelativeResize="0"/>
          <p:nvPr/>
        </p:nvPicPr>
        <p:blipFill>
          <a:blip r:embed="rId3">
            <a:alphaModFix/>
          </a:blip>
          <a:stretch>
            <a:fillRect/>
          </a:stretch>
        </p:blipFill>
        <p:spPr>
          <a:xfrm>
            <a:off x="10131400" y="4397075"/>
            <a:ext cx="1817450" cy="1818373"/>
          </a:xfrm>
          <a:prstGeom prst="rect">
            <a:avLst/>
          </a:prstGeom>
          <a:noFill/>
          <a:ln>
            <a:noFill/>
          </a:ln>
        </p:spPr>
      </p:pic>
      <p:pic>
        <p:nvPicPr>
          <p:cNvPr id="160" name="Google Shape;160;p6"/>
          <p:cNvPicPr preferRelativeResize="0"/>
          <p:nvPr/>
        </p:nvPicPr>
        <p:blipFill>
          <a:blip r:embed="rId4">
            <a:alphaModFix/>
          </a:blip>
          <a:stretch>
            <a:fillRect/>
          </a:stretch>
        </p:blipFill>
        <p:spPr>
          <a:xfrm>
            <a:off x="9756675" y="2584146"/>
            <a:ext cx="2277622" cy="1708217"/>
          </a:xfrm>
          <a:prstGeom prst="rect">
            <a:avLst/>
          </a:prstGeom>
          <a:noFill/>
          <a:ln>
            <a:noFill/>
          </a:ln>
        </p:spPr>
      </p:pic>
      <p:sp>
        <p:nvSpPr>
          <p:cNvPr id="161" name="Google Shape;161;p6"/>
          <p:cNvSpPr txBox="1"/>
          <p:nvPr/>
        </p:nvSpPr>
        <p:spPr>
          <a:xfrm>
            <a:off x="178000" y="544450"/>
            <a:ext cx="9493200" cy="6003000"/>
          </a:xfrm>
          <a:prstGeom prst="rect">
            <a:avLst/>
          </a:prstGeom>
          <a:noFill/>
          <a:ln>
            <a:noFill/>
          </a:ln>
        </p:spPr>
        <p:txBody>
          <a:bodyPr anchorCtr="0" anchor="t" bIns="91425" lIns="91425" spcFirstLastPara="1" rIns="91425" wrap="square" tIns="91425">
            <a:spAutoFit/>
          </a:bodyPr>
          <a:lstStyle/>
          <a:p>
            <a:pPr indent="0" lvl="0" marL="76200" rtl="0" algn="l">
              <a:lnSpc>
                <a:spcPct val="70000"/>
              </a:lnSpc>
              <a:spcBef>
                <a:spcPts val="600"/>
              </a:spcBef>
              <a:spcAft>
                <a:spcPts val="0"/>
              </a:spcAft>
              <a:buNone/>
            </a:pPr>
            <a:r>
              <a:rPr b="1" lang="en-US" sz="2100">
                <a:solidFill>
                  <a:schemeClr val="dk1"/>
                </a:solidFill>
                <a:latin typeface="Calibri"/>
                <a:ea typeface="Calibri"/>
                <a:cs typeface="Calibri"/>
                <a:sym typeface="Calibri"/>
              </a:rPr>
              <a:t>The Change We Are Seeing</a:t>
            </a:r>
            <a:endParaRPr b="1" sz="2100">
              <a:solidFill>
                <a:schemeClr val="dk1"/>
              </a:solidFill>
              <a:latin typeface="Calibri"/>
              <a:ea typeface="Calibri"/>
              <a:cs typeface="Calibri"/>
              <a:sym typeface="Calibri"/>
            </a:endParaRPr>
          </a:p>
          <a:p>
            <a:pPr indent="0" lvl="0" marL="0" rtl="0" algn="l">
              <a:lnSpc>
                <a:spcPct val="70000"/>
              </a:lnSpc>
              <a:spcBef>
                <a:spcPts val="600"/>
              </a:spcBef>
              <a:spcAft>
                <a:spcPts val="0"/>
              </a:spcAft>
              <a:buNone/>
            </a:pPr>
            <a:r>
              <a:rPr lang="en-US">
                <a:solidFill>
                  <a:schemeClr val="dk1"/>
                </a:solidFill>
                <a:latin typeface="Calibri"/>
                <a:ea typeface="Calibri"/>
                <a:cs typeface="Calibri"/>
                <a:sym typeface="Calibri"/>
              </a:rPr>
              <a:t>YQA’s leadership has created change at multiple levels: </a:t>
            </a:r>
            <a:r>
              <a:rPr b="1" lang="en-US">
                <a:solidFill>
                  <a:schemeClr val="dk1"/>
                </a:solidFill>
                <a:latin typeface="Calibri"/>
                <a:ea typeface="Calibri"/>
                <a:cs typeface="Calibri"/>
                <a:sym typeface="Calibri"/>
              </a:rPr>
              <a:t>community, Mauritius, and international</a:t>
            </a:r>
            <a:r>
              <a:rPr lang="en-US">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indent="0" lvl="0" marL="0" rtl="0" algn="l">
              <a:lnSpc>
                <a:spcPct val="70000"/>
              </a:lnSpc>
              <a:spcBef>
                <a:spcPts val="600"/>
              </a:spcBef>
              <a:spcAft>
                <a:spcPts val="0"/>
              </a:spcAft>
              <a:buNone/>
            </a:pPr>
            <a:r>
              <a:rPr b="1" lang="en-US">
                <a:solidFill>
                  <a:schemeClr val="dk1"/>
                </a:solidFill>
                <a:latin typeface="Calibri"/>
                <a:ea typeface="Calibri"/>
                <a:cs typeface="Calibri"/>
                <a:sym typeface="Calibri"/>
              </a:rPr>
              <a:t>Community Impact</a:t>
            </a:r>
            <a:endParaRPr b="1">
              <a:solidFill>
                <a:schemeClr val="dk1"/>
              </a:solidFill>
              <a:latin typeface="Calibri"/>
              <a:ea typeface="Calibri"/>
              <a:cs typeface="Calibri"/>
              <a:sym typeface="Calibri"/>
            </a:endParaRPr>
          </a:p>
          <a:p>
            <a:pPr indent="-317500" lvl="0" marL="457200" rtl="0" algn="l">
              <a:lnSpc>
                <a:spcPct val="70000"/>
              </a:lnSpc>
              <a:spcBef>
                <a:spcPts val="60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Overall increase in engagement and participation of LGBTQIA+ people in YQA programs and safe spaces, with particularly significant visibility of trans, gender-diverse, and elderly beneficiaries</a:t>
            </a:r>
            <a:endParaRPr>
              <a:solidFill>
                <a:schemeClr val="dk1"/>
              </a:solidFill>
              <a:latin typeface="Calibri"/>
              <a:ea typeface="Calibri"/>
              <a:cs typeface="Calibri"/>
              <a:sym typeface="Calibri"/>
            </a:endParaRPr>
          </a:p>
          <a:p>
            <a:pPr indent="-317500" lvl="0" marL="457200" rtl="0" algn="l">
              <a:lnSpc>
                <a:spcPct val="70000"/>
              </a:lnSpc>
              <a:spcBef>
                <a:spcPts val="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Greater awareness of rights, available services such as counselling, case management, hosting of safe spaces, HIV Testing and Information sharing on coming-out, Trans Issues and LGBTQIA+ Rights, and support networks among LGBTQIA+ community members through trainings, workshops, and guidance, fostering confidence, empowerment, and the ability to advocate for themselves and others</a:t>
            </a:r>
            <a:endParaRPr>
              <a:solidFill>
                <a:schemeClr val="dk1"/>
              </a:solidFill>
              <a:latin typeface="Calibri"/>
              <a:ea typeface="Calibri"/>
              <a:cs typeface="Calibri"/>
              <a:sym typeface="Calibri"/>
            </a:endParaRPr>
          </a:p>
          <a:p>
            <a:pPr indent="-317500" lvl="0" marL="457200" rtl="0" algn="l">
              <a:lnSpc>
                <a:spcPct val="70000"/>
              </a:lnSpc>
              <a:spcBef>
                <a:spcPts val="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Strengthened engagement and active participation through social media and community initiatives, with beneficiaries more connected, actively creating and sharing content, raising awareness, and contributing to community solidarity and acceptance</a:t>
            </a:r>
            <a:endParaRPr>
              <a:solidFill>
                <a:schemeClr val="dk1"/>
              </a:solidFill>
              <a:latin typeface="Calibri"/>
              <a:ea typeface="Calibri"/>
              <a:cs typeface="Calibri"/>
              <a:sym typeface="Calibri"/>
            </a:endParaRPr>
          </a:p>
          <a:p>
            <a:pPr indent="0" lvl="0" marL="0" rtl="0" algn="l">
              <a:lnSpc>
                <a:spcPct val="70000"/>
              </a:lnSpc>
              <a:spcBef>
                <a:spcPts val="600"/>
              </a:spcBef>
              <a:spcAft>
                <a:spcPts val="0"/>
              </a:spcAft>
              <a:buNone/>
            </a:pPr>
            <a:r>
              <a:rPr b="1" lang="en-US">
                <a:solidFill>
                  <a:schemeClr val="dk1"/>
                </a:solidFill>
                <a:latin typeface="Calibri"/>
                <a:ea typeface="Calibri"/>
                <a:cs typeface="Calibri"/>
                <a:sym typeface="Calibri"/>
              </a:rPr>
              <a:t>National Impact</a:t>
            </a:r>
            <a:endParaRPr b="1">
              <a:solidFill>
                <a:schemeClr val="dk1"/>
              </a:solidFill>
              <a:latin typeface="Calibri"/>
              <a:ea typeface="Calibri"/>
              <a:cs typeface="Calibri"/>
              <a:sym typeface="Calibri"/>
            </a:endParaRPr>
          </a:p>
          <a:p>
            <a:pPr indent="-317500" lvl="0" marL="457200" rtl="0" algn="l">
              <a:lnSpc>
                <a:spcPct val="70000"/>
              </a:lnSpc>
              <a:spcBef>
                <a:spcPts val="60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Engagement with government, policymakers, and stakeholders to advocate for inclusive intersectional policies in workplaces, families, and healthcare, including producing the first-ever video interview highlighting the lived experiences of an intersex person</a:t>
            </a:r>
            <a:endParaRPr>
              <a:solidFill>
                <a:schemeClr val="dk1"/>
              </a:solidFill>
              <a:latin typeface="Calibri"/>
              <a:ea typeface="Calibri"/>
              <a:cs typeface="Calibri"/>
              <a:sym typeface="Calibri"/>
            </a:endParaRPr>
          </a:p>
          <a:p>
            <a:pPr indent="-317500" lvl="0" marL="457200" rtl="0" algn="l">
              <a:lnSpc>
                <a:spcPct val="70000"/>
              </a:lnSpc>
              <a:spcBef>
                <a:spcPts val="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Strengthened collaboration with local NGOs, fostering mutual engagement and creating pathways for queer beneficiaries to access services, while increasing public awareness through intersectional approaches</a:t>
            </a:r>
            <a:endParaRPr>
              <a:solidFill>
                <a:schemeClr val="dk1"/>
              </a:solidFill>
              <a:latin typeface="Calibri"/>
              <a:ea typeface="Calibri"/>
              <a:cs typeface="Calibri"/>
              <a:sym typeface="Calibri"/>
            </a:endParaRPr>
          </a:p>
          <a:p>
            <a:pPr indent="-317500" lvl="0" marL="457200" rtl="0" algn="l">
              <a:lnSpc>
                <a:spcPct val="70000"/>
              </a:lnSpc>
              <a:spcBef>
                <a:spcPts val="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Increased media visibility and coverage of LGBTQIA+ issues, strengthening public awareness and societal acceptance</a:t>
            </a:r>
            <a:endParaRPr>
              <a:solidFill>
                <a:schemeClr val="dk1"/>
              </a:solidFill>
              <a:latin typeface="Calibri"/>
              <a:ea typeface="Calibri"/>
              <a:cs typeface="Calibri"/>
              <a:sym typeface="Calibri"/>
            </a:endParaRPr>
          </a:p>
          <a:p>
            <a:pPr indent="0" lvl="0" marL="0" rtl="0" algn="l">
              <a:lnSpc>
                <a:spcPct val="70000"/>
              </a:lnSpc>
              <a:spcBef>
                <a:spcPts val="600"/>
              </a:spcBef>
              <a:spcAft>
                <a:spcPts val="0"/>
              </a:spcAft>
              <a:buNone/>
            </a:pPr>
            <a:r>
              <a:rPr b="1" lang="en-US">
                <a:solidFill>
                  <a:schemeClr val="dk1"/>
                </a:solidFill>
                <a:latin typeface="Calibri"/>
                <a:ea typeface="Calibri"/>
                <a:cs typeface="Calibri"/>
                <a:sym typeface="Calibri"/>
              </a:rPr>
              <a:t>International Impact</a:t>
            </a:r>
            <a:endParaRPr b="1">
              <a:solidFill>
                <a:schemeClr val="dk1"/>
              </a:solidFill>
              <a:latin typeface="Calibri"/>
              <a:ea typeface="Calibri"/>
              <a:cs typeface="Calibri"/>
              <a:sym typeface="Calibri"/>
            </a:endParaRPr>
          </a:p>
          <a:p>
            <a:pPr indent="-317500" lvl="0" marL="457200" rtl="0" algn="l">
              <a:lnSpc>
                <a:spcPct val="70000"/>
              </a:lnSpc>
              <a:spcBef>
                <a:spcPts val="60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Active participation in UN human rights mechanisms, contributing to global discussions on LGBTQIA+ rights and inclusion</a:t>
            </a:r>
            <a:endParaRPr>
              <a:solidFill>
                <a:schemeClr val="dk1"/>
              </a:solidFill>
              <a:latin typeface="Calibri"/>
              <a:ea typeface="Calibri"/>
              <a:cs typeface="Calibri"/>
              <a:sym typeface="Calibri"/>
            </a:endParaRPr>
          </a:p>
          <a:p>
            <a:pPr indent="-317500" lvl="0" marL="457200" rtl="0" algn="l">
              <a:lnSpc>
                <a:spcPct val="70000"/>
              </a:lnSpc>
              <a:spcBef>
                <a:spcPts val="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Collaboration with international organisations, including TIHA, Avocats Sans Frontières, Freedom To Marry Golbal and several African LGBTQIA+ organisations, sharing Mauritius’ experiences and best practices while learning from regional and global initiatives</a:t>
            </a:r>
            <a:endParaRPr>
              <a:solidFill>
                <a:schemeClr val="dk1"/>
              </a:solidFill>
              <a:latin typeface="Calibri"/>
              <a:ea typeface="Calibri"/>
              <a:cs typeface="Calibri"/>
              <a:sym typeface="Calibri"/>
            </a:endParaRPr>
          </a:p>
        </p:txBody>
      </p:sp>
      <p:pic>
        <p:nvPicPr>
          <p:cNvPr id="162" name="Google Shape;162;p6"/>
          <p:cNvPicPr preferRelativeResize="0"/>
          <p:nvPr/>
        </p:nvPicPr>
        <p:blipFill>
          <a:blip r:embed="rId5">
            <a:alphaModFix/>
          </a:blip>
          <a:stretch>
            <a:fillRect/>
          </a:stretch>
        </p:blipFill>
        <p:spPr>
          <a:xfrm>
            <a:off x="9555878" y="178663"/>
            <a:ext cx="2545646" cy="230076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6" name="Shape 166"/>
        <p:cNvGrpSpPr/>
        <p:nvPr/>
      </p:nvGrpSpPr>
      <p:grpSpPr>
        <a:xfrm>
          <a:off x="0" y="0"/>
          <a:ext cx="0" cy="0"/>
          <a:chOff x="0" y="0"/>
          <a:chExt cx="0" cy="0"/>
        </a:xfrm>
      </p:grpSpPr>
      <p:sp>
        <p:nvSpPr>
          <p:cNvPr id="167" name="Google Shape;167;g395cbad5e4b_5_14"/>
          <p:cNvSpPr/>
          <p:nvPr/>
        </p:nvSpPr>
        <p:spPr>
          <a:xfrm>
            <a:off x="0" y="0"/>
            <a:ext cx="12192000" cy="113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8" name="Google Shape;168;g395cbad5e4b_5_14"/>
          <p:cNvSpPr/>
          <p:nvPr/>
        </p:nvSpPr>
        <p:spPr>
          <a:xfrm>
            <a:off x="0" y="6364553"/>
            <a:ext cx="12192000" cy="518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9" name="Google Shape;169;g395cbad5e4b_5_14"/>
          <p:cNvSpPr/>
          <p:nvPr/>
        </p:nvSpPr>
        <p:spPr>
          <a:xfrm>
            <a:off x="2090850" y="821350"/>
            <a:ext cx="4875900" cy="845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Tahoma"/>
              <a:buNone/>
            </a:pPr>
            <a:r>
              <a:rPr b="0" i="0" lang="en-US" sz="4400" u="none" cap="none" strike="noStrike">
                <a:solidFill>
                  <a:srgbClr val="000000"/>
                </a:solidFill>
                <a:latin typeface="Tahoma"/>
                <a:ea typeface="Tahoma"/>
                <a:cs typeface="Tahoma"/>
                <a:sym typeface="Tahoma"/>
              </a:rPr>
              <a:t>Impact</a:t>
            </a:r>
            <a:r>
              <a:rPr b="1" i="1" lang="en-US" sz="4400" u="none" cap="none" strike="noStrike">
                <a:solidFill>
                  <a:srgbClr val="000000"/>
                </a:solidFill>
                <a:latin typeface="Tahoma"/>
                <a:ea typeface="Tahoma"/>
                <a:cs typeface="Tahoma"/>
                <a:sym typeface="Tahoma"/>
              </a:rPr>
              <a:t> </a:t>
            </a:r>
            <a:endParaRPr b="0" i="1" sz="4400" u="none" cap="none" strike="noStrike">
              <a:solidFill>
                <a:srgbClr val="000000"/>
              </a:solidFill>
              <a:latin typeface="Tahoma"/>
              <a:ea typeface="Tahoma"/>
              <a:cs typeface="Tahoma"/>
              <a:sym typeface="Tahoma"/>
            </a:endParaRPr>
          </a:p>
        </p:txBody>
      </p:sp>
      <p:sp>
        <p:nvSpPr>
          <p:cNvPr id="170" name="Google Shape;170;g395cbad5e4b_5_14"/>
          <p:cNvSpPr txBox="1"/>
          <p:nvPr/>
        </p:nvSpPr>
        <p:spPr>
          <a:xfrm>
            <a:off x="-5410" y="6391015"/>
            <a:ext cx="121920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2400"/>
              <a:buFont typeface="Arial"/>
              <a:buNone/>
            </a:pPr>
            <a:r>
              <a:rPr b="0" i="1" lang="en-US" sz="2400" u="none" cap="none" strike="noStrike">
                <a:solidFill>
                  <a:schemeClr val="lt1"/>
                </a:solidFill>
                <a:latin typeface="Tahoma"/>
                <a:ea typeface="Tahoma"/>
                <a:cs typeface="Tahoma"/>
                <a:sym typeface="Tahoma"/>
              </a:rPr>
              <a:t>Voice and Choice Summit 2026    \    Voice and Choice Summit 2026 </a:t>
            </a:r>
            <a:endParaRPr b="0" i="0" sz="2400" u="none" cap="none" strike="noStrike">
              <a:solidFill>
                <a:schemeClr val="lt1"/>
              </a:solidFill>
              <a:latin typeface="Tahoma"/>
              <a:ea typeface="Tahoma"/>
              <a:cs typeface="Tahoma"/>
              <a:sym typeface="Tahoma"/>
            </a:endParaRPr>
          </a:p>
        </p:txBody>
      </p:sp>
      <p:sp>
        <p:nvSpPr>
          <p:cNvPr id="171" name="Google Shape;171;g395cbad5e4b_5_14"/>
          <p:cNvSpPr txBox="1"/>
          <p:nvPr/>
        </p:nvSpPr>
        <p:spPr>
          <a:xfrm>
            <a:off x="870558" y="3154910"/>
            <a:ext cx="6621300" cy="393300"/>
          </a:xfrm>
          <a:prstGeom prst="rect">
            <a:avLst/>
          </a:prstGeom>
          <a:noFill/>
          <a:ln>
            <a:noFill/>
          </a:ln>
        </p:spPr>
        <p:txBody>
          <a:bodyPr anchorCtr="0" anchor="t" bIns="93475" lIns="93475" spcFirstLastPara="1" rIns="93475" wrap="square" tIns="93475">
            <a:spAutoFit/>
          </a:bodyPr>
          <a:lstStyle/>
          <a:p>
            <a:pPr indent="0" lvl="0" marL="0" rtl="0" algn="l">
              <a:lnSpc>
                <a:spcPct val="115000"/>
              </a:lnSpc>
              <a:spcBef>
                <a:spcPts val="1227"/>
              </a:spcBef>
              <a:spcAft>
                <a:spcPts val="1227"/>
              </a:spcAft>
              <a:buNone/>
            </a:pPr>
            <a:r>
              <a:t/>
            </a:r>
            <a:endParaRPr sz="1329">
              <a:solidFill>
                <a:schemeClr val="dk1"/>
              </a:solidFill>
              <a:latin typeface="Calibri"/>
              <a:ea typeface="Calibri"/>
              <a:cs typeface="Calibri"/>
              <a:sym typeface="Calibri"/>
            </a:endParaRPr>
          </a:p>
        </p:txBody>
      </p:sp>
      <p:sp>
        <p:nvSpPr>
          <p:cNvPr id="172" name="Google Shape;172;g395cbad5e4b_5_14"/>
          <p:cNvSpPr txBox="1"/>
          <p:nvPr/>
        </p:nvSpPr>
        <p:spPr>
          <a:xfrm>
            <a:off x="7316100" y="3104275"/>
            <a:ext cx="4875900" cy="477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t/>
            </a:r>
            <a:endParaRPr sz="1900">
              <a:latin typeface="Calibri"/>
              <a:ea typeface="Calibri"/>
              <a:cs typeface="Calibri"/>
              <a:sym typeface="Calibri"/>
            </a:endParaRPr>
          </a:p>
        </p:txBody>
      </p:sp>
      <p:sp>
        <p:nvSpPr>
          <p:cNvPr id="173" name="Google Shape;173;g395cbad5e4b_5_14"/>
          <p:cNvSpPr txBox="1"/>
          <p:nvPr/>
        </p:nvSpPr>
        <p:spPr>
          <a:xfrm>
            <a:off x="109638" y="1992825"/>
            <a:ext cx="4701300" cy="4343100"/>
          </a:xfrm>
          <a:prstGeom prst="rect">
            <a:avLst/>
          </a:prstGeom>
          <a:noFill/>
          <a:ln>
            <a:noFill/>
          </a:ln>
        </p:spPr>
        <p:txBody>
          <a:bodyPr anchorCtr="0" anchor="t" bIns="93475" lIns="93475" spcFirstLastPara="1" rIns="93475" wrap="square" tIns="93475">
            <a:spAutoFit/>
          </a:bodyPr>
          <a:lstStyle/>
          <a:p>
            <a:pPr indent="0" lvl="0" marL="0" rtl="0" algn="l">
              <a:lnSpc>
                <a:spcPct val="70000"/>
              </a:lnSpc>
              <a:spcBef>
                <a:spcPts val="613"/>
              </a:spcBef>
              <a:spcAft>
                <a:spcPts val="0"/>
              </a:spcAft>
              <a:buNone/>
            </a:pPr>
            <a:r>
              <a:rPr b="1" lang="en-US" sz="1942">
                <a:solidFill>
                  <a:schemeClr val="dk1"/>
                </a:solidFill>
                <a:latin typeface="Calibri"/>
                <a:ea typeface="Calibri"/>
                <a:cs typeface="Calibri"/>
                <a:sym typeface="Calibri"/>
              </a:rPr>
              <a:t>Who benefits</a:t>
            </a:r>
            <a:endParaRPr b="1" sz="1942">
              <a:solidFill>
                <a:schemeClr val="dk1"/>
              </a:solidFill>
              <a:latin typeface="Calibri"/>
              <a:ea typeface="Calibri"/>
              <a:cs typeface="Calibri"/>
              <a:sym typeface="Calibri"/>
            </a:endParaRPr>
          </a:p>
          <a:p>
            <a:pPr indent="-331082" lvl="0" marL="467409" rtl="0" algn="l">
              <a:lnSpc>
                <a:spcPct val="70000"/>
              </a:lnSpc>
              <a:spcBef>
                <a:spcPts val="613"/>
              </a:spcBef>
              <a:spcAft>
                <a:spcPts val="0"/>
              </a:spcAft>
              <a:buClr>
                <a:schemeClr val="dk1"/>
              </a:buClr>
              <a:buSzPts val="1533"/>
              <a:buFont typeface="Calibri"/>
              <a:buAutoNum type="arabicPeriod"/>
            </a:pPr>
            <a:r>
              <a:rPr b="1" lang="en-US" sz="1533">
                <a:solidFill>
                  <a:schemeClr val="dk1"/>
                </a:solidFill>
                <a:latin typeface="Calibri"/>
                <a:ea typeface="Calibri"/>
                <a:cs typeface="Calibri"/>
                <a:sym typeface="Calibri"/>
              </a:rPr>
              <a:t>LGBTQIA+ individuals and families</a:t>
            </a:r>
            <a:r>
              <a:rPr lang="en-US" sz="1533">
                <a:solidFill>
                  <a:schemeClr val="dk1"/>
                </a:solidFill>
                <a:latin typeface="Calibri"/>
                <a:ea typeface="Calibri"/>
                <a:cs typeface="Calibri"/>
                <a:sym typeface="Calibri"/>
              </a:rPr>
              <a:t> – Improved access to rights, resources, and safe spaces; increased visibility and social acceptance; support for mental health, well-being, and resilience.</a:t>
            </a:r>
            <a:endParaRPr sz="1533">
              <a:solidFill>
                <a:schemeClr val="dk1"/>
              </a:solidFill>
              <a:latin typeface="Calibri"/>
              <a:ea typeface="Calibri"/>
              <a:cs typeface="Calibri"/>
              <a:sym typeface="Calibri"/>
            </a:endParaRPr>
          </a:p>
          <a:p>
            <a:pPr indent="-331082" lvl="0" marL="467409" rtl="0" algn="l">
              <a:lnSpc>
                <a:spcPct val="70000"/>
              </a:lnSpc>
              <a:spcBef>
                <a:spcPts val="0"/>
              </a:spcBef>
              <a:spcAft>
                <a:spcPts val="0"/>
              </a:spcAft>
              <a:buClr>
                <a:schemeClr val="dk1"/>
              </a:buClr>
              <a:buSzPts val="1533"/>
              <a:buFont typeface="Calibri"/>
              <a:buAutoNum type="arabicPeriod"/>
            </a:pPr>
            <a:r>
              <a:rPr b="1" lang="en-US" sz="1533">
                <a:solidFill>
                  <a:schemeClr val="dk1"/>
                </a:solidFill>
                <a:latin typeface="Calibri"/>
                <a:ea typeface="Calibri"/>
                <a:cs typeface="Calibri"/>
                <a:sym typeface="Calibri"/>
              </a:rPr>
              <a:t>Youth leaders and activists</a:t>
            </a:r>
            <a:r>
              <a:rPr lang="en-US" sz="1533">
                <a:solidFill>
                  <a:schemeClr val="dk1"/>
                </a:solidFill>
                <a:latin typeface="Calibri"/>
                <a:ea typeface="Calibri"/>
                <a:cs typeface="Calibri"/>
                <a:sym typeface="Calibri"/>
              </a:rPr>
              <a:t> – Enhanced leadership skills, advocacy capacity, and networks; opportunities to influence policy and drive social change.</a:t>
            </a:r>
            <a:endParaRPr sz="1533">
              <a:solidFill>
                <a:schemeClr val="dk1"/>
              </a:solidFill>
              <a:latin typeface="Calibri"/>
              <a:ea typeface="Calibri"/>
              <a:cs typeface="Calibri"/>
              <a:sym typeface="Calibri"/>
            </a:endParaRPr>
          </a:p>
          <a:p>
            <a:pPr indent="-331082" lvl="0" marL="467409" rtl="0" algn="l">
              <a:lnSpc>
                <a:spcPct val="70000"/>
              </a:lnSpc>
              <a:spcBef>
                <a:spcPts val="0"/>
              </a:spcBef>
              <a:spcAft>
                <a:spcPts val="0"/>
              </a:spcAft>
              <a:buClr>
                <a:schemeClr val="dk1"/>
              </a:buClr>
              <a:buSzPts val="1533"/>
              <a:buFont typeface="Calibri"/>
              <a:buAutoNum type="arabicPeriod"/>
            </a:pPr>
            <a:r>
              <a:rPr b="1" lang="en-US" sz="1533">
                <a:solidFill>
                  <a:schemeClr val="dk1"/>
                </a:solidFill>
                <a:latin typeface="Calibri"/>
                <a:ea typeface="Calibri"/>
                <a:cs typeface="Calibri"/>
                <a:sym typeface="Calibri"/>
              </a:rPr>
              <a:t>Civil society organisations</a:t>
            </a:r>
            <a:r>
              <a:rPr lang="en-US" sz="1533">
                <a:solidFill>
                  <a:schemeClr val="dk1"/>
                </a:solidFill>
                <a:latin typeface="Calibri"/>
                <a:ea typeface="Calibri"/>
                <a:cs typeface="Calibri"/>
                <a:sym typeface="Calibri"/>
              </a:rPr>
              <a:t> – Strengthened organisational capacity, collaboration opportunities, and access to research and best practices for inclusive programming.</a:t>
            </a:r>
            <a:endParaRPr sz="1533">
              <a:solidFill>
                <a:schemeClr val="dk1"/>
              </a:solidFill>
              <a:latin typeface="Calibri"/>
              <a:ea typeface="Calibri"/>
              <a:cs typeface="Calibri"/>
              <a:sym typeface="Calibri"/>
            </a:endParaRPr>
          </a:p>
          <a:p>
            <a:pPr indent="-331082" lvl="0" marL="467409" rtl="0" algn="l">
              <a:lnSpc>
                <a:spcPct val="70000"/>
              </a:lnSpc>
              <a:spcBef>
                <a:spcPts val="0"/>
              </a:spcBef>
              <a:spcAft>
                <a:spcPts val="0"/>
              </a:spcAft>
              <a:buClr>
                <a:schemeClr val="dk1"/>
              </a:buClr>
              <a:buSzPts val="1533"/>
              <a:buFont typeface="Calibri"/>
              <a:buAutoNum type="arabicPeriod"/>
            </a:pPr>
            <a:r>
              <a:rPr b="1" lang="en-US" sz="1533">
                <a:solidFill>
                  <a:schemeClr val="dk1"/>
                </a:solidFill>
                <a:latin typeface="Calibri"/>
                <a:ea typeface="Calibri"/>
                <a:cs typeface="Calibri"/>
                <a:sym typeface="Calibri"/>
              </a:rPr>
              <a:t>Mauritian society as a whole</a:t>
            </a:r>
            <a:r>
              <a:rPr lang="en-US" sz="1533">
                <a:solidFill>
                  <a:schemeClr val="dk1"/>
                </a:solidFill>
                <a:latin typeface="Calibri"/>
                <a:ea typeface="Calibri"/>
                <a:cs typeface="Calibri"/>
                <a:sym typeface="Calibri"/>
              </a:rPr>
              <a:t> – Broader social awareness, reduced discrimination, promotion of human rights, and a more inclusive and equitable society.</a:t>
            </a:r>
            <a:endParaRPr sz="1431">
              <a:solidFill>
                <a:schemeClr val="dk1"/>
              </a:solidFill>
              <a:latin typeface="Calibri"/>
              <a:ea typeface="Calibri"/>
              <a:cs typeface="Calibri"/>
              <a:sym typeface="Calibri"/>
            </a:endParaRPr>
          </a:p>
        </p:txBody>
      </p:sp>
      <p:sp>
        <p:nvSpPr>
          <p:cNvPr id="174" name="Google Shape;174;g395cbad5e4b_5_14"/>
          <p:cNvSpPr txBox="1"/>
          <p:nvPr/>
        </p:nvSpPr>
        <p:spPr>
          <a:xfrm>
            <a:off x="4504072" y="1992825"/>
            <a:ext cx="7578300" cy="4579200"/>
          </a:xfrm>
          <a:prstGeom prst="rect">
            <a:avLst/>
          </a:prstGeom>
          <a:noFill/>
          <a:ln>
            <a:noFill/>
          </a:ln>
        </p:spPr>
        <p:txBody>
          <a:bodyPr anchorCtr="0" anchor="t" bIns="93475" lIns="93475" spcFirstLastPara="1" rIns="93475" wrap="square" tIns="93475">
            <a:noAutofit/>
          </a:bodyPr>
          <a:lstStyle/>
          <a:p>
            <a:pPr indent="0" lvl="0" marL="116852" rtl="0" algn="l">
              <a:lnSpc>
                <a:spcPct val="90000"/>
              </a:lnSpc>
              <a:spcBef>
                <a:spcPts val="1022"/>
              </a:spcBef>
              <a:spcAft>
                <a:spcPts val="0"/>
              </a:spcAft>
              <a:buClr>
                <a:schemeClr val="dk1"/>
              </a:buClr>
              <a:buSzPts val="1100"/>
              <a:buFont typeface="Arial"/>
              <a:buNone/>
            </a:pPr>
            <a:r>
              <a:rPr b="1" lang="en-US" sz="1942">
                <a:solidFill>
                  <a:schemeClr val="dk1"/>
                </a:solidFill>
                <a:latin typeface="Calibri"/>
                <a:ea typeface="Calibri"/>
                <a:cs typeface="Calibri"/>
                <a:sym typeface="Calibri"/>
              </a:rPr>
              <a:t>Evidence of change includes</a:t>
            </a:r>
            <a:endParaRPr b="1" sz="1431">
              <a:solidFill>
                <a:schemeClr val="dk1"/>
              </a:solidFill>
              <a:latin typeface="Calibri"/>
              <a:ea typeface="Calibri"/>
              <a:cs typeface="Calibri"/>
              <a:sym typeface="Calibri"/>
            </a:endParaRPr>
          </a:p>
          <a:p>
            <a:pPr indent="-331082" lvl="0" marL="467409" rtl="0" algn="l">
              <a:lnSpc>
                <a:spcPct val="90000"/>
              </a:lnSpc>
              <a:spcBef>
                <a:spcPts val="1022"/>
              </a:spcBef>
              <a:spcAft>
                <a:spcPts val="0"/>
              </a:spcAft>
              <a:buClr>
                <a:schemeClr val="dk1"/>
              </a:buClr>
              <a:buSzPts val="1533"/>
              <a:buFont typeface="Calibri"/>
              <a:buAutoNum type="arabicPeriod"/>
            </a:pPr>
            <a:r>
              <a:rPr b="1" lang="en-US" sz="1533">
                <a:solidFill>
                  <a:schemeClr val="dk1"/>
                </a:solidFill>
                <a:latin typeface="Calibri"/>
                <a:ea typeface="Calibri"/>
                <a:cs typeface="Calibri"/>
                <a:sym typeface="Calibri"/>
              </a:rPr>
              <a:t>Community participation in activities and trainings</a:t>
            </a:r>
            <a:r>
              <a:rPr lang="en-US" sz="1533">
                <a:solidFill>
                  <a:schemeClr val="dk1"/>
                </a:solidFill>
                <a:latin typeface="Calibri"/>
                <a:ea typeface="Calibri"/>
                <a:cs typeface="Calibri"/>
                <a:sym typeface="Calibri"/>
              </a:rPr>
              <a:t> – Higher engagement in workshops, mentorship programs, and advocacy initiatives; measurable improvements in knowledge, skills, and confidence.</a:t>
            </a:r>
            <a:endParaRPr sz="1533">
              <a:solidFill>
                <a:schemeClr val="dk1"/>
              </a:solidFill>
              <a:latin typeface="Calibri"/>
              <a:ea typeface="Calibri"/>
              <a:cs typeface="Calibri"/>
              <a:sym typeface="Calibri"/>
            </a:endParaRPr>
          </a:p>
          <a:p>
            <a:pPr indent="-331082" lvl="0" marL="467409" rtl="0" algn="l">
              <a:lnSpc>
                <a:spcPct val="90000"/>
              </a:lnSpc>
              <a:spcBef>
                <a:spcPts val="0"/>
              </a:spcBef>
              <a:spcAft>
                <a:spcPts val="0"/>
              </a:spcAft>
              <a:buClr>
                <a:schemeClr val="dk1"/>
              </a:buClr>
              <a:buSzPts val="1533"/>
              <a:buFont typeface="Calibri"/>
              <a:buAutoNum type="arabicPeriod"/>
            </a:pPr>
            <a:r>
              <a:rPr b="1" lang="en-US" sz="1533">
                <a:solidFill>
                  <a:schemeClr val="dk1"/>
                </a:solidFill>
                <a:latin typeface="Calibri"/>
                <a:ea typeface="Calibri"/>
                <a:cs typeface="Calibri"/>
                <a:sym typeface="Calibri"/>
              </a:rPr>
              <a:t>Research publications and policy briefs</a:t>
            </a:r>
            <a:r>
              <a:rPr lang="en-US" sz="1533">
                <a:solidFill>
                  <a:schemeClr val="dk1"/>
                </a:solidFill>
                <a:latin typeface="Calibri"/>
                <a:ea typeface="Calibri"/>
                <a:cs typeface="Calibri"/>
                <a:sym typeface="Calibri"/>
              </a:rPr>
              <a:t> – Data-driven insights informing policy, advocacy, and programming; increased visibility of marginalized communities’ needs and experiences.</a:t>
            </a:r>
            <a:endParaRPr sz="1533">
              <a:solidFill>
                <a:schemeClr val="dk1"/>
              </a:solidFill>
              <a:latin typeface="Calibri"/>
              <a:ea typeface="Calibri"/>
              <a:cs typeface="Calibri"/>
              <a:sym typeface="Calibri"/>
            </a:endParaRPr>
          </a:p>
          <a:p>
            <a:pPr indent="-331082" lvl="0" marL="467409" rtl="0" algn="l">
              <a:lnSpc>
                <a:spcPct val="90000"/>
              </a:lnSpc>
              <a:spcBef>
                <a:spcPts val="0"/>
              </a:spcBef>
              <a:spcAft>
                <a:spcPts val="0"/>
              </a:spcAft>
              <a:buClr>
                <a:schemeClr val="dk1"/>
              </a:buClr>
              <a:buSzPts val="1533"/>
              <a:buFont typeface="Calibri"/>
              <a:buAutoNum type="arabicPeriod"/>
            </a:pPr>
            <a:r>
              <a:rPr b="1" lang="en-US" sz="1533">
                <a:solidFill>
                  <a:schemeClr val="dk1"/>
                </a:solidFill>
                <a:latin typeface="Calibri"/>
                <a:ea typeface="Calibri"/>
                <a:cs typeface="Calibri"/>
                <a:sym typeface="Calibri"/>
              </a:rPr>
              <a:t>Media coverage and public dialogue</a:t>
            </a:r>
            <a:r>
              <a:rPr lang="en-US" sz="1533">
                <a:solidFill>
                  <a:schemeClr val="dk1"/>
                </a:solidFill>
                <a:latin typeface="Calibri"/>
                <a:ea typeface="Calibri"/>
                <a:cs typeface="Calibri"/>
                <a:sym typeface="Calibri"/>
              </a:rPr>
              <a:t> – Stories, interviews, and campaigns that shape public perceptions, reduce stigma, and stimulate discussions on equality and inclusion.</a:t>
            </a:r>
            <a:endParaRPr sz="1533">
              <a:solidFill>
                <a:schemeClr val="dk1"/>
              </a:solidFill>
              <a:latin typeface="Calibri"/>
              <a:ea typeface="Calibri"/>
              <a:cs typeface="Calibri"/>
              <a:sym typeface="Calibri"/>
            </a:endParaRPr>
          </a:p>
          <a:p>
            <a:pPr indent="-331082" lvl="0" marL="467409" rtl="0" algn="l">
              <a:lnSpc>
                <a:spcPct val="90000"/>
              </a:lnSpc>
              <a:spcBef>
                <a:spcPts val="0"/>
              </a:spcBef>
              <a:spcAft>
                <a:spcPts val="0"/>
              </a:spcAft>
              <a:buClr>
                <a:schemeClr val="dk1"/>
              </a:buClr>
              <a:buSzPts val="1533"/>
              <a:buFont typeface="Calibri"/>
              <a:buAutoNum type="arabicPeriod"/>
            </a:pPr>
            <a:r>
              <a:rPr b="1" lang="en-US" sz="1533">
                <a:solidFill>
                  <a:schemeClr val="dk1"/>
                </a:solidFill>
                <a:latin typeface="Calibri"/>
                <a:ea typeface="Calibri"/>
                <a:cs typeface="Calibri"/>
                <a:sym typeface="Calibri"/>
              </a:rPr>
              <a:t>Strengthened partnerships with institutions</a:t>
            </a:r>
            <a:r>
              <a:rPr lang="en-US" sz="1533">
                <a:solidFill>
                  <a:schemeClr val="dk1"/>
                </a:solidFill>
                <a:latin typeface="Calibri"/>
                <a:ea typeface="Calibri"/>
                <a:cs typeface="Calibri"/>
                <a:sym typeface="Calibri"/>
              </a:rPr>
              <a:t> – Collaborative initiatives with government bodies, regional and international organisations, and academic institutions to advance legal, social, and cultural change.</a:t>
            </a:r>
            <a:endParaRPr sz="1533">
              <a:solidFill>
                <a:schemeClr val="dk1"/>
              </a:solidFill>
              <a:latin typeface="Calibri"/>
              <a:ea typeface="Calibri"/>
              <a:cs typeface="Calibri"/>
              <a:sym typeface="Calibri"/>
            </a:endParaRPr>
          </a:p>
          <a:p>
            <a:pPr indent="-331082" lvl="0" marL="467409" rtl="0" algn="l">
              <a:lnSpc>
                <a:spcPct val="90000"/>
              </a:lnSpc>
              <a:spcBef>
                <a:spcPts val="0"/>
              </a:spcBef>
              <a:spcAft>
                <a:spcPts val="0"/>
              </a:spcAft>
              <a:buClr>
                <a:schemeClr val="dk1"/>
              </a:buClr>
              <a:buSzPts val="1533"/>
              <a:buFont typeface="Calibri"/>
              <a:buAutoNum type="arabicPeriod"/>
            </a:pPr>
            <a:r>
              <a:rPr b="1" lang="en-US" sz="1533">
                <a:solidFill>
                  <a:schemeClr val="dk1"/>
                </a:solidFill>
                <a:latin typeface="Calibri"/>
                <a:ea typeface="Calibri"/>
                <a:cs typeface="Calibri"/>
                <a:sym typeface="Calibri"/>
              </a:rPr>
              <a:t>Policy and legal influence</a:t>
            </a:r>
            <a:r>
              <a:rPr lang="en-US" sz="1533">
                <a:solidFill>
                  <a:schemeClr val="dk1"/>
                </a:solidFill>
                <a:latin typeface="Calibri"/>
                <a:ea typeface="Calibri"/>
                <a:cs typeface="Calibri"/>
                <a:sym typeface="Calibri"/>
              </a:rPr>
              <a:t> – Contributions to reforms, guidelines, or recommendations that promote LGBTQIA+ rights and protect vulnerable populations.</a:t>
            </a:r>
            <a:endParaRPr sz="1533">
              <a:solidFill>
                <a:schemeClr val="dk1"/>
              </a:solidFill>
              <a:latin typeface="Calibri"/>
              <a:ea typeface="Calibri"/>
              <a:cs typeface="Calibri"/>
              <a:sym typeface="Calibri"/>
            </a:endParaRPr>
          </a:p>
          <a:p>
            <a:pPr indent="-331082" lvl="0" marL="467409" rtl="0" algn="l">
              <a:lnSpc>
                <a:spcPct val="90000"/>
              </a:lnSpc>
              <a:spcBef>
                <a:spcPts val="0"/>
              </a:spcBef>
              <a:spcAft>
                <a:spcPts val="0"/>
              </a:spcAft>
              <a:buClr>
                <a:schemeClr val="dk1"/>
              </a:buClr>
              <a:buSzPts val="1533"/>
              <a:buFont typeface="Calibri"/>
              <a:buAutoNum type="arabicPeriod"/>
            </a:pPr>
            <a:r>
              <a:rPr b="1" lang="en-US" sz="1533">
                <a:solidFill>
                  <a:schemeClr val="dk1"/>
                </a:solidFill>
                <a:latin typeface="Calibri"/>
                <a:ea typeface="Calibri"/>
                <a:cs typeface="Calibri"/>
                <a:sym typeface="Calibri"/>
              </a:rPr>
              <a:t>Capacity building and sustainability</a:t>
            </a:r>
            <a:r>
              <a:rPr lang="en-US" sz="1533">
                <a:solidFill>
                  <a:schemeClr val="dk1"/>
                </a:solidFill>
                <a:latin typeface="Calibri"/>
                <a:ea typeface="Calibri"/>
                <a:cs typeface="Calibri"/>
                <a:sym typeface="Calibri"/>
              </a:rPr>
              <a:t> – Long-term empowerment of individuals and organisations to continue advocacy, mentorship, and community support independently.</a:t>
            </a:r>
            <a:endParaRPr sz="1431">
              <a:solidFill>
                <a:schemeClr val="dk1"/>
              </a:solidFill>
              <a:latin typeface="Calibri"/>
              <a:ea typeface="Calibri"/>
              <a:cs typeface="Calibri"/>
              <a:sym typeface="Calibri"/>
            </a:endParaRPr>
          </a:p>
          <a:p>
            <a:pPr indent="0" lvl="0" marL="0" rtl="0" algn="l">
              <a:spcBef>
                <a:spcPts val="0"/>
              </a:spcBef>
              <a:spcAft>
                <a:spcPts val="0"/>
              </a:spcAft>
              <a:buNone/>
            </a:pPr>
            <a:r>
              <a:t/>
            </a:r>
            <a:endParaRPr sz="2862">
              <a:solidFill>
                <a:schemeClr val="dk1"/>
              </a:solidFill>
              <a:latin typeface="Calibri"/>
              <a:ea typeface="Calibri"/>
              <a:cs typeface="Calibri"/>
              <a:sym typeface="Calibri"/>
            </a:endParaRPr>
          </a:p>
        </p:txBody>
      </p:sp>
      <p:pic>
        <p:nvPicPr>
          <p:cNvPr id="175" name="Google Shape;175;g395cbad5e4b_5_14"/>
          <p:cNvPicPr preferRelativeResize="0"/>
          <p:nvPr/>
        </p:nvPicPr>
        <p:blipFill>
          <a:blip r:embed="rId3">
            <a:alphaModFix/>
          </a:blip>
          <a:stretch>
            <a:fillRect/>
          </a:stretch>
        </p:blipFill>
        <p:spPr>
          <a:xfrm>
            <a:off x="200000" y="201250"/>
            <a:ext cx="2761298" cy="1840426"/>
          </a:xfrm>
          <a:prstGeom prst="rect">
            <a:avLst/>
          </a:prstGeom>
          <a:noFill/>
          <a:ln>
            <a:noFill/>
          </a:ln>
        </p:spPr>
      </p:pic>
      <p:pic>
        <p:nvPicPr>
          <p:cNvPr id="176" name="Google Shape;176;g395cbad5e4b_5_14"/>
          <p:cNvPicPr preferRelativeResize="0"/>
          <p:nvPr/>
        </p:nvPicPr>
        <p:blipFill>
          <a:blip r:embed="rId4">
            <a:alphaModFix/>
          </a:blip>
          <a:stretch>
            <a:fillRect/>
          </a:stretch>
        </p:blipFill>
        <p:spPr>
          <a:xfrm>
            <a:off x="6293067" y="152400"/>
            <a:ext cx="2061332" cy="1840426"/>
          </a:xfrm>
          <a:prstGeom prst="rect">
            <a:avLst/>
          </a:prstGeom>
          <a:noFill/>
          <a:ln>
            <a:noFill/>
          </a:ln>
        </p:spPr>
      </p:pic>
      <p:pic>
        <p:nvPicPr>
          <p:cNvPr id="177" name="Google Shape;177;g395cbad5e4b_5_14"/>
          <p:cNvPicPr preferRelativeResize="0"/>
          <p:nvPr/>
        </p:nvPicPr>
        <p:blipFill rotWithShape="1">
          <a:blip r:embed="rId5">
            <a:alphaModFix/>
          </a:blip>
          <a:srcRect b="-12638" l="-3756" r="0" t="0"/>
          <a:stretch/>
        </p:blipFill>
        <p:spPr>
          <a:xfrm>
            <a:off x="8743450" y="253050"/>
            <a:ext cx="3338926" cy="24158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 name="Shape 181"/>
        <p:cNvGrpSpPr/>
        <p:nvPr/>
      </p:nvGrpSpPr>
      <p:grpSpPr>
        <a:xfrm>
          <a:off x="0" y="0"/>
          <a:ext cx="0" cy="0"/>
          <a:chOff x="0" y="0"/>
          <a:chExt cx="0" cy="0"/>
        </a:xfrm>
      </p:grpSpPr>
      <p:sp>
        <p:nvSpPr>
          <p:cNvPr id="182" name="Google Shape;182;p7"/>
          <p:cNvSpPr/>
          <p:nvPr/>
        </p:nvSpPr>
        <p:spPr>
          <a:xfrm>
            <a:off x="0" y="0"/>
            <a:ext cx="12192000" cy="113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3" name="Google Shape;183;p7"/>
          <p:cNvSpPr/>
          <p:nvPr/>
        </p:nvSpPr>
        <p:spPr>
          <a:xfrm>
            <a:off x="0" y="6364553"/>
            <a:ext cx="12192000" cy="518100"/>
          </a:xfrm>
          <a:prstGeom prst="rect">
            <a:avLst/>
          </a:prstGeom>
          <a:gradFill>
            <a:gsLst>
              <a:gs pos="0">
                <a:srgbClr val="7D59A5"/>
              </a:gs>
              <a:gs pos="5000">
                <a:srgbClr val="7D59A5"/>
              </a:gs>
              <a:gs pos="22000">
                <a:srgbClr val="A57FA6"/>
              </a:gs>
              <a:gs pos="40000">
                <a:srgbClr val="F7DA06"/>
              </a:gs>
              <a:gs pos="58000">
                <a:srgbClr val="00FF00"/>
              </a:gs>
              <a:gs pos="77000">
                <a:srgbClr val="E37191"/>
              </a:gs>
              <a:gs pos="96000">
                <a:srgbClr val="7B2C42"/>
              </a:gs>
              <a:gs pos="100000">
                <a:srgbClr val="7B2C42"/>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4" name="Google Shape;184;p7"/>
          <p:cNvSpPr/>
          <p:nvPr/>
        </p:nvSpPr>
        <p:spPr>
          <a:xfrm>
            <a:off x="-2" y="246158"/>
            <a:ext cx="12192000" cy="8451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4400"/>
              <a:buFont typeface="Tahoma"/>
              <a:buNone/>
            </a:pPr>
            <a:r>
              <a:rPr b="0" i="0" lang="en-US" sz="4400" u="none" cap="none" strike="noStrike">
                <a:solidFill>
                  <a:srgbClr val="000000"/>
                </a:solidFill>
                <a:latin typeface="Tahoma"/>
                <a:ea typeface="Tahoma"/>
                <a:cs typeface="Tahoma"/>
                <a:sym typeface="Tahoma"/>
              </a:rPr>
              <a:t>Recognition </a:t>
            </a:r>
            <a:endParaRPr b="0" i="0" sz="1400" u="none" cap="none" strike="noStrike">
              <a:solidFill>
                <a:srgbClr val="000000"/>
              </a:solidFill>
              <a:latin typeface="Arial"/>
              <a:ea typeface="Arial"/>
              <a:cs typeface="Arial"/>
              <a:sym typeface="Arial"/>
            </a:endParaRPr>
          </a:p>
        </p:txBody>
      </p:sp>
      <p:sp>
        <p:nvSpPr>
          <p:cNvPr id="185" name="Google Shape;185;p7"/>
          <p:cNvSpPr txBox="1"/>
          <p:nvPr/>
        </p:nvSpPr>
        <p:spPr>
          <a:xfrm>
            <a:off x="-5410" y="6391015"/>
            <a:ext cx="12192000" cy="45180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2400"/>
              <a:buFont typeface="Arial"/>
              <a:buNone/>
            </a:pPr>
            <a:r>
              <a:rPr b="0" i="1" lang="en-US" sz="2400" u="none" cap="none" strike="noStrike">
                <a:solidFill>
                  <a:schemeClr val="lt1"/>
                </a:solidFill>
                <a:latin typeface="Tahoma"/>
                <a:ea typeface="Tahoma"/>
                <a:cs typeface="Tahoma"/>
                <a:sym typeface="Tahoma"/>
              </a:rPr>
              <a:t>Voice and Choice Summit 2026    \    Voice and Choice Summit 2026 </a:t>
            </a:r>
            <a:endParaRPr b="0" i="0" sz="2400" u="none" cap="none" strike="noStrike">
              <a:solidFill>
                <a:schemeClr val="lt1"/>
              </a:solidFill>
              <a:latin typeface="Tahoma"/>
              <a:ea typeface="Tahoma"/>
              <a:cs typeface="Tahoma"/>
              <a:sym typeface="Tahoma"/>
            </a:endParaRPr>
          </a:p>
        </p:txBody>
      </p:sp>
      <p:sp>
        <p:nvSpPr>
          <p:cNvPr id="186" name="Google Shape;186;p7"/>
          <p:cNvSpPr txBox="1"/>
          <p:nvPr/>
        </p:nvSpPr>
        <p:spPr>
          <a:xfrm>
            <a:off x="3382275" y="946475"/>
            <a:ext cx="5287200" cy="2376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400"/>
              </a:spcBef>
              <a:spcAft>
                <a:spcPts val="0"/>
              </a:spcAft>
              <a:buNone/>
            </a:pPr>
            <a:r>
              <a:rPr b="1" lang="en-US" sz="1200">
                <a:solidFill>
                  <a:schemeClr val="dk1"/>
                </a:solidFill>
                <a:latin typeface="Calibri"/>
                <a:ea typeface="Calibri"/>
                <a:cs typeface="Calibri"/>
                <a:sym typeface="Calibri"/>
              </a:rPr>
              <a:t>Recognition of Leadership</a:t>
            </a:r>
            <a:endParaRPr b="1" sz="1200">
              <a:solidFill>
                <a:schemeClr val="dk1"/>
              </a:solidFill>
              <a:latin typeface="Calibri"/>
              <a:ea typeface="Calibri"/>
              <a:cs typeface="Calibri"/>
              <a:sym typeface="Calibri"/>
            </a:endParaRPr>
          </a:p>
          <a:p>
            <a:pPr indent="0" lvl="0" marL="0" rtl="0" algn="just">
              <a:lnSpc>
                <a:spcPct val="115000"/>
              </a:lnSpc>
              <a:spcBef>
                <a:spcPts val="1200"/>
              </a:spcBef>
              <a:spcAft>
                <a:spcPts val="0"/>
              </a:spcAft>
              <a:buNone/>
            </a:pPr>
            <a:r>
              <a:rPr lang="en-US" sz="1200">
                <a:solidFill>
                  <a:schemeClr val="dk1"/>
                </a:solidFill>
                <a:latin typeface="Calibri"/>
                <a:ea typeface="Calibri"/>
                <a:cs typeface="Calibri"/>
                <a:sym typeface="Calibri"/>
              </a:rPr>
              <a:t>My leadership journey has been recognised through community visibility, storytelling, and collective appreciation.</a:t>
            </a:r>
            <a:endParaRPr sz="1200">
              <a:solidFill>
                <a:schemeClr val="dk1"/>
              </a:solidFill>
              <a:latin typeface="Calibri"/>
              <a:ea typeface="Calibri"/>
              <a:cs typeface="Calibri"/>
              <a:sym typeface="Calibri"/>
            </a:endParaRPr>
          </a:p>
          <a:p>
            <a:pPr indent="0" lvl="0" marL="0" rtl="0" algn="just">
              <a:lnSpc>
                <a:spcPct val="115000"/>
              </a:lnSpc>
              <a:spcBef>
                <a:spcPts val="1200"/>
              </a:spcBef>
              <a:spcAft>
                <a:spcPts val="1200"/>
              </a:spcAft>
              <a:buNone/>
            </a:pPr>
            <a:r>
              <a:rPr lang="en-US" sz="1200">
                <a:solidFill>
                  <a:schemeClr val="dk1"/>
                </a:solidFill>
                <a:latin typeface="Calibri"/>
                <a:ea typeface="Calibri"/>
                <a:cs typeface="Calibri"/>
                <a:sym typeface="Calibri"/>
              </a:rPr>
              <a:t>Even before joining the Young Queer Alliance as a staff member, I chose to publicly share my story by participating in Nou La, one of the first documentaries highlighting LGBTQIA+ voices in Mauritius. Participating in this project was an important act of visibility and courage. By sharing my personal journey, I contributed to breaking silence around LGBTQIA+ experiences and helping others feel less alone.</a:t>
            </a:r>
            <a:endParaRPr sz="1000">
              <a:solidFill>
                <a:schemeClr val="dk1"/>
              </a:solidFill>
              <a:latin typeface="Calibri"/>
              <a:ea typeface="Calibri"/>
              <a:cs typeface="Calibri"/>
              <a:sym typeface="Calibri"/>
            </a:endParaRPr>
          </a:p>
        </p:txBody>
      </p:sp>
      <p:pic>
        <p:nvPicPr>
          <p:cNvPr id="187" name="Google Shape;187;p7" title="647196064_1340211301471529_8442984543271644858_n.jpg"/>
          <p:cNvPicPr preferRelativeResize="0"/>
          <p:nvPr/>
        </p:nvPicPr>
        <p:blipFill>
          <a:blip r:embed="rId3">
            <a:alphaModFix/>
          </a:blip>
          <a:stretch>
            <a:fillRect/>
          </a:stretch>
        </p:blipFill>
        <p:spPr>
          <a:xfrm>
            <a:off x="87488" y="2959675"/>
            <a:ext cx="2053100" cy="3296389"/>
          </a:xfrm>
          <a:prstGeom prst="rect">
            <a:avLst/>
          </a:prstGeom>
          <a:noFill/>
          <a:ln>
            <a:noFill/>
          </a:ln>
        </p:spPr>
      </p:pic>
      <p:pic>
        <p:nvPicPr>
          <p:cNvPr id="188" name="Google Shape;188;p7" title="646258555_1610580603601889_1668822922668079544_n.jpg"/>
          <p:cNvPicPr preferRelativeResize="0"/>
          <p:nvPr/>
        </p:nvPicPr>
        <p:blipFill>
          <a:blip r:embed="rId4">
            <a:alphaModFix/>
          </a:blip>
          <a:stretch>
            <a:fillRect/>
          </a:stretch>
        </p:blipFill>
        <p:spPr>
          <a:xfrm>
            <a:off x="8697194" y="322225"/>
            <a:ext cx="3374032" cy="1874475"/>
          </a:xfrm>
          <a:prstGeom prst="rect">
            <a:avLst/>
          </a:prstGeom>
          <a:noFill/>
          <a:ln>
            <a:noFill/>
          </a:ln>
        </p:spPr>
      </p:pic>
      <p:pic>
        <p:nvPicPr>
          <p:cNvPr id="189" name="Google Shape;189;p7" title="643863022_2277516872736851_7319236216061836694_n.jpg"/>
          <p:cNvPicPr preferRelativeResize="0"/>
          <p:nvPr/>
        </p:nvPicPr>
        <p:blipFill rotWithShape="1">
          <a:blip r:embed="rId5">
            <a:alphaModFix/>
          </a:blip>
          <a:srcRect b="0" l="3770" r="-3770" t="0"/>
          <a:stretch/>
        </p:blipFill>
        <p:spPr>
          <a:xfrm>
            <a:off x="-5400" y="946475"/>
            <a:ext cx="3487469" cy="1961699"/>
          </a:xfrm>
          <a:prstGeom prst="rect">
            <a:avLst/>
          </a:prstGeom>
          <a:noFill/>
          <a:ln>
            <a:noFill/>
          </a:ln>
        </p:spPr>
      </p:pic>
      <p:pic>
        <p:nvPicPr>
          <p:cNvPr id="190" name="Google Shape;190;p7" title="643620828_1609412533590750_5407303043035161367_n.jpg"/>
          <p:cNvPicPr preferRelativeResize="0"/>
          <p:nvPr/>
        </p:nvPicPr>
        <p:blipFill>
          <a:blip r:embed="rId6">
            <a:alphaModFix/>
          </a:blip>
          <a:stretch>
            <a:fillRect/>
          </a:stretch>
        </p:blipFill>
        <p:spPr>
          <a:xfrm>
            <a:off x="9383675" y="2361413"/>
            <a:ext cx="2187599" cy="3889075"/>
          </a:xfrm>
          <a:prstGeom prst="rect">
            <a:avLst/>
          </a:prstGeom>
          <a:noFill/>
          <a:ln>
            <a:noFill/>
          </a:ln>
        </p:spPr>
      </p:pic>
      <p:sp>
        <p:nvSpPr>
          <p:cNvPr id="191" name="Google Shape;191;p7"/>
          <p:cNvSpPr txBox="1"/>
          <p:nvPr/>
        </p:nvSpPr>
        <p:spPr>
          <a:xfrm>
            <a:off x="2140575" y="3223325"/>
            <a:ext cx="7017900" cy="3167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0"/>
              </a:spcAft>
              <a:buNone/>
            </a:pPr>
            <a:r>
              <a:rPr lang="en-US" sz="1200">
                <a:solidFill>
                  <a:schemeClr val="dk1"/>
                </a:solidFill>
                <a:latin typeface="Calibri"/>
                <a:ea typeface="Calibri"/>
                <a:cs typeface="Calibri"/>
                <a:sym typeface="Calibri"/>
              </a:rPr>
              <a:t>My advocacy and community work have also been recognised through press articles and media coverage, where I have spoken about LGBTQIA+ issues, social inclusion, and the importance of safe spaces for queer people.</a:t>
            </a:r>
            <a:endParaRPr sz="1200">
              <a:solidFill>
                <a:schemeClr val="dk1"/>
              </a:solidFill>
              <a:latin typeface="Calibri"/>
              <a:ea typeface="Calibri"/>
              <a:cs typeface="Calibri"/>
              <a:sym typeface="Calibri"/>
            </a:endParaRPr>
          </a:p>
          <a:p>
            <a:pPr indent="0" lvl="0" marL="0" rtl="0" algn="just">
              <a:lnSpc>
                <a:spcPct val="115000"/>
              </a:lnSpc>
              <a:spcBef>
                <a:spcPts val="1200"/>
              </a:spcBef>
              <a:spcAft>
                <a:spcPts val="0"/>
              </a:spcAft>
              <a:buNone/>
            </a:pPr>
            <a:r>
              <a:rPr lang="en-US" sz="1200">
                <a:solidFill>
                  <a:schemeClr val="dk1"/>
                </a:solidFill>
                <a:latin typeface="Calibri"/>
                <a:ea typeface="Calibri"/>
                <a:cs typeface="Calibri"/>
                <a:sym typeface="Calibri"/>
              </a:rPr>
              <a:t>Recognition also comes from within the community and the organisation itself. At YQA, leadership is collaborative, and my work is affirmed through the trust and support of my colleagues and the board. As a team player, I contribute to planning activities, coordinating initiatives, and fostering a positive work environment.</a:t>
            </a:r>
            <a:endParaRPr sz="1200">
              <a:solidFill>
                <a:schemeClr val="dk1"/>
              </a:solidFill>
              <a:latin typeface="Calibri"/>
              <a:ea typeface="Calibri"/>
              <a:cs typeface="Calibri"/>
              <a:sym typeface="Calibri"/>
            </a:endParaRPr>
          </a:p>
          <a:p>
            <a:pPr indent="0" lvl="0" marL="0" rtl="0" algn="just">
              <a:lnSpc>
                <a:spcPct val="115000"/>
              </a:lnSpc>
              <a:spcBef>
                <a:spcPts val="1200"/>
              </a:spcBef>
              <a:spcAft>
                <a:spcPts val="0"/>
              </a:spcAft>
              <a:buNone/>
            </a:pPr>
            <a:r>
              <a:rPr lang="en-US" sz="1200">
                <a:solidFill>
                  <a:schemeClr val="dk1"/>
                </a:solidFill>
                <a:latin typeface="Calibri"/>
                <a:ea typeface="Calibri"/>
                <a:cs typeface="Calibri"/>
                <a:sym typeface="Calibri"/>
              </a:rPr>
              <a:t>Simple gestures of appreciation within our team—such as encouraging messages in the office, collaborative planning sessions, and shared celebration of successes—reflect the collective leadership culture that drives our work forward.</a:t>
            </a:r>
            <a:endParaRPr sz="1200">
              <a:solidFill>
                <a:schemeClr val="dk1"/>
              </a:solidFill>
              <a:latin typeface="Calibri"/>
              <a:ea typeface="Calibri"/>
              <a:cs typeface="Calibri"/>
              <a:sym typeface="Calibri"/>
            </a:endParaRPr>
          </a:p>
          <a:p>
            <a:pPr indent="0" lvl="0" marL="0" rtl="0" algn="just">
              <a:lnSpc>
                <a:spcPct val="115000"/>
              </a:lnSpc>
              <a:spcBef>
                <a:spcPts val="1200"/>
              </a:spcBef>
              <a:spcAft>
                <a:spcPts val="1200"/>
              </a:spcAft>
              <a:buNone/>
            </a:pPr>
            <a:r>
              <a:rPr lang="en-US" sz="1200">
                <a:solidFill>
                  <a:schemeClr val="dk1"/>
                </a:solidFill>
                <a:latin typeface="Calibri"/>
                <a:ea typeface="Calibri"/>
                <a:cs typeface="Calibri"/>
                <a:sym typeface="Calibri"/>
              </a:rPr>
              <a:t>Ultimately, the greatest recognition comes from the community: seeing individuals who once lived in fear now finding their voice, participating in public conversations, and embracing their identity with pride.</a:t>
            </a:r>
            <a:endParaRPr sz="16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8F3ECD972E8E41B9495D5AEDAE7986" ma:contentTypeVersion="16" ma:contentTypeDescription="Create a new document." ma:contentTypeScope="" ma:versionID="d103da91a01d0d4d36f0a8fa93a5bda2">
  <xsd:schema xmlns:xsd="http://www.w3.org/2001/XMLSchema" xmlns:xs="http://www.w3.org/2001/XMLSchema" xmlns:p="http://schemas.microsoft.com/office/2006/metadata/properties" xmlns:ns2="0d0128bf-0240-4a00-b00a-ea9f2cdab004" xmlns:ns3="5c72703c-1067-4fa7-89cc-ef245258de7b" targetNamespace="http://schemas.microsoft.com/office/2006/metadata/properties" ma:root="true" ma:fieldsID="951381d568948a2b3bc63ab6b0cc8801" ns2:_="" ns3:_="">
    <xsd:import namespace="0d0128bf-0240-4a00-b00a-ea9f2cdab004"/>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128bf-0240-4a00-b00a-ea9f2cdab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c72703c-1067-4fa7-89cc-ef245258de7b" xsi:nil="true"/>
    <lcf76f155ced4ddcb4097134ff3c332f xmlns="0d0128bf-0240-4a00-b00a-ea9f2cdab004">
      <Terms xmlns="http://schemas.microsoft.com/office/infopath/2007/PartnerControls"/>
    </lcf76f155ced4ddcb4097134ff3c332f>
    <SharedWithUsers xmlns="5c72703c-1067-4fa7-89cc-ef245258de7b">
      <UserInfo>
        <DisplayName/>
        <AccountId xsi:nil="true"/>
        <AccountType/>
      </UserInfo>
    </SharedWithUsers>
  </documentManagement>
</p:properties>
</file>

<file path=customXml/itemProps1.xml><?xml version="1.0" encoding="utf-8"?>
<ds:datastoreItem xmlns:ds="http://schemas.openxmlformats.org/officeDocument/2006/customXml" ds:itemID="{6BBE3B14-C3EF-4404-B65A-467F3211A853}"/>
</file>

<file path=customXml/itemProps2.xml><?xml version="1.0" encoding="utf-8"?>
<ds:datastoreItem xmlns:ds="http://schemas.openxmlformats.org/officeDocument/2006/customXml" ds:itemID="{C23D715A-C065-4AED-BBCC-9FB9D1595497}"/>
</file>

<file path=customXml/itemProps3.xml><?xml version="1.0" encoding="utf-8"?>
<ds:datastoreItem xmlns:ds="http://schemas.openxmlformats.org/officeDocument/2006/customXml" ds:itemID="{E0C5F573-BEDF-4E5A-AC94-B0ED71D78B47}"/>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Debi Lee</dc:creator>
  <dcterms:created xsi:type="dcterms:W3CDTF">2025-10-09T06:55:09Z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0x010100438F3ECD972E8E41B9495D5AEDAE7986</vt:lpwstr>
  </property>
  <property fmtid="{D5CDD505-2E9C-101B-9397-08002B2CF9AE}" pid="3" name="MediaServiceImageTags">
    <vt:lpwstr/>
  </property>
  <property fmtid="{D5CDD505-2E9C-101B-9397-08002B2CF9AE}" pid="4" name="Order">
    <vt:lpwstr>9638800.00000000</vt:lpwstr>
  </property>
  <property fmtid="{D5CDD505-2E9C-101B-9397-08002B2CF9AE}" pid="5" name="Processed">
    <vt:lpwstr>false</vt:lpwstr>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y fmtid="{D5CDD505-2E9C-101B-9397-08002B2CF9AE}" pid="14" name="Putonline">
    <vt:lpwstr>false</vt:lpwstr>
  </property>
</Properties>
</file>