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4" r:id="rId5"/>
    <p:sldId id="262" r:id="rId6"/>
    <p:sldId id="277" r:id="rId7"/>
    <p:sldId id="269" r:id="rId8"/>
    <p:sldId id="287" r:id="rId9"/>
    <p:sldId id="280" r:id="rId10"/>
    <p:sldId id="288" r:id="rId11"/>
    <p:sldId id="267" r:id="rId12"/>
    <p:sldId id="289" r:id="rId13"/>
    <p:sldId id="282" r:id="rId14"/>
    <p:sldId id="290" r:id="rId15"/>
    <p:sldId id="286" r:id="rId16"/>
    <p:sldId id="2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51"/>
    <a:srgbClr val="6F2C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showGuides="1">
      <p:cViewPr varScale="1">
        <p:scale>
          <a:sx n="80" d="100"/>
          <a:sy n="80" d="100"/>
        </p:scale>
        <p:origin x="67" y="2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67F9-ADA6-F723-C507-A881518F4B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B831AFD2-CD6A-90CA-763F-08F571D940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0E7E626A-E372-9AA0-C80E-3098E767EEB8}"/>
              </a:ext>
            </a:extLst>
          </p:cNvPr>
          <p:cNvSpPr>
            <a:spLocks noGrp="1"/>
          </p:cNvSpPr>
          <p:nvPr>
            <p:ph type="dt" sz="half" idx="10"/>
          </p:nvPr>
        </p:nvSpPr>
        <p:spPr/>
        <p:txBody>
          <a:bodyPr/>
          <a:lstStyle/>
          <a:p>
            <a:fld id="{8F97B32C-BD12-4510-8086-306FBD82A6CD}" type="datetimeFigureOut">
              <a:rPr lang="en-ZA" smtClean="0"/>
              <a:t>2025/02/18</a:t>
            </a:fld>
            <a:endParaRPr lang="en-ZA"/>
          </a:p>
        </p:txBody>
      </p:sp>
      <p:sp>
        <p:nvSpPr>
          <p:cNvPr id="5" name="Footer Placeholder 4">
            <a:extLst>
              <a:ext uri="{FF2B5EF4-FFF2-40B4-BE49-F238E27FC236}">
                <a16:creationId xmlns:a16="http://schemas.microsoft.com/office/drawing/2014/main" id="{364C0D17-2455-887F-C547-FBAC474AC98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8AEFD5-30B8-96B1-5EDC-EDC1FDBCFD75}"/>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3219122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F7F4-6BA0-9C50-E8D7-7D151D572521}"/>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82DF86CF-F760-07CD-9CBE-1E2563D9B6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B423531-E043-A5C3-68EE-48D9709A283D}"/>
              </a:ext>
            </a:extLst>
          </p:cNvPr>
          <p:cNvSpPr>
            <a:spLocks noGrp="1"/>
          </p:cNvSpPr>
          <p:nvPr>
            <p:ph type="dt" sz="half" idx="10"/>
          </p:nvPr>
        </p:nvSpPr>
        <p:spPr/>
        <p:txBody>
          <a:bodyPr/>
          <a:lstStyle/>
          <a:p>
            <a:fld id="{8F97B32C-BD12-4510-8086-306FBD82A6CD}" type="datetimeFigureOut">
              <a:rPr lang="en-ZA" smtClean="0"/>
              <a:t>2025/02/18</a:t>
            </a:fld>
            <a:endParaRPr lang="en-ZA"/>
          </a:p>
        </p:txBody>
      </p:sp>
      <p:sp>
        <p:nvSpPr>
          <p:cNvPr id="5" name="Footer Placeholder 4">
            <a:extLst>
              <a:ext uri="{FF2B5EF4-FFF2-40B4-BE49-F238E27FC236}">
                <a16:creationId xmlns:a16="http://schemas.microsoft.com/office/drawing/2014/main" id="{FC0EBEF0-A7AA-F359-ADC9-400E3F95B13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CD9BEBF-AEAA-C04F-4FD2-61D29FCE88A1}"/>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231201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6F76D9-D04B-2327-BE56-A418227DD7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D63AA97-36A9-A448-9DD5-EE8D3A03DC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B91F4FD-7CEE-6092-4455-9D2C2884DFD4}"/>
              </a:ext>
            </a:extLst>
          </p:cNvPr>
          <p:cNvSpPr>
            <a:spLocks noGrp="1"/>
          </p:cNvSpPr>
          <p:nvPr>
            <p:ph type="dt" sz="half" idx="10"/>
          </p:nvPr>
        </p:nvSpPr>
        <p:spPr/>
        <p:txBody>
          <a:bodyPr/>
          <a:lstStyle/>
          <a:p>
            <a:fld id="{8F97B32C-BD12-4510-8086-306FBD82A6CD}" type="datetimeFigureOut">
              <a:rPr lang="en-ZA" smtClean="0"/>
              <a:t>2025/02/18</a:t>
            </a:fld>
            <a:endParaRPr lang="en-ZA"/>
          </a:p>
        </p:txBody>
      </p:sp>
      <p:sp>
        <p:nvSpPr>
          <p:cNvPr id="5" name="Footer Placeholder 4">
            <a:extLst>
              <a:ext uri="{FF2B5EF4-FFF2-40B4-BE49-F238E27FC236}">
                <a16:creationId xmlns:a16="http://schemas.microsoft.com/office/drawing/2014/main" id="{C91C7E2B-9360-0B66-E0F7-AB64D29B6AF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B237962-0A7E-FDC3-F3EA-30E8281EDE95}"/>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250370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259D7-279E-D6A1-7325-C172FAB5314F}"/>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930DF41-FD9D-8B69-2FF4-A2C0D16F1B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C8D927D-1EB6-F728-8EE9-00B3A0283CF6}"/>
              </a:ext>
            </a:extLst>
          </p:cNvPr>
          <p:cNvSpPr>
            <a:spLocks noGrp="1"/>
          </p:cNvSpPr>
          <p:nvPr>
            <p:ph type="dt" sz="half" idx="10"/>
          </p:nvPr>
        </p:nvSpPr>
        <p:spPr/>
        <p:txBody>
          <a:bodyPr/>
          <a:lstStyle/>
          <a:p>
            <a:fld id="{8F97B32C-BD12-4510-8086-306FBD82A6CD}" type="datetimeFigureOut">
              <a:rPr lang="en-ZA" smtClean="0"/>
              <a:t>2025/02/18</a:t>
            </a:fld>
            <a:endParaRPr lang="en-ZA"/>
          </a:p>
        </p:txBody>
      </p:sp>
      <p:sp>
        <p:nvSpPr>
          <p:cNvPr id="5" name="Footer Placeholder 4">
            <a:extLst>
              <a:ext uri="{FF2B5EF4-FFF2-40B4-BE49-F238E27FC236}">
                <a16:creationId xmlns:a16="http://schemas.microsoft.com/office/drawing/2014/main" id="{890E3F50-E5D5-5843-B610-5EE15D01CD4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240B05F-A577-2F3F-93E0-B1881081DA2D}"/>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40483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BD1C-9630-95BB-3A0C-60979F6E4B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748E33EB-18F6-174C-15BD-7D6CB6DD0C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B97073-E3CC-DE93-42F8-77AA2E7A22A5}"/>
              </a:ext>
            </a:extLst>
          </p:cNvPr>
          <p:cNvSpPr>
            <a:spLocks noGrp="1"/>
          </p:cNvSpPr>
          <p:nvPr>
            <p:ph type="dt" sz="half" idx="10"/>
          </p:nvPr>
        </p:nvSpPr>
        <p:spPr/>
        <p:txBody>
          <a:bodyPr/>
          <a:lstStyle/>
          <a:p>
            <a:fld id="{8F97B32C-BD12-4510-8086-306FBD82A6CD}" type="datetimeFigureOut">
              <a:rPr lang="en-ZA" smtClean="0"/>
              <a:t>2025/02/18</a:t>
            </a:fld>
            <a:endParaRPr lang="en-ZA"/>
          </a:p>
        </p:txBody>
      </p:sp>
      <p:sp>
        <p:nvSpPr>
          <p:cNvPr id="5" name="Footer Placeholder 4">
            <a:extLst>
              <a:ext uri="{FF2B5EF4-FFF2-40B4-BE49-F238E27FC236}">
                <a16:creationId xmlns:a16="http://schemas.microsoft.com/office/drawing/2014/main" id="{7482D1BC-E50F-0128-0DF7-0CAB36671D6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91B23B5-F4F6-EAAD-2919-C127DC294F16}"/>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76028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C3D7-0A19-2E56-69DB-87EAC66AFFD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E2155B2-C9ED-1E57-AAE2-E68423C078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5D0949C1-29F3-3FF7-76DB-27B2E98777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88296350-DE9C-7DD8-68FC-7A1CAD8AB0D3}"/>
              </a:ext>
            </a:extLst>
          </p:cNvPr>
          <p:cNvSpPr>
            <a:spLocks noGrp="1"/>
          </p:cNvSpPr>
          <p:nvPr>
            <p:ph type="dt" sz="half" idx="10"/>
          </p:nvPr>
        </p:nvSpPr>
        <p:spPr/>
        <p:txBody>
          <a:bodyPr/>
          <a:lstStyle/>
          <a:p>
            <a:fld id="{8F97B32C-BD12-4510-8086-306FBD82A6CD}" type="datetimeFigureOut">
              <a:rPr lang="en-ZA" smtClean="0"/>
              <a:t>2025/02/18</a:t>
            </a:fld>
            <a:endParaRPr lang="en-ZA"/>
          </a:p>
        </p:txBody>
      </p:sp>
      <p:sp>
        <p:nvSpPr>
          <p:cNvPr id="6" name="Footer Placeholder 5">
            <a:extLst>
              <a:ext uri="{FF2B5EF4-FFF2-40B4-BE49-F238E27FC236}">
                <a16:creationId xmlns:a16="http://schemas.microsoft.com/office/drawing/2014/main" id="{0A7BAA1E-4341-961E-60E1-4AF7B43C47C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69AC248-89C0-54C1-5611-DF6BBFF16A58}"/>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330483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079F-C7B4-82F3-C08E-E95355D1422E}"/>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8F8C8CF6-11A0-132F-D74A-1E6C9B4A9B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E2E45-C9FE-F70C-2ACA-BD9C68248B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E9607CE-2A75-21E4-703B-FA1A21483E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0D6705-4505-631B-2FE9-EAE323FA94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3D4B3D55-8689-86FC-3365-26CC4446736C}"/>
              </a:ext>
            </a:extLst>
          </p:cNvPr>
          <p:cNvSpPr>
            <a:spLocks noGrp="1"/>
          </p:cNvSpPr>
          <p:nvPr>
            <p:ph type="dt" sz="half" idx="10"/>
          </p:nvPr>
        </p:nvSpPr>
        <p:spPr/>
        <p:txBody>
          <a:bodyPr/>
          <a:lstStyle/>
          <a:p>
            <a:fld id="{8F97B32C-BD12-4510-8086-306FBD82A6CD}" type="datetimeFigureOut">
              <a:rPr lang="en-ZA" smtClean="0"/>
              <a:t>2025/02/18</a:t>
            </a:fld>
            <a:endParaRPr lang="en-ZA"/>
          </a:p>
        </p:txBody>
      </p:sp>
      <p:sp>
        <p:nvSpPr>
          <p:cNvPr id="8" name="Footer Placeholder 7">
            <a:extLst>
              <a:ext uri="{FF2B5EF4-FFF2-40B4-BE49-F238E27FC236}">
                <a16:creationId xmlns:a16="http://schemas.microsoft.com/office/drawing/2014/main" id="{8D8B7531-1248-9A3F-F4C0-462B3DBC52EA}"/>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F82F57E6-C778-A90A-55DB-A5A6CBC9F07F}"/>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425670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D27ED-16CE-DE31-1AD1-63DA9A2676D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BED5B470-B860-8120-8619-7B6699571820}"/>
              </a:ext>
            </a:extLst>
          </p:cNvPr>
          <p:cNvSpPr>
            <a:spLocks noGrp="1"/>
          </p:cNvSpPr>
          <p:nvPr>
            <p:ph type="dt" sz="half" idx="10"/>
          </p:nvPr>
        </p:nvSpPr>
        <p:spPr/>
        <p:txBody>
          <a:bodyPr/>
          <a:lstStyle/>
          <a:p>
            <a:fld id="{8F97B32C-BD12-4510-8086-306FBD82A6CD}" type="datetimeFigureOut">
              <a:rPr lang="en-ZA" smtClean="0"/>
              <a:t>2025/02/18</a:t>
            </a:fld>
            <a:endParaRPr lang="en-ZA"/>
          </a:p>
        </p:txBody>
      </p:sp>
      <p:sp>
        <p:nvSpPr>
          <p:cNvPr id="4" name="Footer Placeholder 3">
            <a:extLst>
              <a:ext uri="{FF2B5EF4-FFF2-40B4-BE49-F238E27FC236}">
                <a16:creationId xmlns:a16="http://schemas.microsoft.com/office/drawing/2014/main" id="{81BF40A0-8316-7DC7-F416-1AF96445389C}"/>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C3306117-E034-6256-4AA5-52C1CC444099}"/>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277571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C373D-B71A-6D60-0B0F-EEA999DAFCE3}"/>
              </a:ext>
            </a:extLst>
          </p:cNvPr>
          <p:cNvSpPr>
            <a:spLocks noGrp="1"/>
          </p:cNvSpPr>
          <p:nvPr>
            <p:ph type="dt" sz="half" idx="10"/>
          </p:nvPr>
        </p:nvSpPr>
        <p:spPr/>
        <p:txBody>
          <a:bodyPr/>
          <a:lstStyle/>
          <a:p>
            <a:fld id="{8F97B32C-BD12-4510-8086-306FBD82A6CD}" type="datetimeFigureOut">
              <a:rPr lang="en-ZA" smtClean="0"/>
              <a:t>2025/02/18</a:t>
            </a:fld>
            <a:endParaRPr lang="en-ZA"/>
          </a:p>
        </p:txBody>
      </p:sp>
      <p:sp>
        <p:nvSpPr>
          <p:cNvPr id="3" name="Footer Placeholder 2">
            <a:extLst>
              <a:ext uri="{FF2B5EF4-FFF2-40B4-BE49-F238E27FC236}">
                <a16:creationId xmlns:a16="http://schemas.microsoft.com/office/drawing/2014/main" id="{059377D9-4E7B-6D65-B4FB-0B7D53D4BC05}"/>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82942324-D73C-95FF-E2A8-BED1C8CAB0AC}"/>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1467035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CDCBB-3FE0-2527-2329-B362836D48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713A3DBA-8CEA-7240-F555-C1111DFD8D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355E49C-268F-A9A6-A13A-1B085F0B0C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599EE-26A8-4569-30F5-3B9799E056F8}"/>
              </a:ext>
            </a:extLst>
          </p:cNvPr>
          <p:cNvSpPr>
            <a:spLocks noGrp="1"/>
          </p:cNvSpPr>
          <p:nvPr>
            <p:ph type="dt" sz="half" idx="10"/>
          </p:nvPr>
        </p:nvSpPr>
        <p:spPr/>
        <p:txBody>
          <a:bodyPr/>
          <a:lstStyle/>
          <a:p>
            <a:fld id="{8F97B32C-BD12-4510-8086-306FBD82A6CD}" type="datetimeFigureOut">
              <a:rPr lang="en-ZA" smtClean="0"/>
              <a:t>2025/02/18</a:t>
            </a:fld>
            <a:endParaRPr lang="en-ZA"/>
          </a:p>
        </p:txBody>
      </p:sp>
      <p:sp>
        <p:nvSpPr>
          <p:cNvPr id="6" name="Footer Placeholder 5">
            <a:extLst>
              <a:ext uri="{FF2B5EF4-FFF2-40B4-BE49-F238E27FC236}">
                <a16:creationId xmlns:a16="http://schemas.microsoft.com/office/drawing/2014/main" id="{C7CD1028-E822-ADD6-A37E-8B3650D5A8E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D4B3A8C-A74A-A172-8D29-A6E62EA4C409}"/>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3766161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4AFC-2BCC-B09F-8642-112CCC1A9F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3CF4018-8D33-1C01-2958-C4A056A1E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33B75C33-BCCF-540B-34E5-5635F7954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8B9027-2F2F-5BE7-E8A1-82A1CE2D3303}"/>
              </a:ext>
            </a:extLst>
          </p:cNvPr>
          <p:cNvSpPr>
            <a:spLocks noGrp="1"/>
          </p:cNvSpPr>
          <p:nvPr>
            <p:ph type="dt" sz="half" idx="10"/>
          </p:nvPr>
        </p:nvSpPr>
        <p:spPr/>
        <p:txBody>
          <a:bodyPr/>
          <a:lstStyle/>
          <a:p>
            <a:fld id="{8F97B32C-BD12-4510-8086-306FBD82A6CD}" type="datetimeFigureOut">
              <a:rPr lang="en-ZA" smtClean="0"/>
              <a:t>2025/02/18</a:t>
            </a:fld>
            <a:endParaRPr lang="en-ZA"/>
          </a:p>
        </p:txBody>
      </p:sp>
      <p:sp>
        <p:nvSpPr>
          <p:cNvPr id="6" name="Footer Placeholder 5">
            <a:extLst>
              <a:ext uri="{FF2B5EF4-FFF2-40B4-BE49-F238E27FC236}">
                <a16:creationId xmlns:a16="http://schemas.microsoft.com/office/drawing/2014/main" id="{3A409DFE-296E-6B5F-07FD-1E089675CA2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985F334-DF5A-CD6C-867A-1DA7536A0E67}"/>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93674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883048-AEE9-B647-4718-05C801D6C3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4678DAB-E8E9-63A1-D662-B3AF010F1E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4FD5B56-76BF-30AD-F037-3D743342F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7B32C-BD12-4510-8086-306FBD82A6CD}" type="datetimeFigureOut">
              <a:rPr lang="en-ZA" smtClean="0"/>
              <a:t>2025/02/18</a:t>
            </a:fld>
            <a:endParaRPr lang="en-ZA"/>
          </a:p>
        </p:txBody>
      </p:sp>
      <p:sp>
        <p:nvSpPr>
          <p:cNvPr id="5" name="Footer Placeholder 4">
            <a:extLst>
              <a:ext uri="{FF2B5EF4-FFF2-40B4-BE49-F238E27FC236}">
                <a16:creationId xmlns:a16="http://schemas.microsoft.com/office/drawing/2014/main" id="{B64F3517-C75F-990B-2599-060C3271D9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6AD05F14-2A0F-134A-85CA-FFDF8C5F4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85606-CBAD-4132-B9CD-10F82678D3AB}" type="slidenum">
              <a:rPr lang="en-ZA" smtClean="0"/>
              <a:t>‹#›</a:t>
            </a:fld>
            <a:endParaRPr lang="en-ZA"/>
          </a:p>
        </p:txBody>
      </p:sp>
    </p:spTree>
    <p:extLst>
      <p:ext uri="{BB962C8B-B14F-4D97-AF65-F5344CB8AC3E}">
        <p14:creationId xmlns:p14="http://schemas.microsoft.com/office/powerpoint/2010/main" val="1197235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550D9F-51CE-6C9C-76EB-06266568FA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1740" y="-28467"/>
            <a:ext cx="2651877" cy="6858000"/>
          </a:xfrm>
          <a:prstGeom prst="rect">
            <a:avLst/>
          </a:prstGeom>
        </p:spPr>
      </p:pic>
      <p:sp>
        <p:nvSpPr>
          <p:cNvPr id="16" name="Rectangle 14">
            <a:extLst>
              <a:ext uri="{FF2B5EF4-FFF2-40B4-BE49-F238E27FC236}">
                <a16:creationId xmlns:a16="http://schemas.microsoft.com/office/drawing/2014/main" id="{9A22D600-B52E-E04B-A9E7-57874D1B3DE2}"/>
              </a:ext>
            </a:extLst>
          </p:cNvPr>
          <p:cNvSpPr/>
          <p:nvPr/>
        </p:nvSpPr>
        <p:spPr>
          <a:xfrm rot="5400000">
            <a:off x="5875840" y="2051291"/>
            <a:ext cx="454869"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4">
            <a:extLst>
              <a:ext uri="{FF2B5EF4-FFF2-40B4-BE49-F238E27FC236}">
                <a16:creationId xmlns:a16="http://schemas.microsoft.com/office/drawing/2014/main" id="{65239ED8-D9BC-9B07-2C66-1B0CADDD60CA}"/>
              </a:ext>
            </a:extLst>
          </p:cNvPr>
          <p:cNvSpPr/>
          <p:nvPr/>
        </p:nvSpPr>
        <p:spPr>
          <a:xfrm rot="5400000">
            <a:off x="5960239"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p:cNvSpPr txBox="1"/>
          <p:nvPr/>
        </p:nvSpPr>
        <p:spPr>
          <a:xfrm>
            <a:off x="4040669" y="2124554"/>
            <a:ext cx="4125209" cy="1985159"/>
          </a:xfrm>
          <a:prstGeom prst="rect">
            <a:avLst/>
          </a:prstGeom>
          <a:noFill/>
        </p:spPr>
        <p:txBody>
          <a:bodyPr wrap="square" rtlCol="0">
            <a:spAutoFit/>
          </a:bodyPr>
          <a:lstStyle/>
          <a:p>
            <a:pPr algn="ctr"/>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LEARNING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AND SHARING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SUMMIT 2025</a:t>
            </a:r>
            <a:endParaRPr lang="en-ZA" sz="4100" i="1" dirty="0">
              <a:ln>
                <a:solidFill>
                  <a:srgbClr val="7B56A3"/>
                </a:solidFill>
              </a:ln>
              <a:solidFill>
                <a:srgbClr val="FF0000"/>
              </a:solidFill>
              <a:effectLst>
                <a:outerShdw blurRad="50800" dist="38100" dir="2700000" algn="tl" rotWithShape="0">
                  <a:schemeClr val="bg1">
                    <a:lumMod val="75000"/>
                  </a:schemeClr>
                </a:outerShdw>
              </a:effectLst>
              <a:latin typeface="Century Gothic" panose="020B0502020202020204"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p:blipFill>
        <p:spPr bwMode="auto">
          <a:xfrm>
            <a:off x="2226485" y="1193928"/>
            <a:ext cx="1777379" cy="1692692"/>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p:blipFill>
        <p:spPr bwMode="auto">
          <a:xfrm>
            <a:off x="6568635" y="630534"/>
            <a:ext cx="1896004" cy="664866"/>
          </a:xfrm>
          <a:prstGeom prst="rect">
            <a:avLst/>
          </a:prstGeom>
          <a:noFill/>
          <a:ln>
            <a:noFill/>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2082330" y="486596"/>
            <a:ext cx="2356040" cy="5586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DB0E86D-BEBA-8DD5-5C76-03069FD92515}"/>
              </a:ext>
            </a:extLst>
          </p:cNvPr>
          <p:cNvSpPr txBox="1"/>
          <p:nvPr/>
        </p:nvSpPr>
        <p:spPr>
          <a:xfrm>
            <a:off x="2632698" y="4133941"/>
            <a:ext cx="6941148" cy="1477328"/>
          </a:xfrm>
          <a:prstGeom prst="rect">
            <a:avLst/>
          </a:prstGeom>
          <a:noFill/>
        </p:spPr>
        <p:txBody>
          <a:bodyPr wrap="square" rtlCol="0">
            <a:spAutoFit/>
          </a:bodyPr>
          <a:lstStyle/>
          <a:p>
            <a:pPr algn="ctr"/>
            <a:r>
              <a:rPr lang="en-ZW" dirty="0">
                <a:solidFill>
                  <a:srgbClr val="7030A0"/>
                </a:solidFill>
              </a:rPr>
              <a:t>South Africa, Johannesburg, 18 February 2025,</a:t>
            </a:r>
          </a:p>
          <a:p>
            <a:pPr algn="ctr"/>
            <a:r>
              <a:rPr lang="en-ZW" dirty="0">
                <a:solidFill>
                  <a:srgbClr val="7030A0"/>
                </a:solidFill>
              </a:rPr>
              <a:t>Presenter: Tinashe Rubaba</a:t>
            </a:r>
          </a:p>
          <a:p>
            <a:pPr algn="ctr"/>
            <a:r>
              <a:rPr lang="en-ZW" dirty="0">
                <a:solidFill>
                  <a:srgbClr val="7030A0"/>
                </a:solidFill>
              </a:rPr>
              <a:t>tinashe@ncpd.org.za</a:t>
            </a:r>
          </a:p>
          <a:p>
            <a:pPr algn="ctr"/>
            <a:endParaRPr lang="en-ZW" dirty="0">
              <a:solidFill>
                <a:srgbClr val="FF0000"/>
              </a:solidFill>
            </a:endParaRPr>
          </a:p>
          <a:p>
            <a:pPr algn="ctr"/>
            <a:endParaRPr lang="en-ZA" i="1" dirty="0">
              <a:solidFill>
                <a:srgbClr val="FF0000"/>
              </a:solidFill>
            </a:endParaRPr>
          </a:p>
        </p:txBody>
      </p:sp>
      <p:sp>
        <p:nvSpPr>
          <p:cNvPr id="10" name="TextBox 9">
            <a:extLst>
              <a:ext uri="{FF2B5EF4-FFF2-40B4-BE49-F238E27FC236}">
                <a16:creationId xmlns:a16="http://schemas.microsoft.com/office/drawing/2014/main" id="{403E2E81-9601-1970-B83A-F4245917F760}"/>
              </a:ext>
            </a:extLst>
          </p:cNvPr>
          <p:cNvSpPr txBox="1"/>
          <p:nvPr/>
        </p:nvSpPr>
        <p:spPr>
          <a:xfrm>
            <a:off x="1678107" y="6418075"/>
            <a:ext cx="8835787" cy="438133"/>
          </a:xfrm>
          <a:prstGeom prst="rect">
            <a:avLst/>
          </a:prstGeom>
          <a:noFill/>
        </p:spPr>
        <p:txBody>
          <a:bodyPr wrap="square">
            <a:spAutoFit/>
          </a:bodyPr>
          <a:lstStyle/>
          <a:p>
            <a:pPr algn="ctr">
              <a:lnSpc>
                <a:spcPct val="107000"/>
              </a:lnSpc>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nvGrpSpPr>
          <p:cNvPr id="13" name="Group 12">
            <a:extLst>
              <a:ext uri="{FF2B5EF4-FFF2-40B4-BE49-F238E27FC236}">
                <a16:creationId xmlns:a16="http://schemas.microsoft.com/office/drawing/2014/main" id="{8BE3233A-B36A-4BCE-AE72-1A0AFB5C12CD}"/>
              </a:ext>
            </a:extLst>
          </p:cNvPr>
          <p:cNvGrpSpPr/>
          <p:nvPr/>
        </p:nvGrpSpPr>
        <p:grpSpPr>
          <a:xfrm>
            <a:off x="8983474" y="535344"/>
            <a:ext cx="1379727" cy="879583"/>
            <a:chOff x="2396808" y="5365982"/>
            <a:chExt cx="1379727" cy="879583"/>
          </a:xfrm>
        </p:grpSpPr>
        <p:sp>
          <p:nvSpPr>
            <p:cNvPr id="7" name="Rectangle 6">
              <a:extLst>
                <a:ext uri="{FF2B5EF4-FFF2-40B4-BE49-F238E27FC236}">
                  <a16:creationId xmlns:a16="http://schemas.microsoft.com/office/drawing/2014/main" id="{EA90D5C1-431C-BC63-374A-7F3B3EDFD82F}"/>
                </a:ext>
              </a:extLst>
            </p:cNvPr>
            <p:cNvSpPr/>
            <p:nvPr/>
          </p:nvSpPr>
          <p:spPr>
            <a:xfrm>
              <a:off x="2396808" y="5365982"/>
              <a:ext cx="1295400" cy="87958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98F50C7E-9B5F-13BE-52D1-3B48CB8C8B38}"/>
                </a:ext>
              </a:extLst>
            </p:cNvPr>
            <p:cNvSpPr txBox="1"/>
            <p:nvPr/>
          </p:nvSpPr>
          <p:spPr>
            <a:xfrm>
              <a:off x="2551781" y="5474056"/>
              <a:ext cx="1224754" cy="646331"/>
            </a:xfrm>
            <a:prstGeom prst="rect">
              <a:avLst/>
            </a:prstGeom>
            <a:noFill/>
          </p:spPr>
          <p:txBody>
            <a:bodyPr wrap="square" rtlCol="0">
              <a:spAutoFit/>
            </a:bodyPr>
            <a:lstStyle/>
            <a:p>
              <a:r>
                <a:rPr lang="en-US" dirty="0">
                  <a:solidFill>
                    <a:srgbClr val="FF0000"/>
                  </a:solidFill>
                </a:rPr>
                <a:t>Logo goes here</a:t>
              </a:r>
              <a:endParaRPr lang="en-ZA" dirty="0">
                <a:solidFill>
                  <a:srgbClr val="FF0000"/>
                </a:solidFill>
              </a:endParaRPr>
            </a:p>
          </p:txBody>
        </p:sp>
      </p:grpSp>
      <p:pic>
        <p:nvPicPr>
          <p:cNvPr id="14" name="Picture 13">
            <a:extLst>
              <a:ext uri="{FF2B5EF4-FFF2-40B4-BE49-F238E27FC236}">
                <a16:creationId xmlns:a16="http://schemas.microsoft.com/office/drawing/2014/main" id="{FB2B55A6-2FFB-9EE3-F2C3-0C062E3E55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b="-2141"/>
          <a:stretch/>
        </p:blipFill>
        <p:spPr>
          <a:xfrm>
            <a:off x="4522697" y="299994"/>
            <a:ext cx="1877160" cy="1528807"/>
          </a:xfrm>
          <a:prstGeom prst="rect">
            <a:avLst/>
          </a:prstGeom>
        </p:spPr>
      </p:pic>
      <p:pic>
        <p:nvPicPr>
          <p:cNvPr id="15" name="Picture 14">
            <a:extLst>
              <a:ext uri="{FF2B5EF4-FFF2-40B4-BE49-F238E27FC236}">
                <a16:creationId xmlns:a16="http://schemas.microsoft.com/office/drawing/2014/main" id="{4B60F413-7316-BB9C-963E-10784A14FBD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86103" y="1289749"/>
            <a:ext cx="1937953" cy="907269"/>
          </a:xfrm>
          <a:prstGeom prst="rect">
            <a:avLst/>
          </a:prstGeom>
        </p:spPr>
      </p:pic>
      <p:pic>
        <p:nvPicPr>
          <p:cNvPr id="18" name="Picture 19" descr="Picture 19"/>
          <p:cNvPicPr>
            <a:picLocks noChangeAspect="1"/>
          </p:cNvPicPr>
          <p:nvPr/>
        </p:nvPicPr>
        <p:blipFill>
          <a:blip r:embed="rId8"/>
          <a:stretch>
            <a:fillRect/>
          </a:stretch>
        </p:blipFill>
        <p:spPr>
          <a:xfrm>
            <a:off x="8893288" y="470896"/>
            <a:ext cx="2464072" cy="1364871"/>
          </a:xfrm>
          <a:prstGeom prst="rect">
            <a:avLst/>
          </a:prstGeom>
          <a:ln w="12700">
            <a:miter lim="400000"/>
          </a:ln>
        </p:spPr>
      </p:pic>
      <p:pic>
        <p:nvPicPr>
          <p:cNvPr id="19" name="Picture 18"/>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046977" y="4806259"/>
            <a:ext cx="3816000" cy="1575103"/>
          </a:xfrm>
          <a:prstGeom prst="rect">
            <a:avLst/>
          </a:prstGeom>
        </p:spPr>
      </p:pic>
    </p:spTree>
    <p:extLst>
      <p:ext uri="{BB962C8B-B14F-4D97-AF65-F5344CB8AC3E}">
        <p14:creationId xmlns:p14="http://schemas.microsoft.com/office/powerpoint/2010/main" val="348334762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AB5B0EB-BFA0-0F5F-21B8-58BC1C259391}"/>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2BC4D99F-BF8E-F7AB-7256-3EBEC6A62894}"/>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2">
              <a:extLst>
                <a:ext uri="{FF2B5EF4-FFF2-40B4-BE49-F238E27FC236}">
                  <a16:creationId xmlns:a16="http://schemas.microsoft.com/office/drawing/2014/main" id="{8F769C1D-427E-525D-6AD1-A7E71E15C66B}"/>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6" name="Rectangle 12">
              <a:extLst>
                <a:ext uri="{FF2B5EF4-FFF2-40B4-BE49-F238E27FC236}">
                  <a16:creationId xmlns:a16="http://schemas.microsoft.com/office/drawing/2014/main" id="{45BF29A4-D121-BA26-58D0-D7423559A1A4}"/>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7" name="Rectangle 12">
              <a:extLst>
                <a:ext uri="{FF2B5EF4-FFF2-40B4-BE49-F238E27FC236}">
                  <a16:creationId xmlns:a16="http://schemas.microsoft.com/office/drawing/2014/main" id="{A5F7ECEF-9BA0-1DCC-86DA-4952392CA5C6}"/>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F2D550CF-27F9-96D2-65A9-3A7402968E43}"/>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4C3E60F9-3684-807A-27A9-EC7884F607FB}"/>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D18CA211-7AC4-85F2-F7E5-A8C599B55EB1}"/>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10" name="TextBox 9">
            <a:extLst>
              <a:ext uri="{FF2B5EF4-FFF2-40B4-BE49-F238E27FC236}">
                <a16:creationId xmlns:a16="http://schemas.microsoft.com/office/drawing/2014/main" id="{BD2CB697-D742-64D8-7769-4C950DEDE756}"/>
              </a:ext>
            </a:extLst>
          </p:cNvPr>
          <p:cNvSpPr txBox="1"/>
          <p:nvPr/>
        </p:nvSpPr>
        <p:spPr>
          <a:xfrm>
            <a:off x="837667" y="329830"/>
            <a:ext cx="10255936" cy="584775"/>
          </a:xfrm>
          <a:prstGeom prst="rect">
            <a:avLst/>
          </a:prstGeom>
          <a:noFill/>
        </p:spPr>
        <p:txBody>
          <a:bodyPr wrap="square" rtlCol="0">
            <a:spAutoFit/>
          </a:bodyPr>
          <a:lstStyle/>
          <a:p>
            <a:r>
              <a:rPr lang="en-US" sz="3200" dirty="0">
                <a:solidFill>
                  <a:schemeClr val="tx1">
                    <a:lumMod val="85000"/>
                    <a:lumOff val="15000"/>
                  </a:schemeClr>
                </a:solidFill>
                <a:latin typeface="Century Gothic" panose="020B0502020202020204" pitchFamily="34" charset="0"/>
              </a:rPr>
              <a:t>Linking &amp; Learning</a:t>
            </a:r>
            <a:endParaRPr lang="en-ZA" sz="3200" dirty="0">
              <a:solidFill>
                <a:schemeClr val="tx1">
                  <a:lumMod val="85000"/>
                  <a:lumOff val="15000"/>
                </a:schemeClr>
              </a:solidFill>
              <a:latin typeface="Century Gothic" panose="020B0502020202020204" pitchFamily="34" charset="0"/>
            </a:endParaRPr>
          </a:p>
        </p:txBody>
      </p:sp>
      <p:sp>
        <p:nvSpPr>
          <p:cNvPr id="9" name="Content Placeholder 2">
            <a:extLst>
              <a:ext uri="{FF2B5EF4-FFF2-40B4-BE49-F238E27FC236}">
                <a16:creationId xmlns:a16="http://schemas.microsoft.com/office/drawing/2014/main" id="{EB09FB6D-3443-7712-9C6B-FA31AEFCF9BD}"/>
              </a:ext>
            </a:extLst>
          </p:cNvPr>
          <p:cNvSpPr>
            <a:spLocks noGrp="1"/>
          </p:cNvSpPr>
          <p:nvPr>
            <p:ph idx="1"/>
          </p:nvPr>
        </p:nvSpPr>
        <p:spPr>
          <a:xfrm>
            <a:off x="800516" y="960980"/>
            <a:ext cx="4837903" cy="4214283"/>
          </a:xfrm>
        </p:spPr>
        <p:txBody>
          <a:bodyPr>
            <a:noAutofit/>
          </a:bodyPr>
          <a:lstStyle/>
          <a:p>
            <a:pPr marL="0" indent="0">
              <a:buNone/>
            </a:pPr>
            <a:r>
              <a:rPr lang="en-US" sz="1900" b="1" dirty="0"/>
              <a:t>Fostering  a culture of continuous learning and best practice sharing</a:t>
            </a:r>
          </a:p>
          <a:p>
            <a:r>
              <a:rPr lang="en-US" sz="1900" dirty="0"/>
              <a:t>All DIP-GBV, DET, Gender sensitization and Joint Learning sessions will build in slots for story telling and reflection to allow </a:t>
            </a:r>
            <a:r>
              <a:rPr lang="en-US" sz="1900" dirty="0" err="1"/>
              <a:t>organisations</a:t>
            </a:r>
            <a:r>
              <a:rPr lang="en-US" sz="1900" dirty="0"/>
              <a:t> to reflect, assess and adapt</a:t>
            </a:r>
          </a:p>
          <a:p>
            <a:r>
              <a:rPr lang="en-US" sz="1900" b="1" dirty="0"/>
              <a:t>Lived experiences</a:t>
            </a:r>
            <a:r>
              <a:rPr lang="en-US" sz="1900" dirty="0"/>
              <a:t>: Systematic sharing of lived experiences of disabled women to allow members to reflect and ideate effective inclusion mechanisms</a:t>
            </a:r>
          </a:p>
        </p:txBody>
      </p:sp>
      <p:sp>
        <p:nvSpPr>
          <p:cNvPr id="22" name="TextBox 21">
            <a:extLst>
              <a:ext uri="{FF2B5EF4-FFF2-40B4-BE49-F238E27FC236}">
                <a16:creationId xmlns:a16="http://schemas.microsoft.com/office/drawing/2014/main" id="{9B4D86FD-815D-F2C7-716E-C93F3F26F626}"/>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2025</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56408" y="1417033"/>
            <a:ext cx="5994000" cy="3996000"/>
          </a:xfrm>
          <a:prstGeom prst="rect">
            <a:avLst/>
          </a:prstGeom>
        </p:spPr>
      </p:pic>
    </p:spTree>
    <p:extLst>
      <p:ext uri="{BB962C8B-B14F-4D97-AF65-F5344CB8AC3E}">
        <p14:creationId xmlns:p14="http://schemas.microsoft.com/office/powerpoint/2010/main" val="209235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24987-2594-4427-4511-B57C5E129836}"/>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75D9F420-8DD1-2454-9EF3-95A4C740A994}"/>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9C0C530C-C6BC-E2C2-75A0-4B776876A048}"/>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2">
              <a:extLst>
                <a:ext uri="{FF2B5EF4-FFF2-40B4-BE49-F238E27FC236}">
                  <a16:creationId xmlns:a16="http://schemas.microsoft.com/office/drawing/2014/main" id="{E1A873B6-824F-A652-2C0B-BBC4795931F8}"/>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6" name="Rectangle 12">
              <a:extLst>
                <a:ext uri="{FF2B5EF4-FFF2-40B4-BE49-F238E27FC236}">
                  <a16:creationId xmlns:a16="http://schemas.microsoft.com/office/drawing/2014/main" id="{C819074E-C80F-8EB0-5CB0-6F55AF4386A7}"/>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7" name="Rectangle 12">
              <a:extLst>
                <a:ext uri="{FF2B5EF4-FFF2-40B4-BE49-F238E27FC236}">
                  <a16:creationId xmlns:a16="http://schemas.microsoft.com/office/drawing/2014/main" id="{9BD50DBB-D98F-0410-5980-08E16DA689A4}"/>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12BE1FB0-4457-0A95-34AE-57BD3CC4439E}"/>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B4C81C02-A564-BD48-AEF0-215739D79446}"/>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CF8B600F-B924-2C84-FD66-28F945A69A1E}"/>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10" name="TextBox 9">
            <a:extLst>
              <a:ext uri="{FF2B5EF4-FFF2-40B4-BE49-F238E27FC236}">
                <a16:creationId xmlns:a16="http://schemas.microsoft.com/office/drawing/2014/main" id="{588271F0-88FC-497B-401D-8C4D355343F9}"/>
              </a:ext>
            </a:extLst>
          </p:cNvPr>
          <p:cNvSpPr txBox="1"/>
          <p:nvPr/>
        </p:nvSpPr>
        <p:spPr>
          <a:xfrm>
            <a:off x="837667" y="329830"/>
            <a:ext cx="10255936" cy="584775"/>
          </a:xfrm>
          <a:prstGeom prst="rect">
            <a:avLst/>
          </a:prstGeom>
          <a:noFill/>
        </p:spPr>
        <p:txBody>
          <a:bodyPr wrap="square" rtlCol="0">
            <a:spAutoFit/>
          </a:bodyPr>
          <a:lstStyle/>
          <a:p>
            <a:r>
              <a:rPr lang="en-US" sz="3200" dirty="0">
                <a:solidFill>
                  <a:schemeClr val="tx1">
                    <a:lumMod val="85000"/>
                    <a:lumOff val="15000"/>
                  </a:schemeClr>
                </a:solidFill>
                <a:latin typeface="Century Gothic" panose="020B0502020202020204" pitchFamily="34" charset="0"/>
              </a:rPr>
              <a:t>Linking &amp; Learning continued …</a:t>
            </a:r>
            <a:endParaRPr lang="en-ZA" sz="3200" dirty="0">
              <a:solidFill>
                <a:schemeClr val="tx1">
                  <a:lumMod val="85000"/>
                  <a:lumOff val="15000"/>
                </a:schemeClr>
              </a:solidFill>
              <a:latin typeface="Century Gothic" panose="020B0502020202020204" pitchFamily="34" charset="0"/>
            </a:endParaRPr>
          </a:p>
        </p:txBody>
      </p:sp>
      <p:sp>
        <p:nvSpPr>
          <p:cNvPr id="9" name="Content Placeholder 2">
            <a:extLst>
              <a:ext uri="{FF2B5EF4-FFF2-40B4-BE49-F238E27FC236}">
                <a16:creationId xmlns:a16="http://schemas.microsoft.com/office/drawing/2014/main" id="{B79BFA15-8569-3A11-88DB-0161576DD3B7}"/>
              </a:ext>
            </a:extLst>
          </p:cNvPr>
          <p:cNvSpPr>
            <a:spLocks noGrp="1"/>
          </p:cNvSpPr>
          <p:nvPr>
            <p:ph idx="1"/>
          </p:nvPr>
        </p:nvSpPr>
        <p:spPr>
          <a:xfrm>
            <a:off x="800516" y="960980"/>
            <a:ext cx="4837903" cy="4214283"/>
          </a:xfrm>
        </p:spPr>
        <p:txBody>
          <a:bodyPr>
            <a:noAutofit/>
          </a:bodyPr>
          <a:lstStyle/>
          <a:p>
            <a:pPr marL="0" indent="0">
              <a:buNone/>
            </a:pPr>
            <a:r>
              <a:rPr lang="en-US" sz="1900" b="1" dirty="0"/>
              <a:t>Mechanisms to  document and share lessons learned</a:t>
            </a:r>
          </a:p>
          <a:p>
            <a:r>
              <a:rPr lang="en-US" sz="1900" dirty="0"/>
              <a:t>Shared resource drives: Use google drives, SharePoint etc. to share resources</a:t>
            </a:r>
          </a:p>
          <a:p>
            <a:r>
              <a:rPr lang="en-US" sz="1900" dirty="0"/>
              <a:t>Embed links to the NCPD Website to upload videos, documents and updates</a:t>
            </a:r>
          </a:p>
          <a:p>
            <a:r>
              <a:rPr lang="en-US" sz="1900" dirty="0"/>
              <a:t>Feedback Loops, systematic feedback after major engagements </a:t>
            </a:r>
          </a:p>
          <a:p>
            <a:r>
              <a:rPr lang="en-US" sz="1900" dirty="0"/>
              <a:t>Member Interviews, Beneficiary Interviews to harvest stories and feedback</a:t>
            </a:r>
            <a:endParaRPr lang="en-ZA" sz="1900" dirty="0"/>
          </a:p>
        </p:txBody>
      </p:sp>
      <p:sp>
        <p:nvSpPr>
          <p:cNvPr id="22" name="TextBox 21">
            <a:extLst>
              <a:ext uri="{FF2B5EF4-FFF2-40B4-BE49-F238E27FC236}">
                <a16:creationId xmlns:a16="http://schemas.microsoft.com/office/drawing/2014/main" id="{F18FE125-9B7E-0BA5-B7BF-7E18E2C31251}"/>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2025</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7350" y="1227735"/>
            <a:ext cx="6576000" cy="4932000"/>
          </a:xfrm>
          <a:prstGeom prst="rect">
            <a:avLst/>
          </a:prstGeom>
        </p:spPr>
      </p:pic>
    </p:spTree>
    <p:extLst>
      <p:ext uri="{BB962C8B-B14F-4D97-AF65-F5344CB8AC3E}">
        <p14:creationId xmlns:p14="http://schemas.microsoft.com/office/powerpoint/2010/main" val="2258007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509452" y="3"/>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152400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NEXT STEPS</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1981200" y="1258313"/>
            <a:ext cx="80772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Key priorities moving forward</a:t>
            </a:r>
          </a:p>
          <a:p>
            <a:pPr>
              <a:buFont typeface="Calibri" panose="020F0502020204030204" pitchFamily="34" charset="0"/>
              <a:buChar char="•"/>
            </a:pPr>
            <a:r>
              <a:rPr lang="en-US" sz="1600" b="1" dirty="0"/>
              <a:t>Accessible Formats Initiative: </a:t>
            </a:r>
            <a:r>
              <a:rPr lang="en-US" sz="1600" dirty="0"/>
              <a:t>Translation of CBO ‘Key Service Information’ to Accessible Formats to raise awareness of their programs and services to persons with disabilities who may benefit from this work</a:t>
            </a:r>
          </a:p>
          <a:p>
            <a:pPr>
              <a:buFont typeface="Calibri" panose="020F0502020204030204" pitchFamily="34" charset="0"/>
              <a:buChar char="•"/>
            </a:pPr>
            <a:r>
              <a:rPr lang="en-US" sz="1600" b="1" dirty="0"/>
              <a:t> CBOs and DPOs </a:t>
            </a:r>
            <a:r>
              <a:rPr lang="en-US" sz="1600" b="1" dirty="0" err="1"/>
              <a:t>Mobilisation</a:t>
            </a:r>
            <a:r>
              <a:rPr lang="en-US" sz="1600" b="1" dirty="0"/>
              <a:t>:  </a:t>
            </a:r>
            <a:r>
              <a:rPr lang="en-US" sz="1600" dirty="0"/>
              <a:t>We have already started reaching out to CBOs, through the accessible format initiative, those who participate will automatically become network members . </a:t>
            </a:r>
          </a:p>
          <a:p>
            <a:pPr>
              <a:buFont typeface="Calibri" panose="020F0502020204030204" pitchFamily="34" charset="0"/>
              <a:buChar char="•"/>
            </a:pPr>
            <a:r>
              <a:rPr lang="en-US" sz="1600" b="1" dirty="0"/>
              <a:t>Develop network structure </a:t>
            </a:r>
            <a:r>
              <a:rPr lang="en-US" sz="1600" dirty="0"/>
              <a:t>:Encourage CBOs and DPOs to voluntarily take roles that align with their work and </a:t>
            </a:r>
            <a:r>
              <a:rPr lang="en-US" sz="1600" dirty="0" err="1"/>
              <a:t>programmes</a:t>
            </a:r>
            <a:endParaRPr lang="en-US" sz="1600" dirty="0"/>
          </a:p>
          <a:p>
            <a:pPr>
              <a:buFont typeface="Calibri" panose="020F0502020204030204" pitchFamily="34" charset="0"/>
              <a:buChar char="•"/>
            </a:pPr>
            <a:r>
              <a:rPr lang="en-US" sz="1600" b="1" dirty="0"/>
              <a:t>Organizing Initial Capacity Building  Roll out Plan</a:t>
            </a:r>
            <a:r>
              <a:rPr lang="en-US" sz="1600" dirty="0"/>
              <a:t>: Schedule the first round of DIP-GBV, DET, Gender Sensitization workshops and Joint Learning workshops</a:t>
            </a:r>
          </a:p>
          <a:p>
            <a:pPr>
              <a:buFont typeface="Calibri" panose="020F0502020204030204" pitchFamily="34" charset="0"/>
              <a:buChar char="•"/>
            </a:pPr>
            <a:r>
              <a:rPr lang="en-US" sz="1600" b="1" dirty="0"/>
              <a:t>Develop Campaign Framework</a:t>
            </a:r>
            <a:r>
              <a:rPr lang="en-US" sz="1600" dirty="0"/>
              <a:t>: Develop Key messages framework jointly, share activity calendars aligned with the network's goals.</a:t>
            </a:r>
          </a:p>
          <a:p>
            <a:pPr>
              <a:buFont typeface="Calibri" panose="020F0502020204030204" pitchFamily="34" charset="0"/>
              <a:buChar char="•"/>
            </a:pPr>
            <a:r>
              <a:rPr lang="en-US" sz="1600" b="1" dirty="0"/>
              <a:t>Train, and link Disability GBV peer Educators with CBOs in the network</a:t>
            </a:r>
            <a:r>
              <a:rPr lang="en-US" sz="1600" dirty="0"/>
              <a:t>, create pathways to link Disability-GBV Peer educators to CBOs to strengthen CBO disability inclusion.</a:t>
            </a:r>
          </a:p>
          <a:p>
            <a:pPr>
              <a:buFont typeface="Calibri" panose="020F0502020204030204" pitchFamily="34" charset="0"/>
              <a:buChar char="•"/>
            </a:pPr>
            <a:r>
              <a:rPr lang="en-US" sz="1600" b="1" dirty="0"/>
              <a:t>Establish </a:t>
            </a:r>
            <a:r>
              <a:rPr lang="en-US" sz="1600" dirty="0"/>
              <a:t>Monitoring, Evaluation, Accountability and Learning (MEAL) strategy</a:t>
            </a:r>
          </a:p>
        </p:txBody>
      </p:sp>
    </p:spTree>
    <p:extLst>
      <p:ext uri="{BB962C8B-B14F-4D97-AF65-F5344CB8AC3E}">
        <p14:creationId xmlns:p14="http://schemas.microsoft.com/office/powerpoint/2010/main" val="115038640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1277" y="36677"/>
            <a:ext cx="9158548" cy="6854723"/>
            <a:chOff x="-14548" y="2"/>
            <a:chExt cx="9158548" cy="6854723"/>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11459"/>
            </a:xfrm>
            <a:prstGeom prst="rect">
              <a:avLst/>
            </a:prstGeom>
            <a:noFill/>
          </p:spPr>
          <p:txBody>
            <a:bodyPr wrap="square">
              <a:spAutoFit/>
            </a:bodyPr>
            <a:lstStyle/>
            <a:p>
              <a:pPr algn="ctr">
                <a:lnSpc>
                  <a:spcPct val="107000"/>
                </a:lnSpc>
              </a:pPr>
              <a:r>
                <a:rPr lang="en-ZW" sz="2100" dirty="0" smtClean="0">
                  <a:solidFill>
                    <a:schemeClr val="bg1"/>
                  </a:solidFill>
                  <a:latin typeface="Century Gothic" panose="020B0502020202020204" pitchFamily="34" charset="0"/>
                </a:rPr>
                <a:t>tinashe@ncpd.org.za</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1465822" y="370442"/>
            <a:ext cx="9144000" cy="510625"/>
          </a:xfrm>
        </p:spPr>
        <p:txBody>
          <a:bodyPr>
            <a:normAutofit fontScale="90000"/>
          </a:bodyPr>
          <a:lstStyle/>
          <a:p>
            <a:r>
              <a:rPr lang="en-ZW" dirty="0" smtClean="0">
                <a:ln>
                  <a:solidFill>
                    <a:srgbClr val="7B56A3"/>
                  </a:solidFill>
                </a:ln>
                <a:solidFill>
                  <a:srgbClr val="7B56A3"/>
                </a:solidFill>
                <a:latin typeface="Century Gothic" panose="020B0502020202020204" pitchFamily="34" charset="0"/>
              </a:rPr>
              <a:t> Thank You!</a:t>
            </a:r>
            <a:endParaRPr lang="en-ZW" dirty="0">
              <a:ln>
                <a:solidFill>
                  <a:srgbClr val="7B56A3"/>
                </a:solidFill>
              </a:ln>
              <a:solidFill>
                <a:srgbClr val="7B56A3"/>
              </a:solidFill>
              <a:latin typeface="Century Gothic" panose="020B0502020202020204" pitchFamily="34" charset="0"/>
            </a:endParaRP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1981200" y="1258313"/>
            <a:ext cx="80772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p>
        </p:txBody>
      </p:sp>
      <p:pic>
        <p:nvPicPr>
          <p:cNvPr id="9" name="Picture 8"/>
          <p:cNvPicPr>
            <a:picLocks noChangeAspect="1"/>
          </p:cNvPicPr>
          <p:nvPr/>
        </p:nvPicPr>
        <p:blipFill>
          <a:blip r:embed="rId2"/>
          <a:stretch>
            <a:fillRect/>
          </a:stretch>
        </p:blipFill>
        <p:spPr>
          <a:xfrm>
            <a:off x="2011444" y="1251389"/>
            <a:ext cx="8069088" cy="48960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3906" y="5055401"/>
            <a:ext cx="4448094" cy="1836000"/>
          </a:xfrm>
          <a:prstGeom prst="rect">
            <a:avLst/>
          </a:prstGeom>
        </p:spPr>
      </p:pic>
    </p:spTree>
    <p:extLst>
      <p:ext uri="{BB962C8B-B14F-4D97-AF65-F5344CB8AC3E}">
        <p14:creationId xmlns:p14="http://schemas.microsoft.com/office/powerpoint/2010/main" val="20795972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0129A6F-B6C6-C1F9-CE8D-60D653B125B5}"/>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B50F61DA-A9A9-1242-8C74-F3097BDE6D66}"/>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2">
              <a:extLst>
                <a:ext uri="{FF2B5EF4-FFF2-40B4-BE49-F238E27FC236}">
                  <a16:creationId xmlns:a16="http://schemas.microsoft.com/office/drawing/2014/main" id="{1BBB5664-91F0-ACCF-0B08-460BFB73B06E}"/>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2D89705E-C4C1-A0F6-2F18-6846A8330C7B}"/>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892B003D-152B-4496-EFCF-B26B5857ACF8}"/>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F4161AD2-9A60-F768-68F7-1C463846F358}"/>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1" name="Rectangle 12">
              <a:extLst>
                <a:ext uri="{FF2B5EF4-FFF2-40B4-BE49-F238E27FC236}">
                  <a16:creationId xmlns:a16="http://schemas.microsoft.com/office/drawing/2014/main" id="{4D34367B-3B7E-8B60-006D-87F63C011D01}"/>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2" name="Rectangle 12">
              <a:extLst>
                <a:ext uri="{FF2B5EF4-FFF2-40B4-BE49-F238E27FC236}">
                  <a16:creationId xmlns:a16="http://schemas.microsoft.com/office/drawing/2014/main" id="{889E037A-C465-B144-84F9-870DD203B66C}"/>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26" name="TextBox 25">
            <a:extLst>
              <a:ext uri="{FF2B5EF4-FFF2-40B4-BE49-F238E27FC236}">
                <a16:creationId xmlns:a16="http://schemas.microsoft.com/office/drawing/2014/main" id="{4FCB8762-0E66-92DA-DDB0-58AA786EAC18}"/>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2025</a:t>
            </a:r>
          </a:p>
        </p:txBody>
      </p:sp>
      <p:sp>
        <p:nvSpPr>
          <p:cNvPr id="29" name="Content Placeholder 2">
            <a:extLst>
              <a:ext uri="{FF2B5EF4-FFF2-40B4-BE49-F238E27FC236}">
                <a16:creationId xmlns:a16="http://schemas.microsoft.com/office/drawing/2014/main" id="{0CBA6273-033B-3F96-98C8-FF796E2926CF}"/>
              </a:ext>
            </a:extLst>
          </p:cNvPr>
          <p:cNvSpPr>
            <a:spLocks noGrp="1"/>
          </p:cNvSpPr>
          <p:nvPr>
            <p:ph idx="1"/>
          </p:nvPr>
        </p:nvSpPr>
        <p:spPr>
          <a:xfrm>
            <a:off x="646053" y="1295977"/>
            <a:ext cx="4837903" cy="4572000"/>
          </a:xfrm>
        </p:spPr>
        <p:txBody>
          <a:bodyPr>
            <a:normAutofit fontScale="92500" lnSpcReduction="20000"/>
          </a:bodyPr>
          <a:lstStyle/>
          <a:p>
            <a:pPr algn="just"/>
            <a:r>
              <a:rPr lang="en-US" sz="2000" dirty="0"/>
              <a:t>Throughout history, disabled women have often been the forgotten sisters of equality movements. Wins for gender equality and women’s rights are rarely shared or enjoyed by disabled women in South Africa. The same applies to progress in the fight against GBV.</a:t>
            </a:r>
          </a:p>
          <a:p>
            <a:pPr algn="just"/>
            <a:r>
              <a:rPr lang="en-US" sz="2000" dirty="0"/>
              <a:t>Our project, </a:t>
            </a:r>
            <a:r>
              <a:rPr lang="en-US" sz="2000" b="1" dirty="0"/>
              <a:t>Enabled </a:t>
            </a:r>
            <a:r>
              <a:rPr lang="en-US" sz="2000" b="1" dirty="0" err="1"/>
              <a:t>Womxn</a:t>
            </a:r>
            <a:r>
              <a:rPr lang="en-US" sz="2000" b="1" dirty="0"/>
              <a:t> Arise</a:t>
            </a:r>
            <a:r>
              <a:rPr lang="en-US" sz="2000" dirty="0"/>
              <a:t>, aims to bridge the disability and development gap for disabled women and girls. It does this by fostering their enjoyment of existing gains within women’s empowerment, feminist, and GBV movements. </a:t>
            </a:r>
          </a:p>
          <a:p>
            <a:pPr algn="just"/>
            <a:r>
              <a:rPr lang="en-US" sz="2000" dirty="0"/>
              <a:t>The project promotes disability-inclusive programming and facilitates collaboration between women-focused CBOs, disabled women, and their organizations—creating opportunities for learning, cross-pollination of ideas, and the adaptation of proven inclusive models.</a:t>
            </a:r>
          </a:p>
          <a:p>
            <a:endParaRPr lang="en-US" sz="2000" dirty="0">
              <a:solidFill>
                <a:srgbClr val="000000"/>
              </a:solidFill>
              <a:latin typeface="Arial" panose="020B0604020202020204" pitchFamily="34" charset="0"/>
              <a:cs typeface="Arial" panose="020B0604020202020204" pitchFamily="34" charset="0"/>
              <a:sym typeface="Calibri"/>
            </a:endParaRPr>
          </a:p>
          <a:p>
            <a:endParaRPr lang="en-ZA" dirty="0"/>
          </a:p>
        </p:txBody>
      </p:sp>
      <p:sp>
        <p:nvSpPr>
          <p:cNvPr id="31" name="Rectangle 30">
            <a:extLst>
              <a:ext uri="{FF2B5EF4-FFF2-40B4-BE49-F238E27FC236}">
                <a16:creationId xmlns:a16="http://schemas.microsoft.com/office/drawing/2014/main" id="{8F835EAB-6ECC-8D5D-877C-D240E848F289}"/>
              </a:ext>
            </a:extLst>
          </p:cNvPr>
          <p:cNvSpPr/>
          <p:nvPr/>
        </p:nvSpPr>
        <p:spPr>
          <a:xfrm>
            <a:off x="5590904" y="1150346"/>
            <a:ext cx="6384666" cy="4383679"/>
          </a:xfrm>
          <a:prstGeom prst="rect">
            <a:avLst/>
          </a:prstGeom>
          <a:no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TextBox 31">
            <a:extLst>
              <a:ext uri="{FF2B5EF4-FFF2-40B4-BE49-F238E27FC236}">
                <a16:creationId xmlns:a16="http://schemas.microsoft.com/office/drawing/2014/main" id="{F217981C-9415-5826-2DE2-7D8884DF0D40}"/>
              </a:ext>
            </a:extLst>
          </p:cNvPr>
          <p:cNvSpPr txBox="1"/>
          <p:nvPr/>
        </p:nvSpPr>
        <p:spPr>
          <a:xfrm>
            <a:off x="6327163" y="1549835"/>
            <a:ext cx="3135795" cy="461665"/>
          </a:xfrm>
          <a:prstGeom prst="rect">
            <a:avLst/>
          </a:prstGeom>
          <a:noFill/>
        </p:spPr>
        <p:txBody>
          <a:bodyPr wrap="none" rtlCol="0">
            <a:spAutoFit/>
          </a:bodyPr>
          <a:lstStyle/>
          <a:p>
            <a:r>
              <a:rPr lang="en-US" sz="2400" dirty="0">
                <a:solidFill>
                  <a:schemeClr val="tx1">
                    <a:lumMod val="85000"/>
                    <a:lumOff val="15000"/>
                  </a:schemeClr>
                </a:solidFill>
                <a:latin typeface="Century Gothic" panose="020B0502020202020204" pitchFamily="34" charset="0"/>
              </a:rPr>
              <a:t>Add photo or video</a:t>
            </a:r>
            <a:endParaRPr lang="en-ZA" sz="2400" dirty="0">
              <a:solidFill>
                <a:schemeClr val="tx1">
                  <a:lumMod val="85000"/>
                  <a:lumOff val="15000"/>
                </a:schemeClr>
              </a:solidFill>
              <a:latin typeface="Century Gothic" panose="020B0502020202020204" pitchFamily="34" charset="0"/>
            </a:endParaRPr>
          </a:p>
        </p:txBody>
      </p:sp>
      <p:sp>
        <p:nvSpPr>
          <p:cNvPr id="33" name="TextBox 32">
            <a:extLst>
              <a:ext uri="{FF2B5EF4-FFF2-40B4-BE49-F238E27FC236}">
                <a16:creationId xmlns:a16="http://schemas.microsoft.com/office/drawing/2014/main" id="{B29CFD07-E0EC-2588-1917-EC7CDA6EF058}"/>
              </a:ext>
            </a:extLst>
          </p:cNvPr>
          <p:cNvSpPr txBox="1"/>
          <p:nvPr/>
        </p:nvSpPr>
        <p:spPr>
          <a:xfrm>
            <a:off x="837667" y="357889"/>
            <a:ext cx="10255936" cy="646331"/>
          </a:xfrm>
          <a:prstGeom prst="rect">
            <a:avLst/>
          </a:prstGeom>
          <a:noFill/>
        </p:spPr>
        <p:txBody>
          <a:bodyPr wrap="square" rtlCol="0">
            <a:spAutoFit/>
          </a:bodyPr>
          <a:lstStyle/>
          <a:p>
            <a:r>
              <a:rPr lang="en-US" sz="3600" dirty="0">
                <a:solidFill>
                  <a:schemeClr val="tx1">
                    <a:lumMod val="85000"/>
                    <a:lumOff val="15000"/>
                  </a:schemeClr>
                </a:solidFill>
                <a:latin typeface="Century Gothic" panose="020B0502020202020204" pitchFamily="34" charset="0"/>
              </a:rPr>
              <a:t>Summary</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90904" y="1164185"/>
            <a:ext cx="6534000" cy="4356000"/>
          </a:xfrm>
          <a:prstGeom prst="rect">
            <a:avLst/>
          </a:prstGeom>
        </p:spPr>
      </p:pic>
    </p:spTree>
    <p:extLst>
      <p:ext uri="{BB962C8B-B14F-4D97-AF65-F5344CB8AC3E}">
        <p14:creationId xmlns:p14="http://schemas.microsoft.com/office/powerpoint/2010/main" val="3056708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46EC27C-8325-4CF4-4778-DDA945B724C7}"/>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357FE5A8-F096-35F9-8F2E-EB4BC5C7069F}"/>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2">
              <a:extLst>
                <a:ext uri="{FF2B5EF4-FFF2-40B4-BE49-F238E27FC236}">
                  <a16:creationId xmlns:a16="http://schemas.microsoft.com/office/drawing/2014/main" id="{649CF7F2-A77B-9AF2-57B8-BC04761C93C2}"/>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6" name="Rectangle 12">
              <a:extLst>
                <a:ext uri="{FF2B5EF4-FFF2-40B4-BE49-F238E27FC236}">
                  <a16:creationId xmlns:a16="http://schemas.microsoft.com/office/drawing/2014/main" id="{B523CFCD-60D1-9A21-4D95-52FA35249480}"/>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7" name="Rectangle 12">
              <a:extLst>
                <a:ext uri="{FF2B5EF4-FFF2-40B4-BE49-F238E27FC236}">
                  <a16:creationId xmlns:a16="http://schemas.microsoft.com/office/drawing/2014/main" id="{B44386F1-D6D8-8114-3719-77CD3668A90F}"/>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AF6128CA-F488-A011-7B8B-8C1DC18F568C}"/>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E1390951-4D25-187B-030F-F4694514FF71}"/>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5A654418-2F62-0C0D-04CF-2306FA5DF3F3}"/>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10" name="TextBox 9">
            <a:extLst>
              <a:ext uri="{FF2B5EF4-FFF2-40B4-BE49-F238E27FC236}">
                <a16:creationId xmlns:a16="http://schemas.microsoft.com/office/drawing/2014/main" id="{BD2CB697-D742-64D8-7769-4C950DEDE756}"/>
              </a:ext>
            </a:extLst>
          </p:cNvPr>
          <p:cNvSpPr txBox="1"/>
          <p:nvPr/>
        </p:nvSpPr>
        <p:spPr>
          <a:xfrm>
            <a:off x="579964" y="74995"/>
            <a:ext cx="10255936" cy="646331"/>
          </a:xfrm>
          <a:prstGeom prst="rect">
            <a:avLst/>
          </a:prstGeom>
          <a:noFill/>
        </p:spPr>
        <p:txBody>
          <a:bodyPr wrap="square" rtlCol="0">
            <a:spAutoFit/>
          </a:bodyPr>
          <a:lstStyle/>
          <a:p>
            <a:r>
              <a:rPr lang="en-US" sz="3600" dirty="0">
                <a:solidFill>
                  <a:schemeClr val="tx1">
                    <a:lumMod val="85000"/>
                    <a:lumOff val="15000"/>
                  </a:schemeClr>
                </a:solidFill>
                <a:latin typeface="Century Gothic" panose="020B0502020202020204" pitchFamily="34" charset="0"/>
              </a:rPr>
              <a:t>Initiatives and strategies</a:t>
            </a:r>
            <a:endParaRPr lang="en-ZA" sz="3600" dirty="0">
              <a:solidFill>
                <a:schemeClr val="tx1">
                  <a:lumMod val="85000"/>
                  <a:lumOff val="15000"/>
                </a:schemeClr>
              </a:solidFill>
              <a:latin typeface="Century Gothic" panose="020B0502020202020204" pitchFamily="34" charset="0"/>
            </a:endParaRPr>
          </a:p>
        </p:txBody>
      </p:sp>
      <p:sp>
        <p:nvSpPr>
          <p:cNvPr id="9" name="Content Placeholder 2">
            <a:extLst>
              <a:ext uri="{FF2B5EF4-FFF2-40B4-BE49-F238E27FC236}">
                <a16:creationId xmlns:a16="http://schemas.microsoft.com/office/drawing/2014/main" id="{47715688-33E8-B44E-C0D4-B5B098EB1BE9}"/>
              </a:ext>
            </a:extLst>
          </p:cNvPr>
          <p:cNvSpPr>
            <a:spLocks noGrp="1"/>
          </p:cNvSpPr>
          <p:nvPr>
            <p:ph sz="half" idx="1"/>
          </p:nvPr>
        </p:nvSpPr>
        <p:spPr>
          <a:xfrm>
            <a:off x="315994" y="767589"/>
            <a:ext cx="5135037" cy="5371067"/>
          </a:xfrm>
        </p:spPr>
        <p:txBody>
          <a:bodyPr>
            <a:normAutofit fontScale="40000" lnSpcReduction="20000"/>
          </a:bodyPr>
          <a:lstStyle/>
          <a:p>
            <a:pPr marL="0" indent="0">
              <a:buNone/>
            </a:pPr>
            <a:r>
              <a:rPr lang="en-US" sz="5000" b="1" dirty="0"/>
              <a:t>Contribution to building stronger and inclusive movements</a:t>
            </a:r>
          </a:p>
          <a:p>
            <a:endParaRPr lang="en-US" sz="1100" dirty="0"/>
          </a:p>
          <a:p>
            <a:pPr algn="just"/>
            <a:r>
              <a:rPr lang="en-US" sz="4800" dirty="0"/>
              <a:t>The project brings the forgotten sisters of South Africa into the fold of women’s movements, ensuring that they are fully included in the fight for gender equality and women's rights.</a:t>
            </a:r>
          </a:p>
          <a:p>
            <a:pPr algn="just"/>
            <a:r>
              <a:rPr lang="en-US" sz="4800" dirty="0"/>
              <a:t>By embedding disability inclusion into feminist and women-focused initiatives, it strengthens their impact and reach.</a:t>
            </a:r>
          </a:p>
          <a:p>
            <a:pPr algn="just"/>
            <a:r>
              <a:rPr lang="en-US" sz="4800" dirty="0"/>
              <a:t> Through fostering a network of disability-responsive organizations, the initiative builds a more inclusive, intersectional, and united movement for all women.</a:t>
            </a:r>
          </a:p>
        </p:txBody>
      </p:sp>
      <p:sp>
        <p:nvSpPr>
          <p:cNvPr id="4" name="Content Placeholder 3"/>
          <p:cNvSpPr>
            <a:spLocks noGrp="1"/>
          </p:cNvSpPr>
          <p:nvPr>
            <p:ph sz="half" idx="2"/>
          </p:nvPr>
        </p:nvSpPr>
        <p:spPr>
          <a:xfrm>
            <a:off x="5486400" y="746510"/>
            <a:ext cx="6296902" cy="5430453"/>
          </a:xfrm>
        </p:spPr>
        <p:txBody>
          <a:bodyPr>
            <a:normAutofit fontScale="40000" lnSpcReduction="20000"/>
          </a:bodyPr>
          <a:lstStyle/>
          <a:p>
            <a:pPr marL="0" indent="0">
              <a:buNone/>
            </a:pPr>
            <a:r>
              <a:rPr lang="en-US" sz="5000" b="1" dirty="0"/>
              <a:t>Strategies to strengthen collaboration and solidarity</a:t>
            </a:r>
          </a:p>
          <a:p>
            <a:pPr marL="0" indent="0">
              <a:buNone/>
            </a:pPr>
            <a:endParaRPr lang="en-US" sz="5000" b="1" dirty="0"/>
          </a:p>
          <a:p>
            <a:pPr algn="just"/>
            <a:r>
              <a:rPr lang="en-US" sz="4800" b="1" dirty="0"/>
              <a:t>Bridge Gaps Between Movements </a:t>
            </a:r>
            <a:r>
              <a:rPr lang="en-US" sz="4800" dirty="0"/>
              <a:t>– Facilitate partnerships between feminist, women-led, and disability rights organizations to ensure disability inclusion becomes a standard practice in gender justice efforts.</a:t>
            </a:r>
          </a:p>
          <a:p>
            <a:pPr algn="just"/>
            <a:r>
              <a:rPr lang="en-US" sz="4800" b="1" dirty="0"/>
              <a:t>Capacity Building </a:t>
            </a:r>
            <a:r>
              <a:rPr lang="en-US" sz="4800" dirty="0"/>
              <a:t>– Provides DET , DIP GBV Workshops to women-focused organizations, fostering a shared understanding and commitment to inclusion. Conducts Gender sensitization  to DPOs</a:t>
            </a:r>
          </a:p>
          <a:p>
            <a:pPr algn="just"/>
            <a:r>
              <a:rPr lang="en-US" sz="4800" b="1" dirty="0"/>
              <a:t>Collective Advocacy </a:t>
            </a:r>
            <a:r>
              <a:rPr lang="en-US" sz="4800" dirty="0"/>
              <a:t>– opens itself up to  and facilitates platforms for joint advocacy, amplifying the voices of disabled women and ensuring their priorities are reflected in broader feminist and GBV movements.</a:t>
            </a:r>
          </a:p>
          <a:p>
            <a:pPr algn="just"/>
            <a:r>
              <a:rPr lang="en-US" sz="4800" b="1" dirty="0"/>
              <a:t>Cross-Movement Learning </a:t>
            </a:r>
            <a:r>
              <a:rPr lang="en-US" sz="4800" dirty="0"/>
              <a:t>– Organize knowledge-sharing sessions where feminist and DPOs exchange best practices, innovative strategies, and inclusive models.</a:t>
            </a:r>
          </a:p>
          <a:p>
            <a:pPr algn="just"/>
            <a:r>
              <a:rPr lang="en-US" sz="4800" b="1" dirty="0"/>
              <a:t>Technical Support </a:t>
            </a:r>
            <a:r>
              <a:rPr lang="en-US" sz="4800" dirty="0"/>
              <a:t>- Links  women focused CBOs to disabled persons, translates CBO resources to accessible formats, documents good practices for continuous learning</a:t>
            </a:r>
            <a:endParaRPr lang="en-ZA" sz="4800" dirty="0"/>
          </a:p>
          <a:p>
            <a:endParaRPr lang="en-ZA" dirty="0"/>
          </a:p>
        </p:txBody>
      </p:sp>
      <p:sp>
        <p:nvSpPr>
          <p:cNvPr id="2" name="TextBox 1">
            <a:extLst>
              <a:ext uri="{FF2B5EF4-FFF2-40B4-BE49-F238E27FC236}">
                <a16:creationId xmlns:a16="http://schemas.microsoft.com/office/drawing/2014/main" id="{A922F325-88BB-82A1-1D12-CD29423E8C62}"/>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2025</a:t>
            </a:r>
          </a:p>
        </p:txBody>
      </p:sp>
    </p:spTree>
    <p:extLst>
      <p:ext uri="{BB962C8B-B14F-4D97-AF65-F5344CB8AC3E}">
        <p14:creationId xmlns:p14="http://schemas.microsoft.com/office/powerpoint/2010/main" val="2816360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81B3B48-6A89-6849-C0BB-CA859E950EF1}"/>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287B8496-7BCE-1C40-B644-01C378150363}"/>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2">
              <a:extLst>
                <a:ext uri="{FF2B5EF4-FFF2-40B4-BE49-F238E27FC236}">
                  <a16:creationId xmlns:a16="http://schemas.microsoft.com/office/drawing/2014/main" id="{3E2AF4E0-C62E-209D-A5BB-746BB623D811}"/>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6" name="Rectangle 12">
              <a:extLst>
                <a:ext uri="{FF2B5EF4-FFF2-40B4-BE49-F238E27FC236}">
                  <a16:creationId xmlns:a16="http://schemas.microsoft.com/office/drawing/2014/main" id="{6BDCB90F-0E78-7034-0478-FB9CDB7D011C}"/>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7" name="Rectangle 12">
              <a:extLst>
                <a:ext uri="{FF2B5EF4-FFF2-40B4-BE49-F238E27FC236}">
                  <a16:creationId xmlns:a16="http://schemas.microsoft.com/office/drawing/2014/main" id="{26047499-4A06-C605-9A1B-757CEB8B263D}"/>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AFBEDE14-018E-2DE5-BB93-E6E3F83380B6}"/>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0D7F9D32-6CBF-9F2D-1C43-81F4BB65DA44}"/>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35B70CD1-5E8B-E2E4-D6E0-AA0A61B8A9C1}"/>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10" name="TextBox 9">
            <a:extLst>
              <a:ext uri="{FF2B5EF4-FFF2-40B4-BE49-F238E27FC236}">
                <a16:creationId xmlns:a16="http://schemas.microsoft.com/office/drawing/2014/main" id="{BD2CB697-D742-64D8-7769-4C950DEDE756}"/>
              </a:ext>
            </a:extLst>
          </p:cNvPr>
          <p:cNvSpPr txBox="1"/>
          <p:nvPr/>
        </p:nvSpPr>
        <p:spPr>
          <a:xfrm>
            <a:off x="1870450" y="154994"/>
            <a:ext cx="10255936" cy="646331"/>
          </a:xfrm>
          <a:prstGeom prst="rect">
            <a:avLst/>
          </a:prstGeom>
          <a:noFill/>
        </p:spPr>
        <p:txBody>
          <a:bodyPr wrap="square" rtlCol="0">
            <a:spAutoFit/>
          </a:bodyPr>
          <a:lstStyle/>
          <a:p>
            <a:r>
              <a:rPr lang="en-US" sz="3600" dirty="0">
                <a:solidFill>
                  <a:schemeClr val="tx1">
                    <a:lumMod val="85000"/>
                    <a:lumOff val="15000"/>
                  </a:schemeClr>
                </a:solidFill>
                <a:latin typeface="Century Gothic" panose="020B0502020202020204" pitchFamily="34" charset="0"/>
              </a:rPr>
              <a:t>Governance &amp; Resource Allocation</a:t>
            </a:r>
            <a:endParaRPr lang="en-ZA" sz="3600" dirty="0">
              <a:solidFill>
                <a:schemeClr val="tx1">
                  <a:lumMod val="85000"/>
                  <a:lumOff val="15000"/>
                </a:schemeClr>
              </a:solidFill>
              <a:latin typeface="Century Gothic" panose="020B0502020202020204" pitchFamily="34" charset="0"/>
            </a:endParaRPr>
          </a:p>
        </p:txBody>
      </p:sp>
      <p:sp>
        <p:nvSpPr>
          <p:cNvPr id="9" name="Content Placeholder 2">
            <a:extLst>
              <a:ext uri="{FF2B5EF4-FFF2-40B4-BE49-F238E27FC236}">
                <a16:creationId xmlns:a16="http://schemas.microsoft.com/office/drawing/2014/main" id="{8F5C5969-44FB-9927-EB3B-D1EB6F09E1D2}"/>
              </a:ext>
            </a:extLst>
          </p:cNvPr>
          <p:cNvSpPr>
            <a:spLocks noGrp="1"/>
          </p:cNvSpPr>
          <p:nvPr>
            <p:ph idx="1"/>
          </p:nvPr>
        </p:nvSpPr>
        <p:spPr>
          <a:xfrm>
            <a:off x="414639" y="1538029"/>
            <a:ext cx="5659047" cy="4543798"/>
          </a:xfrm>
        </p:spPr>
        <p:txBody>
          <a:bodyPr>
            <a:noAutofit/>
          </a:bodyPr>
          <a:lstStyle/>
          <a:p>
            <a:pPr marL="0" indent="0">
              <a:buNone/>
            </a:pPr>
            <a:r>
              <a:rPr lang="en-US" sz="1900" b="1" dirty="0"/>
              <a:t>Ensuring Active participation and decision-making </a:t>
            </a:r>
          </a:p>
          <a:p>
            <a:r>
              <a:rPr lang="en-US" sz="1900" dirty="0"/>
              <a:t>Participating CBOs and DPOs will automatically become members of what will become a Disability-Responsive GBV Network. Members on a voluntary basis will take up roles within the steering committee and workstreams of the network to jointly give direction.</a:t>
            </a:r>
          </a:p>
          <a:p>
            <a:pPr marL="0" indent="0">
              <a:buNone/>
            </a:pPr>
            <a:r>
              <a:rPr lang="en-US" sz="1900" b="1" dirty="0"/>
              <a:t>Distribution of Resources for equity and sustainability</a:t>
            </a:r>
            <a:endParaRPr lang="en-ZA" sz="1900" b="1" dirty="0"/>
          </a:p>
          <a:p>
            <a:r>
              <a:rPr lang="en-US" sz="1900" dirty="0"/>
              <a:t>NCPD through EWA will bear facilitation and organizing costs.</a:t>
            </a:r>
          </a:p>
          <a:p>
            <a:r>
              <a:rPr lang="en-US" sz="1900" dirty="0"/>
              <a:t> Needs based resource allocation-to </a:t>
            </a:r>
            <a:r>
              <a:rPr lang="en-US" sz="1900" dirty="0" err="1"/>
              <a:t>prioritise</a:t>
            </a:r>
            <a:r>
              <a:rPr lang="en-US" sz="1900" dirty="0"/>
              <a:t> CBOs requiring the most help. Joint learning physical events will only be conducted in </a:t>
            </a:r>
            <a:r>
              <a:rPr lang="en-US" sz="1900" dirty="0" smtClean="0"/>
              <a:t>Johannesburg, </a:t>
            </a:r>
            <a:r>
              <a:rPr lang="en-US" sz="1900" dirty="0"/>
              <a:t>a hybrid approach will be used to cater for CBOs outside Gauteng. </a:t>
            </a:r>
          </a:p>
        </p:txBody>
      </p:sp>
      <p:sp>
        <p:nvSpPr>
          <p:cNvPr id="11" name="Rectangle 10">
            <a:extLst>
              <a:ext uri="{FF2B5EF4-FFF2-40B4-BE49-F238E27FC236}">
                <a16:creationId xmlns:a16="http://schemas.microsoft.com/office/drawing/2014/main" id="{41549F6F-EA10-8016-5435-FF3C3F7ABE04}"/>
              </a:ext>
            </a:extLst>
          </p:cNvPr>
          <p:cNvSpPr/>
          <p:nvPr/>
        </p:nvSpPr>
        <p:spPr>
          <a:xfrm>
            <a:off x="6089176" y="1511309"/>
            <a:ext cx="5187549" cy="4214283"/>
          </a:xfrm>
          <a:prstGeom prst="rect">
            <a:avLst/>
          </a:prstGeom>
          <a:no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Box 21">
            <a:extLst>
              <a:ext uri="{FF2B5EF4-FFF2-40B4-BE49-F238E27FC236}">
                <a16:creationId xmlns:a16="http://schemas.microsoft.com/office/drawing/2014/main" id="{878BF58C-CAA1-41D3-B71F-94DA3CB9C8AF}"/>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2025</a:t>
            </a:r>
          </a:p>
        </p:txBody>
      </p:sp>
      <p:pic>
        <p:nvPicPr>
          <p:cNvPr id="2" name="Picture 1"/>
          <p:cNvPicPr>
            <a:picLocks noChangeAspect="1"/>
          </p:cNvPicPr>
          <p:nvPr/>
        </p:nvPicPr>
        <p:blipFill>
          <a:blip r:embed="rId2"/>
          <a:stretch>
            <a:fillRect/>
          </a:stretch>
        </p:blipFill>
        <p:spPr>
          <a:xfrm>
            <a:off x="6089175" y="1511309"/>
            <a:ext cx="2667927" cy="4428000"/>
          </a:xfrm>
          <a:prstGeom prst="rect">
            <a:avLst/>
          </a:prstGeom>
        </p:spPr>
      </p:pic>
      <p:pic>
        <p:nvPicPr>
          <p:cNvPr id="3" name="Picture 2"/>
          <p:cNvPicPr>
            <a:picLocks noChangeAspect="1"/>
          </p:cNvPicPr>
          <p:nvPr/>
        </p:nvPicPr>
        <p:blipFill rotWithShape="1">
          <a:blip r:embed="rId3"/>
          <a:srcRect l="50249"/>
          <a:stretch/>
        </p:blipFill>
        <p:spPr>
          <a:xfrm>
            <a:off x="8757102" y="1181794"/>
            <a:ext cx="2952000" cy="4757515"/>
          </a:xfrm>
          <a:prstGeom prst="rect">
            <a:avLst/>
          </a:prstGeom>
        </p:spPr>
      </p:pic>
    </p:spTree>
    <p:extLst>
      <p:ext uri="{BB962C8B-B14F-4D97-AF65-F5344CB8AC3E}">
        <p14:creationId xmlns:p14="http://schemas.microsoft.com/office/powerpoint/2010/main" val="1320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87FDC-2464-1D22-05AA-8C5DF69347F1}"/>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4FC23C89-D349-6A8C-1E49-F3C490A7117F}"/>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F4565322-AC03-F3A6-7810-DDA4C95B697D}"/>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2">
              <a:extLst>
                <a:ext uri="{FF2B5EF4-FFF2-40B4-BE49-F238E27FC236}">
                  <a16:creationId xmlns:a16="http://schemas.microsoft.com/office/drawing/2014/main" id="{B7161EFD-2FCE-E28D-F4DA-B196DFD5C19B}"/>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6" name="Rectangle 12">
              <a:extLst>
                <a:ext uri="{FF2B5EF4-FFF2-40B4-BE49-F238E27FC236}">
                  <a16:creationId xmlns:a16="http://schemas.microsoft.com/office/drawing/2014/main" id="{20607A96-DCA6-85CF-F274-8CABDECD6C9C}"/>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7" name="Rectangle 12">
              <a:extLst>
                <a:ext uri="{FF2B5EF4-FFF2-40B4-BE49-F238E27FC236}">
                  <a16:creationId xmlns:a16="http://schemas.microsoft.com/office/drawing/2014/main" id="{0DCD7580-7C01-98DC-551C-A55F77F84792}"/>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701D0E67-ABA4-D41A-CB6C-6225BC5CEA0A}"/>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AC9D0741-5CC5-CC87-BB2D-3D7B1DBBD693}"/>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9192D56C-A063-07C8-C306-DD247A4BCB0A}"/>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10" name="TextBox 9">
            <a:extLst>
              <a:ext uri="{FF2B5EF4-FFF2-40B4-BE49-F238E27FC236}">
                <a16:creationId xmlns:a16="http://schemas.microsoft.com/office/drawing/2014/main" id="{3A8041AB-94FE-36E7-FAAF-84A8A38CCADA}"/>
              </a:ext>
            </a:extLst>
          </p:cNvPr>
          <p:cNvSpPr txBox="1"/>
          <p:nvPr/>
        </p:nvSpPr>
        <p:spPr>
          <a:xfrm>
            <a:off x="854158" y="-11745"/>
            <a:ext cx="10255936" cy="1200329"/>
          </a:xfrm>
          <a:prstGeom prst="rect">
            <a:avLst/>
          </a:prstGeom>
          <a:noFill/>
        </p:spPr>
        <p:txBody>
          <a:bodyPr wrap="square" rtlCol="0">
            <a:spAutoFit/>
          </a:bodyPr>
          <a:lstStyle/>
          <a:p>
            <a:r>
              <a:rPr lang="en-US" sz="3600" dirty="0">
                <a:solidFill>
                  <a:schemeClr val="tx1">
                    <a:lumMod val="85000"/>
                    <a:lumOff val="15000"/>
                  </a:schemeClr>
                </a:solidFill>
                <a:latin typeface="Century Gothic" panose="020B0502020202020204" pitchFamily="34" charset="0"/>
              </a:rPr>
              <a:t>Governance &amp; Resource Allocation continued…</a:t>
            </a:r>
            <a:endParaRPr lang="en-ZA" sz="3600" dirty="0">
              <a:solidFill>
                <a:schemeClr val="tx1">
                  <a:lumMod val="85000"/>
                  <a:lumOff val="15000"/>
                </a:schemeClr>
              </a:solidFill>
              <a:latin typeface="Century Gothic" panose="020B0502020202020204" pitchFamily="34" charset="0"/>
            </a:endParaRPr>
          </a:p>
        </p:txBody>
      </p:sp>
      <p:sp>
        <p:nvSpPr>
          <p:cNvPr id="9" name="Content Placeholder 2">
            <a:extLst>
              <a:ext uri="{FF2B5EF4-FFF2-40B4-BE49-F238E27FC236}">
                <a16:creationId xmlns:a16="http://schemas.microsoft.com/office/drawing/2014/main" id="{A1FA4803-1E9D-63C2-3587-DDA2945B6E8D}"/>
              </a:ext>
            </a:extLst>
          </p:cNvPr>
          <p:cNvSpPr>
            <a:spLocks noGrp="1"/>
          </p:cNvSpPr>
          <p:nvPr>
            <p:ph idx="1"/>
          </p:nvPr>
        </p:nvSpPr>
        <p:spPr>
          <a:xfrm>
            <a:off x="361951" y="1511309"/>
            <a:ext cx="5659047" cy="4543798"/>
          </a:xfrm>
        </p:spPr>
        <p:txBody>
          <a:bodyPr>
            <a:noAutofit/>
          </a:bodyPr>
          <a:lstStyle/>
          <a:p>
            <a:r>
              <a:rPr lang="en-US" sz="1900" b="1" dirty="0"/>
              <a:t>Disability –Responsive Budgeting: </a:t>
            </a:r>
            <a:r>
              <a:rPr lang="en-US" sz="1900" dirty="0"/>
              <a:t>Network activities will teach members to motivate for funding to promote disability inclusion in </a:t>
            </a:r>
            <a:r>
              <a:rPr lang="en-US" sz="1900" dirty="0" err="1"/>
              <a:t>programmes</a:t>
            </a:r>
            <a:r>
              <a:rPr lang="en-US" sz="1900" dirty="0"/>
              <a:t>.</a:t>
            </a:r>
          </a:p>
          <a:p>
            <a:r>
              <a:rPr lang="en-US" sz="1900" b="1" dirty="0"/>
              <a:t>Technical Support</a:t>
            </a:r>
            <a:r>
              <a:rPr lang="en-US" sz="1900" dirty="0"/>
              <a:t>: NCPD will provide technical support network members.</a:t>
            </a:r>
          </a:p>
          <a:p>
            <a:r>
              <a:rPr lang="en-US" sz="1900" dirty="0"/>
              <a:t>Res</a:t>
            </a:r>
            <a:r>
              <a:rPr lang="en-US" sz="1900" b="1" dirty="0"/>
              <a:t>ource Pooling</a:t>
            </a:r>
            <a:r>
              <a:rPr lang="en-US" sz="1900" dirty="0"/>
              <a:t>: Members will bring in their networks and resources where needed to support jointly agreed collaborative actions</a:t>
            </a:r>
            <a:endParaRPr lang="en-ZA" sz="1900" dirty="0"/>
          </a:p>
        </p:txBody>
      </p:sp>
      <p:sp>
        <p:nvSpPr>
          <p:cNvPr id="11" name="Rectangle 10">
            <a:extLst>
              <a:ext uri="{FF2B5EF4-FFF2-40B4-BE49-F238E27FC236}">
                <a16:creationId xmlns:a16="http://schemas.microsoft.com/office/drawing/2014/main" id="{D82027E2-6944-9A93-B4E8-BC849EE17AFB}"/>
              </a:ext>
            </a:extLst>
          </p:cNvPr>
          <p:cNvSpPr/>
          <p:nvPr/>
        </p:nvSpPr>
        <p:spPr>
          <a:xfrm>
            <a:off x="6089176" y="1511309"/>
            <a:ext cx="5187549" cy="4214283"/>
          </a:xfrm>
          <a:prstGeom prst="rect">
            <a:avLst/>
          </a:prstGeom>
          <a:no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Box 21">
            <a:extLst>
              <a:ext uri="{FF2B5EF4-FFF2-40B4-BE49-F238E27FC236}">
                <a16:creationId xmlns:a16="http://schemas.microsoft.com/office/drawing/2014/main" id="{ADD40567-D8FD-58CD-F381-464D26314418}"/>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2025</a:t>
            </a:r>
          </a:p>
        </p:txBody>
      </p:sp>
      <p:pic>
        <p:nvPicPr>
          <p:cNvPr id="6" name="Picture 5"/>
          <p:cNvPicPr>
            <a:picLocks noChangeAspect="1"/>
          </p:cNvPicPr>
          <p:nvPr/>
        </p:nvPicPr>
        <p:blipFill>
          <a:blip r:embed="rId2"/>
          <a:stretch>
            <a:fillRect/>
          </a:stretch>
        </p:blipFill>
        <p:spPr>
          <a:xfrm>
            <a:off x="6096000" y="1497208"/>
            <a:ext cx="2750948" cy="4572000"/>
          </a:xfrm>
          <a:prstGeom prst="rect">
            <a:avLst/>
          </a:prstGeom>
        </p:spPr>
      </p:pic>
      <p:pic>
        <p:nvPicPr>
          <p:cNvPr id="7" name="Picture 6"/>
          <p:cNvPicPr>
            <a:picLocks noChangeAspect="1"/>
          </p:cNvPicPr>
          <p:nvPr/>
        </p:nvPicPr>
        <p:blipFill>
          <a:blip r:embed="rId3"/>
          <a:stretch>
            <a:fillRect/>
          </a:stretch>
        </p:blipFill>
        <p:spPr>
          <a:xfrm>
            <a:off x="8926630" y="1039682"/>
            <a:ext cx="3033023" cy="5067739"/>
          </a:xfrm>
          <a:prstGeom prst="rect">
            <a:avLst/>
          </a:prstGeom>
        </p:spPr>
      </p:pic>
    </p:spTree>
    <p:extLst>
      <p:ext uri="{BB962C8B-B14F-4D97-AF65-F5344CB8AC3E}">
        <p14:creationId xmlns:p14="http://schemas.microsoft.com/office/powerpoint/2010/main" val="3195547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81B3B48-6A89-6849-C0BB-CA859E950EF1}"/>
              </a:ext>
            </a:extLst>
          </p:cNvPr>
          <p:cNvGrpSpPr/>
          <p:nvPr/>
        </p:nvGrpSpPr>
        <p:grpSpPr>
          <a:xfrm>
            <a:off x="-75645" y="-61593"/>
            <a:ext cx="12234600" cy="6919593"/>
            <a:chOff x="-16490" y="-23492"/>
            <a:chExt cx="12234600" cy="6919593"/>
          </a:xfrm>
        </p:grpSpPr>
        <p:sp>
          <p:nvSpPr>
            <p:cNvPr id="14" name="Rectangle 13">
              <a:extLst>
                <a:ext uri="{FF2B5EF4-FFF2-40B4-BE49-F238E27FC236}">
                  <a16:creationId xmlns:a16="http://schemas.microsoft.com/office/drawing/2014/main" id="{287B8496-7BCE-1C40-B644-01C378150363}"/>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2">
              <a:extLst>
                <a:ext uri="{FF2B5EF4-FFF2-40B4-BE49-F238E27FC236}">
                  <a16:creationId xmlns:a16="http://schemas.microsoft.com/office/drawing/2014/main" id="{3E2AF4E0-C62E-209D-A5BB-746BB623D811}"/>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6" name="Rectangle 12">
              <a:extLst>
                <a:ext uri="{FF2B5EF4-FFF2-40B4-BE49-F238E27FC236}">
                  <a16:creationId xmlns:a16="http://schemas.microsoft.com/office/drawing/2014/main" id="{6BDCB90F-0E78-7034-0478-FB9CDB7D011C}"/>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7" name="Rectangle 12">
              <a:extLst>
                <a:ext uri="{FF2B5EF4-FFF2-40B4-BE49-F238E27FC236}">
                  <a16:creationId xmlns:a16="http://schemas.microsoft.com/office/drawing/2014/main" id="{26047499-4A06-C605-9A1B-757CEB8B263D}"/>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AFBEDE14-018E-2DE5-BB93-E6E3F83380B6}"/>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0D7F9D32-6CBF-9F2D-1C43-81F4BB65DA44}"/>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35B70CD1-5E8B-E2E4-D6E0-AA0A61B8A9C1}"/>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10" name="TextBox 9">
            <a:extLst>
              <a:ext uri="{FF2B5EF4-FFF2-40B4-BE49-F238E27FC236}">
                <a16:creationId xmlns:a16="http://schemas.microsoft.com/office/drawing/2014/main" id="{BD2CB697-D742-64D8-7769-4C950DEDE756}"/>
              </a:ext>
            </a:extLst>
          </p:cNvPr>
          <p:cNvSpPr txBox="1"/>
          <p:nvPr/>
        </p:nvSpPr>
        <p:spPr>
          <a:xfrm>
            <a:off x="664630" y="0"/>
            <a:ext cx="10255936" cy="584775"/>
          </a:xfrm>
          <a:prstGeom prst="rect">
            <a:avLst/>
          </a:prstGeom>
          <a:noFill/>
        </p:spPr>
        <p:txBody>
          <a:bodyPr wrap="square" rtlCol="0">
            <a:spAutoFit/>
          </a:bodyPr>
          <a:lstStyle/>
          <a:p>
            <a:r>
              <a:rPr lang="en-US" sz="3200" dirty="0">
                <a:solidFill>
                  <a:schemeClr val="tx1">
                    <a:lumMod val="85000"/>
                    <a:lumOff val="15000"/>
                  </a:schemeClr>
                </a:solidFill>
                <a:latin typeface="Century Gothic" panose="020B0502020202020204" pitchFamily="34" charset="0"/>
              </a:rPr>
              <a:t>Inclusive Leadership &amp; Coordination</a:t>
            </a:r>
            <a:endParaRPr lang="en-ZA" sz="3200" dirty="0">
              <a:solidFill>
                <a:schemeClr val="tx1">
                  <a:lumMod val="85000"/>
                  <a:lumOff val="15000"/>
                </a:schemeClr>
              </a:solidFill>
              <a:latin typeface="Century Gothic" panose="020B0502020202020204" pitchFamily="34" charset="0"/>
            </a:endParaRPr>
          </a:p>
        </p:txBody>
      </p:sp>
      <p:sp>
        <p:nvSpPr>
          <p:cNvPr id="9" name="Content Placeholder 2">
            <a:extLst>
              <a:ext uri="{FF2B5EF4-FFF2-40B4-BE49-F238E27FC236}">
                <a16:creationId xmlns:a16="http://schemas.microsoft.com/office/drawing/2014/main" id="{8F5C5969-44FB-9927-EB3B-D1EB6F09E1D2}"/>
              </a:ext>
            </a:extLst>
          </p:cNvPr>
          <p:cNvSpPr>
            <a:spLocks noGrp="1"/>
          </p:cNvSpPr>
          <p:nvPr>
            <p:ph idx="1"/>
          </p:nvPr>
        </p:nvSpPr>
        <p:spPr>
          <a:xfrm>
            <a:off x="498758" y="837431"/>
            <a:ext cx="5389820" cy="4994691"/>
          </a:xfrm>
        </p:spPr>
        <p:txBody>
          <a:bodyPr>
            <a:normAutofit fontScale="92500" lnSpcReduction="20000"/>
          </a:bodyPr>
          <a:lstStyle/>
          <a:p>
            <a:pPr marL="0" indent="0">
              <a:buNone/>
            </a:pPr>
            <a:r>
              <a:rPr lang="en-US" sz="2100" b="1" dirty="0"/>
              <a:t>Leveraging expertise and diverse connections to strengthen advocacy efforts</a:t>
            </a:r>
          </a:p>
          <a:p>
            <a:r>
              <a:rPr lang="en-US" sz="2100" b="1" dirty="0"/>
              <a:t>Strategic Partnerships </a:t>
            </a:r>
            <a:r>
              <a:rPr lang="en-US" sz="2100" dirty="0"/>
              <a:t>– We will be open to establishing collaborations with key stakeholders</a:t>
            </a:r>
            <a:r>
              <a:rPr lang="en-US" sz="2100" dirty="0" smtClean="0"/>
              <a:t>, </a:t>
            </a:r>
            <a:r>
              <a:rPr lang="en-US" sz="2100" dirty="0"/>
              <a:t>in 2025 will </a:t>
            </a:r>
            <a:r>
              <a:rPr lang="en-US" sz="2100" dirty="0" smtClean="0"/>
              <a:t>leverage on</a:t>
            </a:r>
            <a:r>
              <a:rPr lang="en-US" sz="2100" dirty="0" smtClean="0"/>
              <a:t> </a:t>
            </a:r>
            <a:r>
              <a:rPr lang="en-US" sz="2100" dirty="0"/>
              <a:t>the </a:t>
            </a:r>
            <a:r>
              <a:rPr lang="en-US" sz="2100" b="1" dirty="0"/>
              <a:t>G20</a:t>
            </a:r>
            <a:r>
              <a:rPr lang="en-US" sz="2100" dirty="0"/>
              <a:t> </a:t>
            </a:r>
            <a:r>
              <a:rPr lang="en-US" sz="2100" dirty="0" smtClean="0"/>
              <a:t>, </a:t>
            </a:r>
            <a:r>
              <a:rPr lang="en-US" sz="2100" b="1" dirty="0" smtClean="0"/>
              <a:t>C 20 </a:t>
            </a:r>
            <a:r>
              <a:rPr lang="en-US" sz="2100" dirty="0" smtClean="0"/>
              <a:t>and </a:t>
            </a:r>
            <a:r>
              <a:rPr lang="en-US" sz="2100" b="1" dirty="0"/>
              <a:t>D 20 </a:t>
            </a:r>
            <a:r>
              <a:rPr lang="en-US" sz="2100" dirty="0"/>
              <a:t>to  </a:t>
            </a:r>
            <a:r>
              <a:rPr lang="en-US" sz="2100" dirty="0" smtClean="0"/>
              <a:t>reach </a:t>
            </a:r>
            <a:r>
              <a:rPr lang="en-US" sz="2100" dirty="0"/>
              <a:t>stakeholders and  amplify the network’s reach and influence. These partnerships will ensure that the network is well-supported and aligned with broader advocacy movements.</a:t>
            </a:r>
          </a:p>
          <a:p>
            <a:r>
              <a:rPr lang="en-US" sz="2100" b="1" dirty="0"/>
              <a:t>Connecting Across Movements </a:t>
            </a:r>
            <a:r>
              <a:rPr lang="en-US" sz="2100" dirty="0"/>
              <a:t>– Facilitate connections between DPOs and  CBOs, ensuring both movements are integrated and that insights from each can strengthen the overall advocacy efforts.</a:t>
            </a:r>
          </a:p>
          <a:p>
            <a:r>
              <a:rPr lang="en-US" sz="2100" b="1" dirty="0"/>
              <a:t>Utilizing Community and Grassroots Networks </a:t>
            </a:r>
            <a:r>
              <a:rPr lang="en-US" sz="2100" dirty="0"/>
              <a:t>– Leverage existing relationships within local communities, and our vast disability network to drive advocacy on the ground while ensuring amplification of voices jointly with network participants.</a:t>
            </a:r>
          </a:p>
          <a:p>
            <a:endParaRPr lang="en-US" sz="800" dirty="0"/>
          </a:p>
        </p:txBody>
      </p:sp>
      <p:sp>
        <p:nvSpPr>
          <p:cNvPr id="22" name="TextBox 21">
            <a:extLst>
              <a:ext uri="{FF2B5EF4-FFF2-40B4-BE49-F238E27FC236}">
                <a16:creationId xmlns:a16="http://schemas.microsoft.com/office/drawing/2014/main" id="{878BF58C-CAA1-41D3-B71F-94DA3CB9C8AF}"/>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2025</a:t>
            </a:r>
          </a:p>
        </p:txBody>
      </p:sp>
      <p:pic>
        <p:nvPicPr>
          <p:cNvPr id="2050" name="Picture 2" descr="https://ncpd.org.za/wp-content/uploads/2023/11/398896997_724997876325484_715383351450799737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66" y="1515815"/>
            <a:ext cx="5995511" cy="39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392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470CB-1566-5562-32B2-AF8641005B94}"/>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885D5628-31CD-001E-A651-ADE8D88AF016}"/>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1F7C5D8B-BDFA-091F-1A66-CAE5BE5C4389}"/>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2">
              <a:extLst>
                <a:ext uri="{FF2B5EF4-FFF2-40B4-BE49-F238E27FC236}">
                  <a16:creationId xmlns:a16="http://schemas.microsoft.com/office/drawing/2014/main" id="{51840734-7B1C-5BD5-F48F-6525A450212B}"/>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6" name="Rectangle 12">
              <a:extLst>
                <a:ext uri="{FF2B5EF4-FFF2-40B4-BE49-F238E27FC236}">
                  <a16:creationId xmlns:a16="http://schemas.microsoft.com/office/drawing/2014/main" id="{61644A2A-6D12-6A6B-5822-7014F8749F39}"/>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7" name="Rectangle 12">
              <a:extLst>
                <a:ext uri="{FF2B5EF4-FFF2-40B4-BE49-F238E27FC236}">
                  <a16:creationId xmlns:a16="http://schemas.microsoft.com/office/drawing/2014/main" id="{A86AB470-72F6-FBCA-CF44-3417177122BB}"/>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513620D0-824C-AD69-7D23-BA8393276A90}"/>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5A810D21-6A34-98C1-99CD-C5C9C8AADFEA}"/>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E53F68AF-D9DD-E87D-271C-D75F76964049}"/>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10" name="TextBox 9">
            <a:extLst>
              <a:ext uri="{FF2B5EF4-FFF2-40B4-BE49-F238E27FC236}">
                <a16:creationId xmlns:a16="http://schemas.microsoft.com/office/drawing/2014/main" id="{E19D7034-3C5A-7377-EA0E-E49C7C8950CF}"/>
              </a:ext>
            </a:extLst>
          </p:cNvPr>
          <p:cNvSpPr txBox="1"/>
          <p:nvPr/>
        </p:nvSpPr>
        <p:spPr>
          <a:xfrm>
            <a:off x="664630" y="0"/>
            <a:ext cx="10255936" cy="584775"/>
          </a:xfrm>
          <a:prstGeom prst="rect">
            <a:avLst/>
          </a:prstGeom>
          <a:noFill/>
        </p:spPr>
        <p:txBody>
          <a:bodyPr wrap="square" rtlCol="0">
            <a:spAutoFit/>
          </a:bodyPr>
          <a:lstStyle/>
          <a:p>
            <a:r>
              <a:rPr lang="en-US" sz="3200" dirty="0">
                <a:solidFill>
                  <a:schemeClr val="tx1">
                    <a:lumMod val="85000"/>
                    <a:lumOff val="15000"/>
                  </a:schemeClr>
                </a:solidFill>
                <a:latin typeface="Century Gothic" panose="020B0502020202020204" pitchFamily="34" charset="0"/>
              </a:rPr>
              <a:t>Inclusive Leadership &amp; Coordination continued …</a:t>
            </a:r>
            <a:endParaRPr lang="en-ZA" sz="3200" dirty="0">
              <a:solidFill>
                <a:schemeClr val="tx1">
                  <a:lumMod val="85000"/>
                  <a:lumOff val="15000"/>
                </a:schemeClr>
              </a:solidFill>
              <a:latin typeface="Century Gothic" panose="020B0502020202020204" pitchFamily="34" charset="0"/>
            </a:endParaRPr>
          </a:p>
        </p:txBody>
      </p:sp>
      <p:sp>
        <p:nvSpPr>
          <p:cNvPr id="9" name="Content Placeholder 2">
            <a:extLst>
              <a:ext uri="{FF2B5EF4-FFF2-40B4-BE49-F238E27FC236}">
                <a16:creationId xmlns:a16="http://schemas.microsoft.com/office/drawing/2014/main" id="{8B4956B3-F49F-9C32-3D32-EA7A8530DFD9}"/>
              </a:ext>
            </a:extLst>
          </p:cNvPr>
          <p:cNvSpPr>
            <a:spLocks noGrp="1"/>
          </p:cNvSpPr>
          <p:nvPr>
            <p:ph idx="1"/>
          </p:nvPr>
        </p:nvSpPr>
        <p:spPr>
          <a:xfrm>
            <a:off x="497861" y="841084"/>
            <a:ext cx="5389820" cy="4994691"/>
          </a:xfrm>
        </p:spPr>
        <p:txBody>
          <a:bodyPr>
            <a:normAutofit lnSpcReduction="10000"/>
          </a:bodyPr>
          <a:lstStyle/>
          <a:p>
            <a:endParaRPr lang="en-US" sz="800" dirty="0"/>
          </a:p>
          <a:p>
            <a:pPr marL="0" indent="0">
              <a:buNone/>
            </a:pPr>
            <a:r>
              <a:rPr lang="en-US" sz="1900" b="1" dirty="0"/>
              <a:t>Campaign Coordination Strategies:</a:t>
            </a:r>
            <a:endParaRPr lang="en-ZA" sz="1900" b="1" dirty="0"/>
          </a:p>
          <a:p>
            <a:r>
              <a:rPr lang="en-US" sz="1900" b="1" dirty="0"/>
              <a:t>NCPD will be the convener</a:t>
            </a:r>
            <a:r>
              <a:rPr lang="en-US" sz="1900" dirty="0"/>
              <a:t>, and will invite DPOs and CBOs to take voluntary roles in the steering committee</a:t>
            </a:r>
          </a:p>
          <a:p>
            <a:r>
              <a:rPr lang="en-US" sz="1900" b="1" dirty="0"/>
              <a:t>Jointly develop Disability and Gender  Advocacy Plans </a:t>
            </a:r>
            <a:r>
              <a:rPr lang="en-US" sz="1900" dirty="0"/>
              <a:t>– these will integrate the priorities of both disability and gender justice movements, ensuring alignment and maximizing impact.</a:t>
            </a:r>
          </a:p>
          <a:p>
            <a:r>
              <a:rPr lang="en-US" sz="1900" b="1" dirty="0"/>
              <a:t>Shared Campaign Calendars </a:t>
            </a:r>
            <a:r>
              <a:rPr lang="en-US" sz="1900" dirty="0"/>
              <a:t>– Coordinate timing and focus for campaigns, avoiding overlap and ensuring</a:t>
            </a:r>
          </a:p>
          <a:p>
            <a:r>
              <a:rPr lang="en-US" sz="1900" b="1" dirty="0"/>
              <a:t>Reciprocal Social Media Engagement for Amplified Campaign Impact</a:t>
            </a:r>
            <a:r>
              <a:rPr lang="en-US" sz="1900" dirty="0"/>
              <a:t>: Organizations will engage in reciprocal messaging by tagging each other, sharing social media platforms and links, and following one another to collectively build followings and amplify campaign messages.</a:t>
            </a:r>
          </a:p>
        </p:txBody>
      </p:sp>
      <p:sp>
        <p:nvSpPr>
          <p:cNvPr id="22" name="TextBox 21">
            <a:extLst>
              <a:ext uri="{FF2B5EF4-FFF2-40B4-BE49-F238E27FC236}">
                <a16:creationId xmlns:a16="http://schemas.microsoft.com/office/drawing/2014/main" id="{DD9FBC1A-E3A3-F6F5-A6C6-5D48D0D93E16}"/>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2025</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636" y="1421417"/>
            <a:ext cx="5856000" cy="4392000"/>
          </a:xfrm>
          <a:prstGeom prst="rect">
            <a:avLst/>
          </a:prstGeom>
        </p:spPr>
      </p:pic>
    </p:spTree>
    <p:extLst>
      <p:ext uri="{BB962C8B-B14F-4D97-AF65-F5344CB8AC3E}">
        <p14:creationId xmlns:p14="http://schemas.microsoft.com/office/powerpoint/2010/main" val="1390004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AB5B0EB-BFA0-0F5F-21B8-58BC1C259391}"/>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2BC4D99F-BF8E-F7AB-7256-3EBEC6A62894}"/>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2">
              <a:extLst>
                <a:ext uri="{FF2B5EF4-FFF2-40B4-BE49-F238E27FC236}">
                  <a16:creationId xmlns:a16="http://schemas.microsoft.com/office/drawing/2014/main" id="{8F769C1D-427E-525D-6AD1-A7E71E15C66B}"/>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6" name="Rectangle 12">
              <a:extLst>
                <a:ext uri="{FF2B5EF4-FFF2-40B4-BE49-F238E27FC236}">
                  <a16:creationId xmlns:a16="http://schemas.microsoft.com/office/drawing/2014/main" id="{45BF29A4-D121-BA26-58D0-D7423559A1A4}"/>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7" name="Rectangle 12">
              <a:extLst>
                <a:ext uri="{FF2B5EF4-FFF2-40B4-BE49-F238E27FC236}">
                  <a16:creationId xmlns:a16="http://schemas.microsoft.com/office/drawing/2014/main" id="{A5F7ECEF-9BA0-1DCC-86DA-4952392CA5C6}"/>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F2D550CF-27F9-96D2-65A9-3A7402968E43}"/>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4C3E60F9-3684-807A-27A9-EC7884F607FB}"/>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D18CA211-7AC4-85F2-F7E5-A8C599B55EB1}"/>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10" name="TextBox 9">
            <a:extLst>
              <a:ext uri="{FF2B5EF4-FFF2-40B4-BE49-F238E27FC236}">
                <a16:creationId xmlns:a16="http://schemas.microsoft.com/office/drawing/2014/main" id="{BD2CB697-D742-64D8-7769-4C950DEDE756}"/>
              </a:ext>
            </a:extLst>
          </p:cNvPr>
          <p:cNvSpPr txBox="1"/>
          <p:nvPr/>
        </p:nvSpPr>
        <p:spPr>
          <a:xfrm>
            <a:off x="579964" y="31055"/>
            <a:ext cx="10255936" cy="584775"/>
          </a:xfrm>
          <a:prstGeom prst="rect">
            <a:avLst/>
          </a:prstGeom>
          <a:noFill/>
        </p:spPr>
        <p:txBody>
          <a:bodyPr wrap="square" rtlCol="0">
            <a:spAutoFit/>
          </a:bodyPr>
          <a:lstStyle/>
          <a:p>
            <a:r>
              <a:rPr lang="en-US" sz="3200" dirty="0">
                <a:solidFill>
                  <a:schemeClr val="tx1">
                    <a:lumMod val="85000"/>
                    <a:lumOff val="15000"/>
                  </a:schemeClr>
                </a:solidFill>
                <a:latin typeface="Century Gothic" panose="020B0502020202020204" pitchFamily="34" charset="0"/>
              </a:rPr>
              <a:t>Connecting &amp; Community-Building</a:t>
            </a:r>
            <a:endParaRPr lang="en-ZA" sz="3200" dirty="0">
              <a:solidFill>
                <a:schemeClr val="tx1">
                  <a:lumMod val="85000"/>
                  <a:lumOff val="15000"/>
                </a:schemeClr>
              </a:solidFill>
              <a:latin typeface="Century Gothic" panose="020B0502020202020204" pitchFamily="34" charset="0"/>
            </a:endParaRPr>
          </a:p>
        </p:txBody>
      </p:sp>
      <p:sp>
        <p:nvSpPr>
          <p:cNvPr id="9" name="Content Placeholder 2">
            <a:extLst>
              <a:ext uri="{FF2B5EF4-FFF2-40B4-BE49-F238E27FC236}">
                <a16:creationId xmlns:a16="http://schemas.microsoft.com/office/drawing/2014/main" id="{EB09FB6D-3443-7712-9C6B-FA31AEFCF9BD}"/>
              </a:ext>
            </a:extLst>
          </p:cNvPr>
          <p:cNvSpPr>
            <a:spLocks noGrp="1"/>
          </p:cNvSpPr>
          <p:nvPr>
            <p:ph idx="1"/>
          </p:nvPr>
        </p:nvSpPr>
        <p:spPr>
          <a:xfrm>
            <a:off x="579965" y="905070"/>
            <a:ext cx="6902786" cy="4720620"/>
          </a:xfrm>
        </p:spPr>
        <p:txBody>
          <a:bodyPr>
            <a:noAutofit/>
          </a:bodyPr>
          <a:lstStyle/>
          <a:p>
            <a:pPr marL="0" indent="0">
              <a:buNone/>
            </a:pPr>
            <a:r>
              <a:rPr lang="en-US" sz="1900" b="1" dirty="0"/>
              <a:t>Approaches  to build and sustain relationships within the advocacy community</a:t>
            </a:r>
          </a:p>
          <a:p>
            <a:r>
              <a:rPr lang="en-US" sz="1900" b="1" dirty="0"/>
              <a:t>Cultivate Cross-Sector Collaboration </a:t>
            </a:r>
            <a:r>
              <a:rPr lang="en-US" sz="1900" dirty="0"/>
              <a:t>– Joint learning workshops will bring together DPOs, women-focused CBOs, and advocacy groups to align priorities and share expertise</a:t>
            </a:r>
          </a:p>
          <a:p>
            <a:r>
              <a:rPr lang="en-US" sz="1900" b="1" dirty="0"/>
              <a:t>Establish Ongoing Engagement Mechanisms </a:t>
            </a:r>
            <a:r>
              <a:rPr lang="en-US" sz="1900" dirty="0"/>
              <a:t>– Organize regular meetings, networking events, and working groups to maintain momentum and strengthen</a:t>
            </a:r>
          </a:p>
          <a:p>
            <a:r>
              <a:rPr lang="en-US" sz="1900" b="1" dirty="0"/>
              <a:t>Leverage Digital Communication </a:t>
            </a:r>
          </a:p>
          <a:p>
            <a:r>
              <a:rPr lang="en-US" sz="1900" b="1" dirty="0"/>
              <a:t>Develop Joint Advocacy Campaigns </a:t>
            </a:r>
          </a:p>
        </p:txBody>
      </p:sp>
      <p:sp>
        <p:nvSpPr>
          <p:cNvPr id="22" name="TextBox 21">
            <a:extLst>
              <a:ext uri="{FF2B5EF4-FFF2-40B4-BE49-F238E27FC236}">
                <a16:creationId xmlns:a16="http://schemas.microsoft.com/office/drawing/2014/main" id="{9B4D86FD-815D-F2C7-716E-C93F3F26F626}"/>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2025</a:t>
            </a: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15917" y="1750798"/>
            <a:ext cx="3984000" cy="2988000"/>
          </a:xfrm>
          <a:prstGeom prst="rect">
            <a:avLst/>
          </a:prstGeom>
        </p:spPr>
      </p:pic>
    </p:spTree>
    <p:extLst>
      <p:ext uri="{BB962C8B-B14F-4D97-AF65-F5344CB8AC3E}">
        <p14:creationId xmlns:p14="http://schemas.microsoft.com/office/powerpoint/2010/main" val="1262505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88CF1-4056-C37F-4D67-21C3FBB0429B}"/>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A9BB804C-28BA-3196-8402-B300BA57506A}"/>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0EDFCDF5-6969-8887-7750-25609BE42EC2}"/>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2">
              <a:extLst>
                <a:ext uri="{FF2B5EF4-FFF2-40B4-BE49-F238E27FC236}">
                  <a16:creationId xmlns:a16="http://schemas.microsoft.com/office/drawing/2014/main" id="{68FBD0EA-192D-5005-07AF-F3E9AD6AA23F}"/>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6" name="Rectangle 12">
              <a:extLst>
                <a:ext uri="{FF2B5EF4-FFF2-40B4-BE49-F238E27FC236}">
                  <a16:creationId xmlns:a16="http://schemas.microsoft.com/office/drawing/2014/main" id="{4287DEA1-B84D-E2BC-188F-1FAFAF58EE4A}"/>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7" name="Rectangle 12">
              <a:extLst>
                <a:ext uri="{FF2B5EF4-FFF2-40B4-BE49-F238E27FC236}">
                  <a16:creationId xmlns:a16="http://schemas.microsoft.com/office/drawing/2014/main" id="{7B158241-EF88-E2D3-84CC-7A7461FB8405}"/>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524D93A8-9468-0424-8CC8-DBAD14C9F8C9}"/>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3D177656-DFF2-6672-DAB4-99B870288695}"/>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E91AE0E1-E1E3-9329-8E04-BAF5BDFC82A1}"/>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10" name="TextBox 9">
            <a:extLst>
              <a:ext uri="{FF2B5EF4-FFF2-40B4-BE49-F238E27FC236}">
                <a16:creationId xmlns:a16="http://schemas.microsoft.com/office/drawing/2014/main" id="{D3CC978F-1D8C-E314-A69D-EE21B1276A13}"/>
              </a:ext>
            </a:extLst>
          </p:cNvPr>
          <p:cNvSpPr txBox="1"/>
          <p:nvPr/>
        </p:nvSpPr>
        <p:spPr>
          <a:xfrm>
            <a:off x="579964" y="31055"/>
            <a:ext cx="10255936" cy="584775"/>
          </a:xfrm>
          <a:prstGeom prst="rect">
            <a:avLst/>
          </a:prstGeom>
          <a:noFill/>
        </p:spPr>
        <p:txBody>
          <a:bodyPr wrap="square" rtlCol="0">
            <a:spAutoFit/>
          </a:bodyPr>
          <a:lstStyle/>
          <a:p>
            <a:r>
              <a:rPr lang="en-US" sz="3200" dirty="0">
                <a:solidFill>
                  <a:schemeClr val="tx1">
                    <a:lumMod val="85000"/>
                    <a:lumOff val="15000"/>
                  </a:schemeClr>
                </a:solidFill>
                <a:latin typeface="Century Gothic" panose="020B0502020202020204" pitchFamily="34" charset="0"/>
              </a:rPr>
              <a:t>Connecting &amp; Community-Building continued …</a:t>
            </a:r>
            <a:endParaRPr lang="en-ZA" sz="3200" dirty="0">
              <a:solidFill>
                <a:schemeClr val="tx1">
                  <a:lumMod val="85000"/>
                  <a:lumOff val="15000"/>
                </a:schemeClr>
              </a:solidFill>
              <a:latin typeface="Century Gothic" panose="020B0502020202020204" pitchFamily="34" charset="0"/>
            </a:endParaRPr>
          </a:p>
        </p:txBody>
      </p:sp>
      <p:sp>
        <p:nvSpPr>
          <p:cNvPr id="9" name="Content Placeholder 2">
            <a:extLst>
              <a:ext uri="{FF2B5EF4-FFF2-40B4-BE49-F238E27FC236}">
                <a16:creationId xmlns:a16="http://schemas.microsoft.com/office/drawing/2014/main" id="{B5AB31BC-8029-E5EC-EC0D-9E10CF641C00}"/>
              </a:ext>
            </a:extLst>
          </p:cNvPr>
          <p:cNvSpPr>
            <a:spLocks noGrp="1"/>
          </p:cNvSpPr>
          <p:nvPr>
            <p:ph idx="1"/>
          </p:nvPr>
        </p:nvSpPr>
        <p:spPr>
          <a:xfrm>
            <a:off x="699295" y="1750798"/>
            <a:ext cx="6902786" cy="4720620"/>
          </a:xfrm>
        </p:spPr>
        <p:txBody>
          <a:bodyPr>
            <a:noAutofit/>
          </a:bodyPr>
          <a:lstStyle/>
          <a:p>
            <a:pPr marL="0" indent="0">
              <a:buNone/>
            </a:pPr>
            <a:r>
              <a:rPr lang="en-US" sz="1900" b="1" dirty="0"/>
              <a:t>Facilitating mentoring, convening, and peer exchanges among professional advocates and emerging leaders</a:t>
            </a:r>
            <a:endParaRPr lang="en-ZA" sz="1900" b="1" dirty="0"/>
          </a:p>
          <a:p>
            <a:r>
              <a:rPr lang="en-US" sz="1900" dirty="0"/>
              <a:t>Workshops as Peer-Learning Platforms </a:t>
            </a:r>
          </a:p>
          <a:p>
            <a:r>
              <a:rPr lang="en-US" sz="1900" dirty="0"/>
              <a:t>Cross-Organizational Knowledge Sharing </a:t>
            </a:r>
          </a:p>
          <a:p>
            <a:r>
              <a:rPr lang="en-US" sz="1900" dirty="0"/>
              <a:t>Technical Support for Accessibility </a:t>
            </a:r>
          </a:p>
          <a:p>
            <a:r>
              <a:rPr lang="en-US" sz="1900" dirty="0"/>
              <a:t>Activist Grooming- </a:t>
            </a:r>
          </a:p>
          <a:p>
            <a:r>
              <a:rPr lang="en-US" sz="1900" dirty="0"/>
              <a:t>Informal Peer Support Networks</a:t>
            </a:r>
            <a:endParaRPr lang="en-ZA" sz="1900" dirty="0"/>
          </a:p>
        </p:txBody>
      </p:sp>
      <p:sp>
        <p:nvSpPr>
          <p:cNvPr id="22" name="TextBox 21">
            <a:extLst>
              <a:ext uri="{FF2B5EF4-FFF2-40B4-BE49-F238E27FC236}">
                <a16:creationId xmlns:a16="http://schemas.microsoft.com/office/drawing/2014/main" id="{D2040060-C204-7F67-165F-EFEF78110518}"/>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2025</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477" y="2083817"/>
            <a:ext cx="5376000" cy="4032000"/>
          </a:xfrm>
          <a:prstGeom prst="rect">
            <a:avLst/>
          </a:prstGeom>
        </p:spPr>
      </p:pic>
    </p:spTree>
    <p:extLst>
      <p:ext uri="{BB962C8B-B14F-4D97-AF65-F5344CB8AC3E}">
        <p14:creationId xmlns:p14="http://schemas.microsoft.com/office/powerpoint/2010/main" val="1409102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406893f5-2274-413a-be44-8f15a880386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AD8123970EFE4E94AE6ECA64A6A3B0" ma:contentTypeVersion="18" ma:contentTypeDescription="Create a new document." ma:contentTypeScope="" ma:versionID="db2c24615140b5023b983e5a70edf3b8">
  <xsd:schema xmlns:xsd="http://www.w3.org/2001/XMLSchema" xmlns:xs="http://www.w3.org/2001/XMLSchema" xmlns:p="http://schemas.microsoft.com/office/2006/metadata/properties" xmlns:ns2="406893f5-2274-413a-be44-8f15a8803862" xmlns:ns3="5c72703c-1067-4fa7-89cc-ef245258de7b" targetNamespace="http://schemas.microsoft.com/office/2006/metadata/properties" ma:root="true" ma:fieldsID="48f63a56c338c2af9d9e2058225f7d31" ns2:_="" ns3:_="">
    <xsd:import namespace="406893f5-2274-413a-be44-8f15a8803862"/>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6893f5-2274-413a-be44-8f15a88038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C2F744-F2CC-4937-96DF-47CDD10E73A0}">
  <ds:schemaRefs>
    <ds:schemaRef ds:uri="http://schemas.microsoft.com/office/2006/documentManagement/types"/>
    <ds:schemaRef ds:uri="http://purl.org/dc/elements/1.1/"/>
    <ds:schemaRef ds:uri="5c72703c-1067-4fa7-89cc-ef245258de7b"/>
    <ds:schemaRef ds:uri="http://purl.org/dc/terms/"/>
    <ds:schemaRef ds:uri="http://www.w3.org/XML/1998/namespace"/>
    <ds:schemaRef ds:uri="http://schemas.microsoft.com/office/2006/metadata/properties"/>
    <ds:schemaRef ds:uri="406893f5-2274-413a-be44-8f15a8803862"/>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2BD70290-E215-4A5C-823D-30A94AC1A82D}">
  <ds:schemaRefs>
    <ds:schemaRef ds:uri="http://schemas.microsoft.com/sharepoint/v3/contenttype/forms"/>
  </ds:schemaRefs>
</ds:datastoreItem>
</file>

<file path=customXml/itemProps3.xml><?xml version="1.0" encoding="utf-8"?>
<ds:datastoreItem xmlns:ds="http://schemas.openxmlformats.org/officeDocument/2006/customXml" ds:itemID="{D6147A91-9EF1-46AE-B926-38E4A90236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6893f5-2274-413a-be44-8f15a8803862"/>
    <ds:schemaRef ds:uri="5c72703c-1067-4fa7-89cc-ef245258de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1007</TotalTime>
  <Words>1268</Words>
  <Application>Microsoft Office PowerPoint</Application>
  <PresentationFormat>Widescreen</PresentationFormat>
  <Paragraphs>93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Debi</dc:creator>
  <cp:lastModifiedBy>Tinashe Rubaba</cp:lastModifiedBy>
  <cp:revision>65</cp:revision>
  <dcterms:created xsi:type="dcterms:W3CDTF">2023-08-28T07:48:34Z</dcterms:created>
  <dcterms:modified xsi:type="dcterms:W3CDTF">2025-02-18T17:20:56Z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0x01010034AD8123970EFE4E94AE6ECA64A6A3B0</vt:lpwstr>
  </property>
  <property fmtid="{D5CDD505-2E9C-101B-9397-08002B2CF9AE}" pid="3" name="MediaServiceImageTags">
    <vt:lpwstr/>
  </property>
</Properties>
</file>