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9"/>
  </p:handoutMasterIdLst>
  <p:sldIdLst>
    <p:sldId id="256" r:id="rId5"/>
    <p:sldId id="290" r:id="rId6"/>
    <p:sldId id="304" r:id="rId7"/>
    <p:sldId id="305" r:id="rId8"/>
    <p:sldId id="307" r:id="rId9"/>
    <p:sldId id="308" r:id="rId10"/>
    <p:sldId id="309" r:id="rId11"/>
    <p:sldId id="310" r:id="rId12"/>
    <p:sldId id="316" r:id="rId13"/>
    <p:sldId id="311" r:id="rId14"/>
    <p:sldId id="312" r:id="rId15"/>
    <p:sldId id="313" r:id="rId16"/>
    <p:sldId id="314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2025/02/22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22/2/2025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</a:t>
            </a:r>
            <a:r>
              <a:rPr lang="en-US" sz="4100" i="1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1108698" y="4133941"/>
            <a:ext cx="6941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Inside out 360, Stronger and Bolder </a:t>
            </a:r>
            <a:r>
              <a:rPr lang="en-ZW" sz="2800" b="1" dirty="0" smtClean="0"/>
              <a:t> </a:t>
            </a:r>
            <a:endParaRPr lang="en-ZW" sz="2800" b="1" dirty="0"/>
          </a:p>
          <a:p>
            <a:pPr algn="ctr"/>
            <a:endParaRPr lang="en-ZW" dirty="0" smtClean="0">
              <a:solidFill>
                <a:srgbClr val="FF0000"/>
              </a:solidFill>
            </a:endParaRPr>
          </a:p>
          <a:p>
            <a:pPr algn="ctr"/>
            <a:endParaRPr lang="en-ZW" dirty="0">
              <a:solidFill>
                <a:srgbClr val="FF0000"/>
              </a:solidFill>
            </a:endParaRPr>
          </a:p>
          <a:p>
            <a:pPr algn="ctr"/>
            <a:r>
              <a:rPr lang="en-ZW" dirty="0" smtClean="0">
                <a:solidFill>
                  <a:srgbClr val="FF0000"/>
                </a:solidFill>
              </a:rPr>
              <a:t>(Zimbabwe, Mt Hampden, 4 March </a:t>
            </a:r>
            <a:r>
              <a:rPr lang="en-ZW" dirty="0">
                <a:solidFill>
                  <a:srgbClr val="FF0000"/>
                </a:solidFill>
              </a:rPr>
              <a:t>and </a:t>
            </a:r>
            <a:r>
              <a:rPr lang="en-ZW" dirty="0" smtClean="0">
                <a:solidFill>
                  <a:srgbClr val="FF0000"/>
                </a:solidFill>
              </a:rPr>
              <a:t>Opportunity </a:t>
            </a:r>
            <a:r>
              <a:rPr lang="en-ZW" dirty="0" err="1" smtClean="0">
                <a:solidFill>
                  <a:srgbClr val="FF0000"/>
                </a:solidFill>
              </a:rPr>
              <a:t>Makanga</a:t>
            </a:r>
            <a:r>
              <a:rPr lang="en-ZW" dirty="0" smtClean="0">
                <a:solidFill>
                  <a:srgbClr val="FF0000"/>
                </a:solidFill>
              </a:rPr>
              <a:t>)</a:t>
            </a:r>
            <a:endParaRPr lang="en-ZW" dirty="0">
              <a:solidFill>
                <a:srgbClr val="FF0000"/>
              </a:solidFill>
            </a:endParaRPr>
          </a:p>
          <a:p>
            <a:pPr algn="ctr"/>
            <a:endParaRPr lang="en-ZW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</a:t>
            </a:r>
            <a:r>
              <a:rPr lang="en-US" sz="21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BE3233A-B36A-4BCE-AE72-1A0AFB5C12CD}"/>
              </a:ext>
            </a:extLst>
          </p:cNvPr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A90D5C1-431C-BC63-374A-7F3B3EDFD82F}"/>
                </a:ext>
              </a:extLst>
            </p:cNvPr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F50C7E-9B5F-13BE-52D1-3B48CB8C8B38}"/>
                </a:ext>
              </a:extLst>
            </p:cNvPr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Logo goes here</a:t>
              </a:r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3" y="1310344"/>
            <a:ext cx="1937953" cy="90726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44" y="486596"/>
            <a:ext cx="1266529" cy="122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have been the main challenges? How have these challenges been overcome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Social and Cultural </a:t>
            </a:r>
            <a:r>
              <a:rPr lang="en-US" dirty="0" smtClean="0"/>
              <a:t>Challenges-Resistance, Stigma </a:t>
            </a:r>
            <a:r>
              <a:rPr lang="en-US" dirty="0"/>
              <a:t>and </a:t>
            </a:r>
            <a:r>
              <a:rPr lang="en-US" dirty="0" smtClean="0"/>
              <a:t>Gender </a:t>
            </a:r>
            <a:r>
              <a:rPr lang="en-US" dirty="0"/>
              <a:t>and social </a:t>
            </a:r>
            <a:r>
              <a:rPr lang="en-US" dirty="0" smtClean="0"/>
              <a:t>norms</a:t>
            </a:r>
          </a:p>
          <a:p>
            <a:r>
              <a:rPr lang="en-US" dirty="0" smtClean="0"/>
              <a:t>Policy and legislative challenges- lack of supportive policies</a:t>
            </a:r>
          </a:p>
          <a:p>
            <a:r>
              <a:rPr lang="en-US" dirty="0" smtClean="0"/>
              <a:t>Implementation challenges- limited resources, difficulty in engaging parents and men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1912483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lessons have been </a:t>
            </a:r>
            <a:r>
              <a:rPr lang="en-US" dirty="0" smtClean="0"/>
              <a:t>learned?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Engaging community from the onset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Capacity building of peer educators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Fostering partnerships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Providing ongoing support  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25810674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How will the lessons learned be applied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Continued engagement</a:t>
            </a:r>
          </a:p>
          <a:p>
            <a:endParaRPr lang="en-US" dirty="0" smtClean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CHALLENGES AND LESSONS LEARNT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8194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22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Community </a:t>
            </a:r>
            <a:r>
              <a:rPr lang="en-US" dirty="0"/>
              <a:t>Engagement and </a:t>
            </a:r>
            <a:r>
              <a:rPr lang="en-US" dirty="0" smtClean="0"/>
              <a:t>Ownership- training of SRHR Community Champions</a:t>
            </a:r>
            <a:r>
              <a:rPr lang="en-US" dirty="0"/>
              <a:t> </a:t>
            </a: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Establish a community-led </a:t>
            </a:r>
            <a:r>
              <a:rPr lang="en-US" dirty="0" smtClean="0"/>
              <a:t>committee- Gender Desk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Build community </a:t>
            </a:r>
            <a:r>
              <a:rPr lang="en-US" dirty="0" smtClean="0"/>
              <a:t>capacity- trainings, distribution of tools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Foster community partnerships: Collaborate with local organizations, schools, and healthcare providers to ensure the project's continuity</a:t>
            </a:r>
            <a:r>
              <a:rPr lang="en-US" dirty="0" smtClean="0"/>
              <a:t>.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NorthCot</a:t>
            </a: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Collaborating with health care workers- local clinic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Establish Monitoring and Evaluation System</a:t>
            </a:r>
          </a:p>
          <a:p>
            <a:pPr>
              <a:buFont typeface="Calibri" panose="020F0502020204030204" pitchFamily="34" charset="0"/>
              <a:buChar char="•"/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SUSTAINABILITY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10076585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are the key priorities going forward? </a:t>
            </a:r>
            <a:endParaRPr lang="en-US" dirty="0" smtClean="0"/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Resource mobilization for further engagements 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 smtClean="0"/>
              <a:t>Life skills training </a:t>
            </a:r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44686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6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7274" y="2"/>
            <a:ext cx="9158548" cy="6857997"/>
            <a:chOff x="-7274" y="2"/>
            <a:chExt cx="9158548" cy="6857997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SYNOPSIS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dirty="0" smtClean="0"/>
              <a:t>Increased knowledge</a:t>
            </a:r>
          </a:p>
          <a:p>
            <a:pPr lvl="0"/>
            <a:r>
              <a:rPr lang="en-ZA" dirty="0" smtClean="0"/>
              <a:t>Improved </a:t>
            </a:r>
            <a:r>
              <a:rPr lang="en-ZA" dirty="0"/>
              <a:t>attitudes towards sex, relationships, and </a:t>
            </a:r>
            <a:r>
              <a:rPr lang="en-ZA" dirty="0" smtClean="0"/>
              <a:t>gender.</a:t>
            </a:r>
          </a:p>
          <a:p>
            <a:pPr lvl="0"/>
            <a:r>
              <a:rPr lang="en-ZA" dirty="0" smtClean="0"/>
              <a:t>Delayed </a:t>
            </a:r>
            <a:r>
              <a:rPr lang="en-ZA" dirty="0"/>
              <a:t>sexual debut and reduced risk of unintended pregnancies and STIs. </a:t>
            </a:r>
            <a:endParaRPr lang="en-ZA" dirty="0" smtClean="0"/>
          </a:p>
          <a:p>
            <a:pPr lvl="0"/>
            <a:r>
              <a:rPr lang="en-ZA" dirty="0" smtClean="0"/>
              <a:t>Increased </a:t>
            </a:r>
            <a:r>
              <a:rPr lang="en-ZA" dirty="0"/>
              <a:t>confidence and self-esteem.</a:t>
            </a:r>
          </a:p>
          <a:p>
            <a:pPr marL="2743200" lvl="6" indent="0">
              <a:buFont typeface="Arial" panose="020B0604020202020204" pitchFamily="34" charset="0"/>
              <a:buNone/>
            </a:pPr>
            <a:endParaRPr lang="en-ZW" sz="120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64" y="2362200"/>
            <a:ext cx="4405128" cy="33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44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What did the process/ project set out to do</a:t>
            </a:r>
            <a:r>
              <a:rPr lang="en-US" dirty="0" smtClean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Reduce </a:t>
            </a:r>
            <a:r>
              <a:rPr lang="en-US" sz="2000" dirty="0" smtClean="0"/>
              <a:t>HIV and other STIs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Prevent early and unintended pregnancies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Address gender based violence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Empower young people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Create supportive environments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000" dirty="0" smtClean="0"/>
              <a:t>Improve overall well being</a:t>
            </a:r>
            <a:endParaRPr lang="en-ZA" sz="2000" dirty="0"/>
          </a:p>
          <a:p>
            <a:pPr marL="2743200" lvl="6" indent="0">
              <a:buFont typeface="Arial" panose="020B0604020202020204" pitchFamily="34" charset="0"/>
              <a:buNone/>
            </a:pPr>
            <a:endParaRPr lang="en-ZW" sz="120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7526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40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ACTIVITIES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b="1" dirty="0"/>
              <a:t>What evidence or means of verification do you have for this change</a:t>
            </a:r>
            <a:r>
              <a:rPr lang="en-ZA" b="1" dirty="0" smtClean="0"/>
              <a:t>?</a:t>
            </a:r>
          </a:p>
          <a:p>
            <a:pPr lvl="0"/>
            <a:r>
              <a:rPr lang="en-ZA" dirty="0" smtClean="0"/>
              <a:t>Workshops</a:t>
            </a:r>
          </a:p>
          <a:p>
            <a:pPr lvl="0"/>
            <a:r>
              <a:rPr lang="en-ZA" dirty="0" smtClean="0"/>
              <a:t>Community dialogues</a:t>
            </a:r>
          </a:p>
          <a:p>
            <a:pPr lvl="0"/>
            <a:r>
              <a:rPr lang="en-ZA" dirty="0" smtClean="0"/>
              <a:t>Intergenerational engagements</a:t>
            </a:r>
          </a:p>
          <a:p>
            <a:pPr lvl="0"/>
            <a:r>
              <a:rPr lang="en-ZA" dirty="0" smtClean="0"/>
              <a:t>Creative expression- art, music</a:t>
            </a:r>
          </a:p>
          <a:p>
            <a:pPr lvl="0"/>
            <a:r>
              <a:rPr lang="en-ZA" dirty="0" smtClean="0"/>
              <a:t>Video and photography </a:t>
            </a:r>
            <a:endParaRPr lang="en-ZA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>
                <a:solidFill>
                  <a:srgbClr val="FF0000"/>
                </a:solidFill>
              </a:rPr>
              <a:t>Photo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48" y="2182789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547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Contribution to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</a:t>
            </a:r>
            <a:r>
              <a:rPr lang="en-US" sz="2800" b="1" dirty="0"/>
              <a:t>contribution did your </a:t>
            </a:r>
            <a:r>
              <a:rPr lang="en-US" sz="2800" b="1" dirty="0" err="1"/>
              <a:t>organisation</a:t>
            </a:r>
            <a:r>
              <a:rPr lang="en-US" sz="2800" b="1" dirty="0"/>
              <a:t> make to this change</a:t>
            </a:r>
            <a:r>
              <a:rPr lang="en-US" sz="2800" b="1" dirty="0" smtClean="0"/>
              <a:t>?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Training of teachers and healthcare providers on CSE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Training of community champions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Development of age appropriate CSE materials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Establishment of school based CSE clubs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Community outreach and 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9970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Population Group </a:t>
            </a:r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this change most closely related </a:t>
            </a:r>
            <a:r>
              <a:rPr lang="en-US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to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D6747C9-32D5-CCC6-03BB-06036C28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26059"/>
              </p:ext>
            </p:extLst>
          </p:nvPr>
        </p:nvGraphicFramePr>
        <p:xfrm>
          <a:off x="609600" y="1828800"/>
          <a:ext cx="822960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296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4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98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26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1266"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Category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Women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Men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 %    </a:t>
                      </a:r>
                    </a:p>
                    <a:p>
                      <a:pPr marR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Women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820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Direct beneficiaries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3100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3250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95.3%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445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Indirect beneficiaries (e.g. through other networks)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850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320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1170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72.6%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8023">
                <a:tc>
                  <a:txBody>
                    <a:bodyPr/>
                    <a:lstStyle/>
                    <a:p>
                      <a:pPr marR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Online beneficiaries (e.g. website access, mailing lists, scholarly articles)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20000</a:t>
                      </a: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18000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38000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52.6 %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7638">
                <a:tc>
                  <a:txBody>
                    <a:bodyPr/>
                    <a:lstStyle/>
                    <a:p>
                      <a:pPr marR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Total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23950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18470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42420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ZA" sz="1400" b="1" dirty="0" smtClean="0">
                          <a:effectLst/>
                          <a:latin typeface="Tahoma"/>
                          <a:ea typeface="Calibri"/>
                          <a:cs typeface="Times New Roman"/>
                        </a:rPr>
                        <a:t>56.4%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9124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20AAEAA8-BF7E-5252-C248-BA79BF02BFCC}"/>
              </a:ext>
            </a:extLst>
          </p:cNvPr>
          <p:cNvSpPr txBox="1">
            <a:spLocks/>
          </p:cNvSpPr>
          <p:nvPr/>
        </p:nvSpPr>
        <p:spPr>
          <a:xfrm>
            <a:off x="457199" y="1258312"/>
            <a:ext cx="8229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b="1" dirty="0"/>
              <a:t>What</a:t>
            </a:r>
            <a:r>
              <a:rPr lang="en-ZA" dirty="0"/>
              <a:t> </a:t>
            </a:r>
            <a:r>
              <a:rPr lang="en-ZA" b="1" dirty="0"/>
              <a:t>is the significance of the change</a:t>
            </a:r>
            <a:r>
              <a:rPr lang="en-ZA" b="1" dirty="0" smtClean="0"/>
              <a:t>?</a:t>
            </a:r>
          </a:p>
          <a:p>
            <a:pPr lvl="0"/>
            <a:r>
              <a:rPr lang="en-ZA" dirty="0"/>
              <a:t>P</a:t>
            </a:r>
            <a:r>
              <a:rPr lang="en-ZA" dirty="0" smtClean="0"/>
              <a:t>romoting </a:t>
            </a:r>
            <a:r>
              <a:rPr lang="en-ZA" dirty="0"/>
              <a:t>healthy </a:t>
            </a:r>
            <a:r>
              <a:rPr lang="en-ZA" dirty="0" smtClean="0"/>
              <a:t>relationships</a:t>
            </a:r>
          </a:p>
          <a:p>
            <a:pPr lvl="0"/>
            <a:r>
              <a:rPr lang="en-ZA" dirty="0" smtClean="0"/>
              <a:t>Prevention of </a:t>
            </a:r>
            <a:r>
              <a:rPr lang="en-ZA" dirty="0"/>
              <a:t>HIV and other </a:t>
            </a:r>
            <a:r>
              <a:rPr lang="en-ZA" dirty="0" err="1"/>
              <a:t>STls</a:t>
            </a:r>
            <a:r>
              <a:rPr lang="en-ZA" dirty="0"/>
              <a:t>, </a:t>
            </a:r>
            <a:endParaRPr lang="en-ZA" dirty="0" smtClean="0"/>
          </a:p>
          <a:p>
            <a:pPr lvl="0"/>
            <a:r>
              <a:rPr lang="en-ZA" dirty="0" smtClean="0"/>
              <a:t>Reduction in </a:t>
            </a:r>
            <a:r>
              <a:rPr lang="en-ZA" dirty="0"/>
              <a:t>early and unintended </a:t>
            </a:r>
            <a:r>
              <a:rPr lang="en-ZA" dirty="0" smtClean="0"/>
              <a:t>pregnancies</a:t>
            </a:r>
          </a:p>
          <a:p>
            <a:pPr lvl="0"/>
            <a:r>
              <a:rPr lang="en-ZA" dirty="0" smtClean="0"/>
              <a:t> </a:t>
            </a:r>
            <a:r>
              <a:rPr lang="en-ZA" dirty="0"/>
              <a:t>E</a:t>
            </a:r>
            <a:r>
              <a:rPr lang="en-ZA" dirty="0" smtClean="0"/>
              <a:t>mpowering </a:t>
            </a:r>
            <a:r>
              <a:rPr lang="en-ZA" dirty="0"/>
              <a:t>young people to make informed decisions about their lives. </a:t>
            </a:r>
            <a:endParaRPr lang="en-ZW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Significance of change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909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i="1" dirty="0">
                <a:solidFill>
                  <a:srgbClr val="FF0000"/>
                </a:solidFill>
              </a:rPr>
              <a:t>Please share some of your results for </a:t>
            </a:r>
            <a:r>
              <a:rPr lang="en-US" sz="2550" b="1" i="1" dirty="0" smtClean="0">
                <a:solidFill>
                  <a:srgbClr val="FF0000"/>
                </a:solidFill>
              </a:rPr>
              <a:t>example</a:t>
            </a:r>
          </a:p>
          <a:p>
            <a:r>
              <a:rPr lang="en-US" sz="2550" dirty="0" smtClean="0"/>
              <a:t>Increased knowledge</a:t>
            </a:r>
          </a:p>
          <a:p>
            <a:r>
              <a:rPr lang="en-US" sz="2550" dirty="0" smtClean="0"/>
              <a:t>Delayed sexual debut</a:t>
            </a:r>
          </a:p>
          <a:p>
            <a:r>
              <a:rPr lang="en-US" sz="2550" dirty="0" smtClean="0"/>
              <a:t>Improved contraceptive use and reduced unintended pregnancies</a:t>
            </a:r>
          </a:p>
          <a:p>
            <a:r>
              <a:rPr lang="en-US" sz="2550" dirty="0" smtClean="0"/>
              <a:t>Reduced Gender Based </a:t>
            </a:r>
            <a:r>
              <a:rPr lang="en-US" sz="2550" dirty="0" smtClean="0"/>
              <a:t>Violence</a:t>
            </a:r>
          </a:p>
          <a:p>
            <a:r>
              <a:rPr lang="en-US" sz="2550" dirty="0" smtClean="0"/>
              <a:t>Improved Menstrual Hygiene </a:t>
            </a:r>
            <a:endParaRPr lang="en-US" sz="255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3" y="1997419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93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=""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=""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</a:t>
              </a:r>
              <a:r>
                <a:rPr lang="en-US" sz="2100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 smtClean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Evidence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2"/>
            <a:ext cx="4038600" cy="5159761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ZA" b="1" dirty="0"/>
              <a:t>What evidence / means of verification </a:t>
            </a:r>
            <a:endParaRPr lang="en-ZA" dirty="0"/>
          </a:p>
          <a:p>
            <a:pPr lvl="0"/>
            <a:r>
              <a:rPr lang="en-ZA" sz="2550" dirty="0" smtClean="0"/>
              <a:t>Pictures</a:t>
            </a:r>
          </a:p>
          <a:p>
            <a:pPr lvl="0"/>
            <a:r>
              <a:rPr lang="en-ZA" sz="2550" dirty="0" err="1" smtClean="0"/>
              <a:t>Vidoes</a:t>
            </a:r>
            <a:endParaRPr lang="en-ZA" sz="2550" dirty="0" smtClean="0"/>
          </a:p>
          <a:p>
            <a:pPr lvl="0"/>
            <a:r>
              <a:rPr lang="en-ZA" sz="2550" dirty="0" smtClean="0"/>
              <a:t>Reports</a:t>
            </a:r>
          </a:p>
          <a:p>
            <a:pPr lvl="0"/>
            <a:r>
              <a:rPr lang="en-ZA" sz="2550" dirty="0" smtClean="0"/>
              <a:t>Testimonials </a:t>
            </a:r>
            <a:endParaRPr lang="en-ZW" sz="255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=""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2"/>
            <a:ext cx="4038600" cy="5140063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50" dirty="0">
                <a:solidFill>
                  <a:srgbClr val="FF0000"/>
                </a:solidFill>
              </a:rPr>
              <a:t>Include evidence here – photos/clippings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3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7" ma:contentTypeDescription="Create a new document." ma:contentTypeScope="" ma:versionID="b4445fe144799517a01ca0e71ceb1fa0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8a7614ef73844e48355af480b11fe703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09342F-F923-4ACD-900D-0F63C9BB3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EB84B-407E-436A-AA0E-69A0C3BD71A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406893f5-2274-413a-be44-8f15a8803862"/>
    <ds:schemaRef ds:uri="http://purl.org/dc/terms/"/>
    <ds:schemaRef ds:uri="http://schemas.openxmlformats.org/package/2006/metadata/core-properties"/>
    <ds:schemaRef ds:uri="5c72703c-1067-4fa7-89cc-ef245258de7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556</Words>
  <Application>Microsoft Macintosh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Tahoma</vt:lpstr>
      <vt:lpstr>Times New Roman</vt:lpstr>
      <vt:lpstr>Arial</vt:lpstr>
      <vt:lpstr>Office Theme</vt:lpstr>
      <vt:lpstr>PowerPoint Presentation</vt:lpstr>
      <vt:lpstr>SYNOPSIS</vt:lpstr>
      <vt:lpstr>OBJECTIVES</vt:lpstr>
      <vt:lpstr>ACTIVITIES</vt:lpstr>
      <vt:lpstr>Contribution to change</vt:lpstr>
      <vt:lpstr>Population Group this change most closely related to</vt:lpstr>
      <vt:lpstr>Significance of change</vt:lpstr>
      <vt:lpstr>RESULTS</vt:lpstr>
      <vt:lpstr>Evidence</vt:lpstr>
      <vt:lpstr>CHALLENGES AND LESSONS LEARNT</vt:lpstr>
      <vt:lpstr>CHALLENGES AND LESSONS LEARNT</vt:lpstr>
      <vt:lpstr>CHALLENGES AND LESSONS LEARNT</vt:lpstr>
      <vt:lpstr>SUSTAINABILITY AND REPLICATION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Microsoft Office User</cp:lastModifiedBy>
  <cp:revision>117</cp:revision>
  <dcterms:created xsi:type="dcterms:W3CDTF">2014-03-06T12:27:13Z</dcterms:created>
  <dcterms:modified xsi:type="dcterms:W3CDTF">2025-02-21T22:55:18Z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</Properties>
</file>