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322" r:id="rId5"/>
    <p:sldId id="305" r:id="rId6"/>
    <p:sldId id="306" r:id="rId7"/>
    <p:sldId id="316" r:id="rId8"/>
    <p:sldId id="317" r:id="rId9"/>
    <p:sldId id="318" r:id="rId10"/>
    <p:sldId id="309" r:id="rId11"/>
    <p:sldId id="319" r:id="rId12"/>
    <p:sldId id="320" r:id="rId13"/>
    <p:sldId id="310" r:id="rId14"/>
    <p:sldId id="311" r:id="rId15"/>
    <p:sldId id="31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5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facebook.com/share/p/1DiYvhNRau/?mibextid=wwXIfr" TargetMode="Externa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linkedin.com/posts/mwanasikana-wanhasi_gender-genderlinks-activity-7189637626398654465-djAo?utm_source=share&amp;utm_medium=member_ios&amp;rcm=ACoAADe7QkYBLgQ3zyu2xxNrZs8KywsWZZ4VV5w" TargetMode="Externa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facebook.com/share/p/14toVhkBh7/?mibextid=wwXIfr" TargetMode="Externa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=""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516668" y="2124553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</a:t>
            </a:r>
            <a:r>
              <a:rPr lang="en-US" sz="4100" i="1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990600" y="4133941"/>
            <a:ext cx="70592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800" b="1" dirty="0" smtClean="0"/>
              <a:t>Amplifying Youth Voices: Social Media for SRHR Activism</a:t>
            </a:r>
            <a:endParaRPr lang="en-ZW" sz="2800" b="1" dirty="0"/>
          </a:p>
          <a:p>
            <a:pPr algn="ctr"/>
            <a:r>
              <a:rPr lang="en-ZW" dirty="0" smtClean="0">
                <a:solidFill>
                  <a:srgbClr val="FF0000"/>
                </a:solidFill>
              </a:rPr>
              <a:t>(</a:t>
            </a:r>
            <a:r>
              <a:rPr lang="en-ZW" dirty="0" smtClean="0">
                <a:solidFill>
                  <a:srgbClr val="FF0000"/>
                </a:solidFill>
              </a:rPr>
              <a:t>Zimbabwe</a:t>
            </a:r>
            <a:r>
              <a:rPr lang="en-ZW" dirty="0" smtClean="0">
                <a:solidFill>
                  <a:srgbClr val="FF0000"/>
                </a:solidFill>
              </a:rPr>
              <a:t>, Mt Hampden, 4 March 2025 </a:t>
            </a:r>
            <a:r>
              <a:rPr lang="en-ZW" dirty="0">
                <a:solidFill>
                  <a:srgbClr val="FF0000"/>
                </a:solidFill>
              </a:rPr>
              <a:t>and </a:t>
            </a:r>
            <a:r>
              <a:rPr lang="en-ZW" dirty="0" smtClean="0">
                <a:solidFill>
                  <a:srgbClr val="FF0000"/>
                </a:solidFill>
              </a:rPr>
              <a:t>Opportunity </a:t>
            </a:r>
            <a:r>
              <a:rPr lang="en-ZW" dirty="0" err="1" smtClean="0">
                <a:solidFill>
                  <a:srgbClr val="FF0000"/>
                </a:solidFill>
              </a:rPr>
              <a:t>Makanga</a:t>
            </a:r>
            <a:r>
              <a:rPr lang="en-ZW" dirty="0" smtClean="0">
                <a:solidFill>
                  <a:srgbClr val="FF0000"/>
                </a:solidFill>
              </a:rPr>
              <a:t>)</a:t>
            </a:r>
            <a:endParaRPr lang="en-ZW" dirty="0">
              <a:solidFill>
                <a:srgbClr val="FF0000"/>
              </a:solidFill>
            </a:endParaRPr>
          </a:p>
          <a:p>
            <a:pPr algn="ctr"/>
            <a:endParaRPr lang="en-ZW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</a:t>
            </a:r>
            <a:r>
              <a:rPr lang="en-US" sz="21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BE3233A-B36A-4BCE-AE72-1A0AFB5C12CD}"/>
              </a:ext>
            </a:extLst>
          </p:cNvPr>
          <p:cNvGrpSpPr/>
          <p:nvPr/>
        </p:nvGrpSpPr>
        <p:grpSpPr>
          <a:xfrm>
            <a:off x="7459473" y="535343"/>
            <a:ext cx="1379727" cy="879583"/>
            <a:chOff x="2396808" y="5365982"/>
            <a:chExt cx="1379727" cy="8795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A90D5C1-431C-BC63-374A-7F3B3EDFD82F}"/>
                </a:ext>
              </a:extLst>
            </p:cNvPr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8F50C7E-9B5F-13BE-52D1-3B48CB8C8B38}"/>
                </a:ext>
              </a:extLst>
            </p:cNvPr>
            <p:cNvSpPr txBox="1"/>
            <p:nvPr/>
          </p:nvSpPr>
          <p:spPr>
            <a:xfrm>
              <a:off x="2551781" y="5474056"/>
              <a:ext cx="122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Logo goes </a:t>
              </a:r>
              <a:r>
                <a:rPr lang="en-US" dirty="0" smtClean="0">
                  <a:solidFill>
                    <a:srgbClr val="FF0000"/>
                  </a:solidFill>
                </a:rPr>
                <a:t>here</a:t>
              </a:r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2998697" y="299993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1" y="1344180"/>
            <a:ext cx="1937953" cy="90726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73" y="295753"/>
            <a:ext cx="1295400" cy="1304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2337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ADDITIONAL EVIDENCE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Evidence of your good </a:t>
            </a:r>
            <a:r>
              <a:rPr lang="en-US" dirty="0" smtClean="0"/>
              <a:t>practice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High engagements rates</a:t>
            </a:r>
            <a:r>
              <a:rPr lang="en-ZW" dirty="0"/>
              <a:t> </a:t>
            </a:r>
            <a:r>
              <a:rPr lang="en-ZW" dirty="0" err="1" smtClean="0"/>
              <a:t>e,g</a:t>
            </a:r>
            <a:r>
              <a:rPr lang="en-ZW" dirty="0" smtClean="0"/>
              <a:t> likes, shares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ZW" dirty="0" smtClean="0"/>
              <a:t>Increased followers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ZW" dirty="0" smtClean="0"/>
              <a:t>Comments and conversations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ZW" dirty="0" smtClean="0"/>
              <a:t>High reach- people seeing posts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ZW" dirty="0" smtClean="0"/>
              <a:t>Increased impressions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ZW" dirty="0" smtClean="0"/>
              <a:t>Viral posts  </a:t>
            </a:r>
            <a:endParaRPr lang="en-US" dirty="0" smtClean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</a:t>
            </a:r>
            <a:r>
              <a:rPr lang="en-US" sz="2550" dirty="0" smtClean="0">
                <a:solidFill>
                  <a:srgbClr val="FF0000"/>
                </a:solidFill>
              </a:rPr>
              <a:t>Video/photos/clippings</a:t>
            </a:r>
            <a:endParaRPr lang="en-US" sz="255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88" y="2362200"/>
            <a:ext cx="4445428" cy="33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93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have been the main challenges? How have these challenges been overcome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lessons have been learned? </a:t>
            </a: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How will the lessons learned be applied?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Content consistency- whilst waiting for funds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Algorithm changes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Limited budget- allocating sufficient resources to support social media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Backlash- negative/offensive comments</a:t>
            </a: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31912483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80772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are the key priorities going forward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Develop content calendar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Create engaging content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Respond to comments and messages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Use branding guidelines- using logos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Partner with influencers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Allocate sufficient budget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26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Achieved/planned objective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Increased awareness and engagement- sparking conversations on SRHR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Improved knowledge and attitudes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err="1" smtClean="0"/>
              <a:t>Behavioural</a:t>
            </a:r>
            <a:r>
              <a:rPr lang="en-US" dirty="0" smtClean="0"/>
              <a:t> change advocacy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Project visibility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Photo/clippings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39" y="1253873"/>
            <a:ext cx="2599810" cy="56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47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PARTNERS AND NETWORKS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Did you work with other </a:t>
            </a:r>
            <a:r>
              <a:rPr lang="en-US" dirty="0" smtClean="0"/>
              <a:t>VCSA grantees</a:t>
            </a:r>
            <a:r>
              <a:rPr lang="en-US" dirty="0"/>
              <a:t>? Who</a:t>
            </a:r>
            <a:r>
              <a:rPr lang="en-US" dirty="0" smtClean="0"/>
              <a:t>?</a:t>
            </a: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Roots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Photo/clippings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42" y="2066627"/>
            <a:ext cx="5733058" cy="41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5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Did you work with other partners on your visibility other than </a:t>
            </a:r>
            <a:r>
              <a:rPr lang="en-US" dirty="0" smtClean="0"/>
              <a:t>VCSA </a:t>
            </a:r>
            <a:r>
              <a:rPr lang="en-US" dirty="0"/>
              <a:t>grantees? Who</a:t>
            </a:r>
            <a:r>
              <a:rPr lang="en-US" dirty="0" smtClean="0"/>
              <a:t>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Facet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Worl</a:t>
            </a:r>
            <a:r>
              <a:rPr lang="en-US" dirty="0" smtClean="0"/>
              <a:t>d Life Changers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Youth Empowerment for Transformation Trust (YETT)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SAYWHAT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ZCLDN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Young voices </a:t>
            </a: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Photo/clippings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37" y="565435"/>
            <a:ext cx="4062649" cy="56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06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Did you build networks/ alliances through your social media activities? Who</a:t>
            </a:r>
            <a:r>
              <a:rPr lang="en-US" dirty="0" smtClean="0"/>
              <a:t>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KFM Consultancy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World Life Changers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Young Voices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err="1" smtClean="0"/>
              <a:t>Abmatech</a:t>
            </a:r>
            <a:r>
              <a:rPr lang="en-US" dirty="0" smtClean="0"/>
              <a:t> Marketing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err="1" smtClean="0"/>
              <a:t>Goodhope</a:t>
            </a:r>
            <a:r>
              <a:rPr lang="en-US" dirty="0" smtClean="0"/>
              <a:t> Ministries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For Youths By Youths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Femme Voice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Photo/clippings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14060"/>
            <a:ext cx="4734950" cy="31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53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IMPACT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has been your social media impact</a:t>
            </a:r>
            <a:r>
              <a:rPr lang="en-US" dirty="0" smtClean="0"/>
              <a:t>?</a:t>
            </a: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NGO Communicator of the Year Award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Information dissemination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Social media dialogues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Photo/clippings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72" y="3003066"/>
            <a:ext cx="4068127" cy="31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20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Please provide a concrete example of your </a:t>
            </a:r>
            <a:r>
              <a:rPr lang="en-US" dirty="0" smtClean="0"/>
              <a:t>post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200" dirty="0">
                <a:hlinkClick r:id="rId2"/>
              </a:rPr>
              <a:t>https://www.facebook.com/share/p/1DiYvhNRau/?mibextid=wwXIfr</a:t>
            </a:r>
            <a:endParaRPr lang="en-ZW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3FC73C-A28F-BFC2-FB2E-610E733C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13939"/>
              </p:ext>
            </p:extLst>
          </p:nvPr>
        </p:nvGraphicFramePr>
        <p:xfrm>
          <a:off x="457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72673202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1732492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102159329"/>
                    </a:ext>
                  </a:extLst>
                </a:gridCol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Followers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</a:t>
                      </a:r>
                      <a:r>
                        <a:rPr lang="en-ZA" sz="2000" b="1" dirty="0" smtClean="0">
                          <a:effectLst/>
                        </a:rPr>
                        <a:t>VCSA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6456438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19100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21734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163085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5134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7500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422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127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0584960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9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20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822675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>
                          <a:effectLst/>
                        </a:rPr>
                        <a:t>Instagram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930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1240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08125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7" y="3082022"/>
            <a:ext cx="3521456" cy="40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09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hlinkClick r:id="rId2"/>
              </a:rPr>
              <a:t>https://www.linkedin.com/posts/mwanasikana-wanhasi_gender-genderlinks-activity-7189637626398654465-djAo?utm_source=share&amp;utm_medium=member_ios&amp;rcm=ACoAADe7QkYBLgQ3zyu2xxNrZs8KywsWZZ4VV5w</a:t>
            </a:r>
            <a:endParaRPr lang="en-ZW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3FC73C-A28F-BFC2-FB2E-610E733C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59939"/>
              </p:ext>
            </p:extLst>
          </p:nvPr>
        </p:nvGraphicFramePr>
        <p:xfrm>
          <a:off x="457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72673202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1732492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102159329"/>
                    </a:ext>
                  </a:extLst>
                </a:gridCol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Likes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</a:t>
                      </a:r>
                      <a:r>
                        <a:rPr lang="en-ZA" sz="2000" b="1" dirty="0" smtClean="0">
                          <a:effectLst/>
                        </a:rPr>
                        <a:t>VCSA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6456438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50000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125000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163085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1500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2700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422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0584960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5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9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822675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>
                          <a:effectLst/>
                        </a:rPr>
                        <a:t>Instagram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1500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2543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08125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1" y="3092420"/>
            <a:ext cx="1739899" cy="37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30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hlinkClick r:id="rId2"/>
              </a:rPr>
              <a:t>https://www.facebook.com/share/p/14toVhkBh7/?mibextid=wwXIfr</a:t>
            </a:r>
            <a:endParaRPr lang="en-ZW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3FC73C-A28F-BFC2-FB2E-610E733C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87827"/>
              </p:ext>
            </p:extLst>
          </p:nvPr>
        </p:nvGraphicFramePr>
        <p:xfrm>
          <a:off x="457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72673202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1732492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102159329"/>
                    </a:ext>
                  </a:extLst>
                </a:gridCol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Impressions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</a:t>
                      </a:r>
                      <a:r>
                        <a:rPr lang="en-ZA" sz="2000" b="1" dirty="0" smtClean="0">
                          <a:effectLst/>
                        </a:rPr>
                        <a:t>VCSA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6456438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50000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120000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163085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400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422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0584960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415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822675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>
                          <a:effectLst/>
                        </a:rPr>
                        <a:t>Instagram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4300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08125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78336"/>
            <a:ext cx="2063344" cy="44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92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6" ma:contentTypeDescription="Create a new document." ma:contentTypeScope="" ma:versionID="03bd46427a71bf1aa6d0764568b7d902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57cba43f45801e92a63e5e50236f11ed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44585-4E5C-431B-A750-4525EFEFB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893f5-2274-413a-be44-8f15a8803862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EB84B-407E-436A-AA0E-69A0C3BD71AB}">
  <ds:schemaRefs>
    <ds:schemaRef ds:uri="406893f5-2274-413a-be44-8f15a8803862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5c72703c-1067-4fa7-89cc-ef245258de7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316272-B14B-4FAE-AC70-6D3A4C63D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426</Words>
  <Application>Microsoft Macintosh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Arial</vt:lpstr>
      <vt:lpstr>Office Theme</vt:lpstr>
      <vt:lpstr>PowerPoint Presentation</vt:lpstr>
      <vt:lpstr>Achieved/planned objective</vt:lpstr>
      <vt:lpstr>PARTNERS AND NETWORKS</vt:lpstr>
      <vt:lpstr>PowerPoint Presentation</vt:lpstr>
      <vt:lpstr>PowerPoint Presentation</vt:lpstr>
      <vt:lpstr>IMPACT</vt:lpstr>
      <vt:lpstr>PowerPoint Presentation</vt:lpstr>
      <vt:lpstr>PowerPoint Presentation</vt:lpstr>
      <vt:lpstr>PowerPoint Presentation</vt:lpstr>
      <vt:lpstr>ADDITIONAL EVIDENCE</vt:lpstr>
      <vt:lpstr>CHALLENGES AND LESSONS LEARNT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Microsoft Office User</cp:lastModifiedBy>
  <cp:revision>121</cp:revision>
  <dcterms:created xsi:type="dcterms:W3CDTF">2014-03-06T12:27:13Z</dcterms:created>
  <dcterms:modified xsi:type="dcterms:W3CDTF">2025-02-21T21:23:06Z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</Properties>
</file>