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Tahoma"/>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8" Type="http://schemas.openxmlformats.org/officeDocument/2006/relationships/slide" Target="slides/slide4.xml"/><Relationship Id="rId18" Type="http://schemas.openxmlformats.org/officeDocument/2006/relationships/customXml" Target="../customXml/item3.xml"/><Relationship Id="rId3" Type="http://schemas.openxmlformats.org/officeDocument/2006/relationships/slideMaster" Target="slideMasters/slideMaster1.xml"/><Relationship Id="rId12" Type="http://schemas.openxmlformats.org/officeDocument/2006/relationships/slide" Target="slides/slide8.xml"/><Relationship Id="rId7" Type="http://schemas.openxmlformats.org/officeDocument/2006/relationships/slide" Target="slides/slide3.xml"/><Relationship Id="rId17" Type="http://schemas.openxmlformats.org/officeDocument/2006/relationships/customXml" Target="../customXml/item2.xml"/><Relationship Id="rId2" Type="http://schemas.openxmlformats.org/officeDocument/2006/relationships/presProps" Target="presProps.xml"/><Relationship Id="rId16" Type="http://schemas.openxmlformats.org/officeDocument/2006/relationships/customXml" Target="../customXml/item1.xml"/><Relationship Id="rId11" Type="http://schemas.openxmlformats.org/officeDocument/2006/relationships/slide" Target="slides/slide7.xml"/><Relationship Id="rId1" Type="http://schemas.openxmlformats.org/officeDocument/2006/relationships/theme" Target="theme/theme1.xml"/><Relationship Id="rId6" Type="http://schemas.openxmlformats.org/officeDocument/2006/relationships/slide" Target="slides/slide2.xml"/><Relationship Id="rId15" Type="http://schemas.openxmlformats.org/officeDocument/2006/relationships/font" Target="fonts/Tahoma-bold.fntdata"/><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Tahom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grpSp>
        <p:nvGrpSpPr>
          <p:cNvPr id="84" name="Google Shape;84;p13"/>
          <p:cNvGrpSpPr/>
          <p:nvPr/>
        </p:nvGrpSpPr>
        <p:grpSpPr>
          <a:xfrm>
            <a:off x="-5410" y="0"/>
            <a:ext cx="12197407" cy="6882714"/>
            <a:chOff x="-5410" y="0"/>
            <a:chExt cx="12197407" cy="6882714"/>
          </a:xfrm>
        </p:grpSpPr>
        <p:pic>
          <p:nvPicPr>
            <p:cNvPr id="85" name="Google Shape;85;p13"/>
            <p:cNvPicPr preferRelativeResize="0"/>
            <p:nvPr/>
          </p:nvPicPr>
          <p:blipFill rotWithShape="1">
            <a:blip r:embed="rId3">
              <a:alphaModFix/>
            </a:blip>
            <a:srcRect b="0" l="0" r="0" t="0"/>
            <a:stretch/>
          </p:blipFill>
          <p:spPr>
            <a:xfrm>
              <a:off x="1165653" y="444608"/>
              <a:ext cx="8088706" cy="1194348"/>
            </a:xfrm>
            <a:prstGeom prst="rect">
              <a:avLst/>
            </a:prstGeom>
            <a:noFill/>
            <a:ln>
              <a:noFill/>
            </a:ln>
          </p:spPr>
        </p:pic>
        <p:sp>
          <p:nvSpPr>
            <p:cNvPr id="86" name="Google Shape;86;p13"/>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grpSp>
      <p:sp>
        <p:nvSpPr>
          <p:cNvPr id="89" name="Google Shape;89;p13"/>
          <p:cNvSpPr/>
          <p:nvPr/>
        </p:nvSpPr>
        <p:spPr>
          <a:xfrm>
            <a:off x="1" y="2584078"/>
            <a:ext cx="12191999" cy="2643876"/>
          </a:xfrm>
          <a:custGeom>
            <a:rect b="b" l="l" r="r" t="t"/>
            <a:pathLst>
              <a:path extrusionOk="0" h="2643876" w="12191999">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lt1">
              <a:alpha val="38039"/>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txBox="1"/>
          <p:nvPr>
            <p:ph type="ctrTitle"/>
          </p:nvPr>
        </p:nvSpPr>
        <p:spPr>
          <a:xfrm>
            <a:off x="1278500" y="2584075"/>
            <a:ext cx="9922200" cy="13500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C0C0C"/>
              </a:buClr>
              <a:buSzPct val="100000"/>
              <a:buFont typeface="Tahoma"/>
              <a:buNone/>
            </a:pPr>
            <a:r>
              <a:rPr b="1" i="1" lang="en-US">
                <a:solidFill>
                  <a:srgbClr val="0C0C0C"/>
                </a:solidFill>
                <a:latin typeface="Tahoma"/>
                <a:ea typeface="Tahoma"/>
                <a:cs typeface="Tahoma"/>
                <a:sym typeface="Tahoma"/>
              </a:rPr>
              <a:t>Voice and Choice</a:t>
            </a:r>
            <a:br>
              <a:rPr b="1" i="1" lang="en-US">
                <a:solidFill>
                  <a:srgbClr val="0C0C0C"/>
                </a:solidFill>
                <a:latin typeface="Tahoma"/>
                <a:ea typeface="Tahoma"/>
                <a:cs typeface="Tahoma"/>
                <a:sym typeface="Tahoma"/>
              </a:rPr>
            </a:br>
            <a:r>
              <a:rPr b="1" i="1" lang="en-US">
                <a:solidFill>
                  <a:srgbClr val="0C0C0C"/>
                </a:solidFill>
                <a:latin typeface="Tahoma"/>
                <a:ea typeface="Tahoma"/>
                <a:cs typeface="Tahoma"/>
                <a:sym typeface="Tahoma"/>
              </a:rPr>
              <a:t>Summit 2026</a:t>
            </a:r>
            <a:endParaRPr b="1" i="1">
              <a:solidFill>
                <a:srgbClr val="0C0C0C"/>
              </a:solidFill>
              <a:latin typeface="Tahoma"/>
              <a:ea typeface="Tahoma"/>
              <a:cs typeface="Tahoma"/>
              <a:sym typeface="Tahoma"/>
            </a:endParaRPr>
          </a:p>
          <a:p>
            <a:pPr indent="0" lvl="0" marL="0" rtl="0" algn="ctr">
              <a:lnSpc>
                <a:spcPct val="90000"/>
              </a:lnSpc>
              <a:spcBef>
                <a:spcPts val="0"/>
              </a:spcBef>
              <a:spcAft>
                <a:spcPts val="0"/>
              </a:spcAft>
              <a:buClr>
                <a:srgbClr val="0C0C0C"/>
              </a:buClr>
              <a:buSzPct val="100000"/>
              <a:buFont typeface="Tahoma"/>
              <a:buNone/>
            </a:pPr>
            <a:r>
              <a:rPr i="1" lang="en-US">
                <a:solidFill>
                  <a:srgbClr val="0C0C0C"/>
                </a:solidFill>
                <a:latin typeface="Tahoma"/>
                <a:ea typeface="Tahoma"/>
                <a:cs typeface="Tahoma"/>
                <a:sym typeface="Tahoma"/>
              </a:rPr>
              <a:t>Story of Change Category</a:t>
            </a:r>
            <a:endParaRPr i="1">
              <a:solidFill>
                <a:srgbClr val="0C0C0C"/>
              </a:solidFill>
              <a:latin typeface="Tahoma"/>
              <a:ea typeface="Tahoma"/>
              <a:cs typeface="Tahoma"/>
              <a:sym typeface="Tahoma"/>
            </a:endParaRPr>
          </a:p>
        </p:txBody>
      </p:sp>
      <p:sp>
        <p:nvSpPr>
          <p:cNvPr id="91" name="Google Shape;91;p13"/>
          <p:cNvSpPr txBox="1"/>
          <p:nvPr/>
        </p:nvSpPr>
        <p:spPr>
          <a:xfrm>
            <a:off x="609612" y="4088861"/>
            <a:ext cx="10972800" cy="169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Font typeface="Arial"/>
              <a:buNone/>
            </a:pPr>
            <a:r>
              <a:rPr lang="en-US" sz="2800">
                <a:solidFill>
                  <a:srgbClr val="FF0000"/>
                </a:solidFill>
                <a:latin typeface="Calibri"/>
                <a:ea typeface="Calibri"/>
                <a:cs typeface="Calibri"/>
                <a:sym typeface="Calibri"/>
              </a:rPr>
              <a:t>Dr. Afrikanah Book Club by Mercy Judy Wanjiru</a:t>
            </a:r>
            <a:endParaRPr/>
          </a:p>
          <a:p>
            <a:pPr indent="0" lvl="0" marL="0" marR="0" rtl="0" algn="ctr">
              <a:spcBef>
                <a:spcPts val="0"/>
              </a:spcBef>
              <a:spcAft>
                <a:spcPts val="0"/>
              </a:spcAft>
              <a:buNone/>
            </a:pPr>
            <a:r>
              <a:rPr b="0" i="0" lang="en-US" sz="1800" u="none" cap="none" strike="noStrike">
                <a:solidFill>
                  <a:srgbClr val="FF0000"/>
                </a:solidFill>
                <a:latin typeface="Calibri"/>
                <a:ea typeface="Calibri"/>
                <a:cs typeface="Calibri"/>
                <a:sym typeface="Calibri"/>
              </a:rPr>
              <a:t>(</a:t>
            </a:r>
            <a:r>
              <a:rPr lang="en-US" sz="1800">
                <a:solidFill>
                  <a:srgbClr val="FF0000"/>
                </a:solidFill>
                <a:latin typeface="Calibri"/>
                <a:ea typeface="Calibri"/>
                <a:cs typeface="Calibri"/>
                <a:sym typeface="Calibri"/>
              </a:rPr>
              <a:t>Kenya</a:t>
            </a:r>
            <a:r>
              <a:rPr b="0" i="0" lang="en-US" sz="1800" u="none" cap="none" strike="noStrike">
                <a:solidFill>
                  <a:srgbClr val="FF0000"/>
                </a:solidFill>
                <a:latin typeface="Calibri"/>
                <a:ea typeface="Calibri"/>
                <a:cs typeface="Calibri"/>
                <a:sym typeface="Calibri"/>
              </a:rPr>
              <a:t>)</a:t>
            </a:r>
            <a:endParaRPr b="0" i="0" sz="18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ctr">
              <a:spcBef>
                <a:spcPts val="0"/>
              </a:spcBef>
              <a:spcAft>
                <a:spcPts val="0"/>
              </a:spcAft>
              <a:buNone/>
            </a:pPr>
            <a:r>
              <a:rPr lang="en-US" sz="1800">
                <a:solidFill>
                  <a:srgbClr val="FF0000"/>
                </a:solidFill>
                <a:latin typeface="Calibri"/>
                <a:ea typeface="Calibri"/>
                <a:cs typeface="Calibri"/>
                <a:sym typeface="Calibri"/>
              </a:rPr>
              <a:t>2nd March 2026</a:t>
            </a:r>
            <a:endParaRPr sz="1800">
              <a:solidFill>
                <a:srgbClr val="FF0000"/>
              </a:solidFill>
              <a:latin typeface="Calibri"/>
              <a:ea typeface="Calibri"/>
              <a:cs typeface="Calibri"/>
              <a:sym typeface="Calibri"/>
            </a:endParaRPr>
          </a:p>
          <a:p>
            <a:pPr indent="0" lvl="0" marL="0" marR="0" rtl="0" algn="ctr">
              <a:spcBef>
                <a:spcPts val="0"/>
              </a:spcBef>
              <a:spcAft>
                <a:spcPts val="0"/>
              </a:spcAft>
              <a:buNone/>
            </a:pPr>
            <a:r>
              <a:t/>
            </a:r>
            <a:endParaRPr b="0" i="0" sz="8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4"/>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4"/>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Background</a:t>
            </a:r>
            <a:endParaRPr b="0" i="1" sz="4400" u="none" cap="none" strike="noStrike">
              <a:solidFill>
                <a:srgbClr val="000000"/>
              </a:solidFill>
              <a:latin typeface="Tahoma"/>
              <a:ea typeface="Tahoma"/>
              <a:cs typeface="Tahoma"/>
              <a:sym typeface="Tahoma"/>
            </a:endParaRPr>
          </a:p>
        </p:txBody>
      </p:sp>
      <p:sp>
        <p:nvSpPr>
          <p:cNvPr id="99" name="Google Shape;99;p14"/>
          <p:cNvSpPr txBox="1"/>
          <p:nvPr/>
        </p:nvSpPr>
        <p:spPr>
          <a:xfrm>
            <a:off x="6213562" y="1091294"/>
            <a:ext cx="5973024" cy="499961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800"/>
              <a:buFont typeface="Arial"/>
              <a:buNone/>
            </a:pPr>
            <a:r>
              <a:t/>
            </a:r>
            <a:endParaRPr/>
          </a:p>
        </p:txBody>
      </p:sp>
      <p:sp>
        <p:nvSpPr>
          <p:cNvPr id="100" name="Google Shape;100;p14"/>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01" name="Google Shape;101;p14"/>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62500" lnSpcReduction="10000"/>
          </a:bodyPr>
          <a:lstStyle/>
          <a:p>
            <a:pPr indent="0" lvl="0" marL="0" rtl="0" algn="l">
              <a:lnSpc>
                <a:spcPct val="90000"/>
              </a:lnSpc>
              <a:spcBef>
                <a:spcPts val="1000"/>
              </a:spcBef>
              <a:spcAft>
                <a:spcPts val="0"/>
              </a:spcAft>
              <a:buNone/>
            </a:pPr>
            <a:r>
              <a:rPr b="1" lang="en-US"/>
              <a:t>The Problem</a:t>
            </a:r>
            <a:endParaRPr b="1"/>
          </a:p>
          <a:p>
            <a:pPr indent="0" lvl="0" marL="0" rtl="0" algn="l">
              <a:lnSpc>
                <a:spcPct val="90000"/>
              </a:lnSpc>
              <a:spcBef>
                <a:spcPts val="1000"/>
              </a:spcBef>
              <a:spcAft>
                <a:spcPts val="0"/>
              </a:spcAft>
              <a:buNone/>
            </a:pPr>
            <a:r>
              <a:rPr lang="en-US"/>
              <a:t>Girls and young women often lack safe spaces to discuss leadership, mental health, menstrual health, and SRHR,  leading to silence, misinformation, and limited leadership opportunities.</a:t>
            </a:r>
            <a:endParaRPr/>
          </a:p>
          <a:p>
            <a:pPr indent="0" lvl="0" marL="0" rtl="0" algn="l">
              <a:lnSpc>
                <a:spcPct val="90000"/>
              </a:lnSpc>
              <a:spcBef>
                <a:spcPts val="1000"/>
              </a:spcBef>
              <a:spcAft>
                <a:spcPts val="0"/>
              </a:spcAft>
              <a:buNone/>
            </a:pPr>
            <a:r>
              <a:rPr b="1" lang="en-US"/>
              <a:t>Who Was Affected</a:t>
            </a:r>
            <a:endParaRPr b="1"/>
          </a:p>
          <a:p>
            <a:pPr indent="0" lvl="0" marL="0" rtl="0" algn="l">
              <a:lnSpc>
                <a:spcPct val="90000"/>
              </a:lnSpc>
              <a:spcBef>
                <a:spcPts val="1000"/>
              </a:spcBef>
              <a:spcAft>
                <a:spcPts val="0"/>
              </a:spcAft>
              <a:buNone/>
            </a:pPr>
            <a:r>
              <a:rPr lang="en-US"/>
              <a:t>The project focused on secondary school and university students who lacked access to rights-based information, mentorship, and open dialogue on issues affecting their lives.</a:t>
            </a:r>
            <a:endParaRPr/>
          </a:p>
          <a:p>
            <a:pPr indent="0" lvl="0" marL="0" rtl="0" algn="l">
              <a:lnSpc>
                <a:spcPct val="90000"/>
              </a:lnSpc>
              <a:spcBef>
                <a:spcPts val="1000"/>
              </a:spcBef>
              <a:spcAft>
                <a:spcPts val="0"/>
              </a:spcAft>
              <a:buNone/>
            </a:pPr>
            <a:r>
              <a:rPr b="1" lang="en-US"/>
              <a:t>Where &amp; By Whom</a:t>
            </a:r>
            <a:endParaRPr b="1"/>
          </a:p>
          <a:p>
            <a:pPr indent="0" lvl="0" marL="0" rtl="0" algn="l">
              <a:lnSpc>
                <a:spcPct val="90000"/>
              </a:lnSpc>
              <a:spcBef>
                <a:spcPts val="1000"/>
              </a:spcBef>
              <a:spcAft>
                <a:spcPts val="0"/>
              </a:spcAft>
              <a:buNone/>
            </a:pPr>
            <a:r>
              <a:rPr lang="en-US"/>
              <a:t>Implemented in Nairobi by Dr. Afrikanah Book Club, with Phase 1 at Kenyatta Girls Secondary School and Phase 2 in university and community spaces.</a:t>
            </a:r>
            <a:endParaRPr/>
          </a:p>
          <a:p>
            <a:pPr indent="0" lvl="0" marL="0" rtl="0" algn="l">
              <a:lnSpc>
                <a:spcPct val="90000"/>
              </a:lnSpc>
              <a:spcBef>
                <a:spcPts val="1000"/>
              </a:spcBef>
              <a:spcAft>
                <a:spcPts val="0"/>
              </a:spcAft>
              <a:buNone/>
            </a:pPr>
            <a:r>
              <a:rPr b="1" lang="en-US"/>
              <a:t>Project Goal</a:t>
            </a:r>
            <a:endParaRPr b="1"/>
          </a:p>
          <a:p>
            <a:pPr indent="0" lvl="0" marL="0" rtl="0" algn="l">
              <a:lnSpc>
                <a:spcPct val="90000"/>
              </a:lnSpc>
              <a:spcBef>
                <a:spcPts val="1000"/>
              </a:spcBef>
              <a:spcAft>
                <a:spcPts val="0"/>
              </a:spcAft>
              <a:buNone/>
            </a:pPr>
            <a:r>
              <a:rPr lang="en-US"/>
              <a:t>To create safe feminist learning spaces using storytelling, literature, and dialogue to strengthen young women’s knowledge, confidence, and leadership.</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id="102" name="Google Shape;102;p14" title="IMG_3694.jpeg"/>
          <p:cNvPicPr preferRelativeResize="0"/>
          <p:nvPr/>
        </p:nvPicPr>
        <p:blipFill>
          <a:blip r:embed="rId3">
            <a:alphaModFix/>
          </a:blip>
          <a:stretch>
            <a:fillRect/>
          </a:stretch>
        </p:blipFill>
        <p:spPr>
          <a:xfrm>
            <a:off x="7476325" y="1224325"/>
            <a:ext cx="3447468" cy="45966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5"/>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5"/>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5"/>
          <p:cNvSpPr/>
          <p:nvPr/>
        </p:nvSpPr>
        <p:spPr>
          <a:xfrm>
            <a:off x="235123" y="392083"/>
            <a:ext cx="12192000" cy="845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How the Change Came About</a:t>
            </a:r>
            <a:endParaRPr b="1" sz="44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4400"/>
              <a:buFont typeface="Calibri"/>
              <a:buNone/>
            </a:pPr>
            <a:r>
              <a:t/>
            </a:r>
            <a:endParaRPr b="1" sz="4400">
              <a:solidFill>
                <a:schemeClr val="dk1"/>
              </a:solidFill>
              <a:latin typeface="Calibri"/>
              <a:ea typeface="Calibri"/>
              <a:cs typeface="Calibri"/>
              <a:sym typeface="Calibri"/>
            </a:endParaRPr>
          </a:p>
        </p:txBody>
      </p:sp>
      <p:sp>
        <p:nvSpPr>
          <p:cNvPr id="110" name="Google Shape;110;p15"/>
          <p:cNvSpPr txBox="1"/>
          <p:nvPr/>
        </p:nvSpPr>
        <p:spPr>
          <a:xfrm>
            <a:off x="6213587" y="1108982"/>
            <a:ext cx="5973000" cy="499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800"/>
              <a:buFont typeface="Arial"/>
              <a:buNone/>
            </a:pPr>
            <a:r>
              <a:t/>
            </a:r>
            <a:endParaRPr/>
          </a:p>
        </p:txBody>
      </p:sp>
      <p:sp>
        <p:nvSpPr>
          <p:cNvPr id="111" name="Google Shape;111;p15"/>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12" name="Google Shape;112;p15"/>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62500" lnSpcReduction="20000"/>
          </a:bodyPr>
          <a:lstStyle/>
          <a:p>
            <a:pPr indent="0" lvl="0" marL="0" rtl="0" algn="l">
              <a:lnSpc>
                <a:spcPct val="90000"/>
              </a:lnSpc>
              <a:spcBef>
                <a:spcPts val="1000"/>
              </a:spcBef>
              <a:spcAft>
                <a:spcPts val="0"/>
              </a:spcAft>
              <a:buClr>
                <a:schemeClr val="dk1"/>
              </a:buClr>
              <a:buSzPct val="100000"/>
              <a:buNone/>
            </a:pPr>
            <a:r>
              <a:t/>
            </a:r>
            <a:endParaRPr/>
          </a:p>
          <a:p>
            <a:pPr indent="-300037" lvl="0" marL="457200" rtl="0" algn="l">
              <a:lnSpc>
                <a:spcPct val="90000"/>
              </a:lnSpc>
              <a:spcBef>
                <a:spcPts val="1000"/>
              </a:spcBef>
              <a:spcAft>
                <a:spcPts val="0"/>
              </a:spcAft>
              <a:buSzPct val="64285"/>
              <a:buChar char="•"/>
            </a:pPr>
            <a:r>
              <a:rPr b="1" lang="en-US"/>
              <a:t>Creating Safe Dialogue Spaces</a:t>
            </a:r>
            <a:endParaRPr b="1"/>
          </a:p>
          <a:p>
            <a:pPr indent="0" lvl="0" marL="0" rtl="0" algn="l">
              <a:lnSpc>
                <a:spcPct val="90000"/>
              </a:lnSpc>
              <a:spcBef>
                <a:spcPts val="1000"/>
              </a:spcBef>
              <a:spcAft>
                <a:spcPts val="0"/>
              </a:spcAft>
              <a:buClr>
                <a:schemeClr val="dk1"/>
              </a:buClr>
              <a:buSzPct val="100000"/>
              <a:buNone/>
            </a:pPr>
            <a:r>
              <a:rPr lang="en-US"/>
              <a:t>The project created participatory spaces where girls and young women could openly discuss leadership, mental health, menstrual health, and SRHR through storytelling and facilitated dialogue.</a:t>
            </a:r>
            <a:endParaRPr/>
          </a:p>
          <a:p>
            <a:pPr indent="-300037" lvl="0" marL="457200" rtl="0" algn="l">
              <a:lnSpc>
                <a:spcPct val="90000"/>
              </a:lnSpc>
              <a:spcBef>
                <a:spcPts val="1000"/>
              </a:spcBef>
              <a:spcAft>
                <a:spcPts val="0"/>
              </a:spcAft>
              <a:buSzPct val="64285"/>
              <a:buChar char="•"/>
            </a:pPr>
            <a:r>
              <a:rPr b="1" lang="en-US"/>
              <a:t>Key Activities</a:t>
            </a:r>
            <a:endParaRPr b="1"/>
          </a:p>
          <a:p>
            <a:pPr indent="0" lvl="0" marL="0" rtl="0" algn="l">
              <a:lnSpc>
                <a:spcPct val="90000"/>
              </a:lnSpc>
              <a:spcBef>
                <a:spcPts val="1000"/>
              </a:spcBef>
              <a:spcAft>
                <a:spcPts val="0"/>
              </a:spcAft>
              <a:buClr>
                <a:schemeClr val="dk1"/>
              </a:buClr>
              <a:buSzPct val="100000"/>
              <a:buNone/>
            </a:pPr>
            <a:r>
              <a:rPr lang="en-US"/>
              <a:t>Book club discussions using women-authored literature, interactive workshops, mentorship sessions with Kenyan women leaders and authors, and participatory group discussions.</a:t>
            </a:r>
            <a:endParaRPr/>
          </a:p>
          <a:p>
            <a:pPr indent="-300037" lvl="0" marL="457200" rtl="0" algn="l">
              <a:lnSpc>
                <a:spcPct val="90000"/>
              </a:lnSpc>
              <a:spcBef>
                <a:spcPts val="1000"/>
              </a:spcBef>
              <a:spcAft>
                <a:spcPts val="0"/>
              </a:spcAft>
              <a:buSzPct val="64285"/>
              <a:buChar char="•"/>
            </a:pPr>
            <a:r>
              <a:rPr b="1" lang="en-US"/>
              <a:t>Two Implementation Phases</a:t>
            </a:r>
            <a:endParaRPr b="1"/>
          </a:p>
          <a:p>
            <a:pPr indent="0" lvl="0" marL="0" rtl="0" algn="l">
              <a:lnSpc>
                <a:spcPct val="90000"/>
              </a:lnSpc>
              <a:spcBef>
                <a:spcPts val="1000"/>
              </a:spcBef>
              <a:spcAft>
                <a:spcPts val="0"/>
              </a:spcAft>
              <a:buClr>
                <a:schemeClr val="dk1"/>
              </a:buClr>
              <a:buSzPct val="100000"/>
              <a:buNone/>
            </a:pPr>
            <a:r>
              <a:rPr lang="en-US"/>
              <a:t>Phase One: School-based leadership discussions with students at Kenyatta Girls Secondary School.</a:t>
            </a:r>
            <a:endParaRPr/>
          </a:p>
          <a:p>
            <a:pPr indent="0" lvl="0" marL="0" rtl="0" algn="l">
              <a:lnSpc>
                <a:spcPct val="90000"/>
              </a:lnSpc>
              <a:spcBef>
                <a:spcPts val="1000"/>
              </a:spcBef>
              <a:spcAft>
                <a:spcPts val="0"/>
              </a:spcAft>
              <a:buClr>
                <a:schemeClr val="dk1"/>
              </a:buClr>
              <a:buSzPct val="100000"/>
              <a:buNone/>
            </a:pPr>
            <a:r>
              <a:rPr lang="en-US"/>
              <a:t>Phase Two: Expanded engagement with university students and young women in community spaces in Nairobi.</a:t>
            </a:r>
            <a:endParaRPr/>
          </a:p>
          <a:p>
            <a:pPr indent="-300037" lvl="0" marL="457200" rtl="0" algn="l">
              <a:lnSpc>
                <a:spcPct val="90000"/>
              </a:lnSpc>
              <a:spcBef>
                <a:spcPts val="1000"/>
              </a:spcBef>
              <a:spcAft>
                <a:spcPts val="0"/>
              </a:spcAft>
              <a:buSzPct val="64285"/>
              <a:buChar char="•"/>
            </a:pPr>
            <a:r>
              <a:rPr b="1" lang="en-US"/>
              <a:t>Who Led the Change</a:t>
            </a:r>
            <a:endParaRPr b="1"/>
          </a:p>
          <a:p>
            <a:pPr indent="0" lvl="0" marL="0" rtl="0" algn="l">
              <a:lnSpc>
                <a:spcPct val="90000"/>
              </a:lnSpc>
              <a:spcBef>
                <a:spcPts val="1000"/>
              </a:spcBef>
              <a:spcAft>
                <a:spcPts val="0"/>
              </a:spcAft>
              <a:buClr>
                <a:schemeClr val="dk1"/>
              </a:buClr>
              <a:buSzPct val="100000"/>
              <a:buNone/>
            </a:pPr>
            <a:r>
              <a:rPr lang="en-US"/>
              <a:t>Mercy Judy Wanjiru through Dr. Afrikanah Book Club, with support from volunteers, partner authors, and active participation from students.</a:t>
            </a:r>
            <a:endParaRPr/>
          </a:p>
        </p:txBody>
      </p:sp>
      <p:pic>
        <p:nvPicPr>
          <p:cNvPr id="113" name="Google Shape;113;p15" title="IMG_6381.png"/>
          <p:cNvPicPr preferRelativeResize="0"/>
          <p:nvPr/>
        </p:nvPicPr>
        <p:blipFill>
          <a:blip r:embed="rId3">
            <a:alphaModFix/>
          </a:blip>
          <a:stretch>
            <a:fillRect/>
          </a:stretch>
        </p:blipFill>
        <p:spPr>
          <a:xfrm>
            <a:off x="7281850" y="1664900"/>
            <a:ext cx="2793226" cy="4271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16"/>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16"/>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16"/>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The change</a:t>
            </a:r>
            <a:endParaRPr b="0" i="1" sz="4400" u="none" cap="none" strike="noStrike">
              <a:solidFill>
                <a:srgbClr val="000000"/>
              </a:solidFill>
              <a:latin typeface="Tahoma"/>
              <a:ea typeface="Tahoma"/>
              <a:cs typeface="Tahoma"/>
              <a:sym typeface="Tahoma"/>
            </a:endParaRPr>
          </a:p>
        </p:txBody>
      </p:sp>
      <p:sp>
        <p:nvSpPr>
          <p:cNvPr id="121" name="Google Shape;121;p16"/>
          <p:cNvSpPr txBox="1"/>
          <p:nvPr/>
        </p:nvSpPr>
        <p:spPr>
          <a:xfrm>
            <a:off x="6213562" y="1091294"/>
            <a:ext cx="5973024" cy="499961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800"/>
              <a:buFont typeface="Arial"/>
              <a:buNone/>
            </a:pPr>
            <a:r>
              <a:t/>
            </a:r>
            <a:endParaRPr/>
          </a:p>
        </p:txBody>
      </p:sp>
      <p:sp>
        <p:nvSpPr>
          <p:cNvPr id="122" name="Google Shape;122;p16"/>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23" name="Google Shape;123;p16"/>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62500" lnSpcReduction="20000"/>
          </a:bodyPr>
          <a:lstStyle/>
          <a:p>
            <a:pPr indent="-300037" lvl="0" marL="457200" rtl="0" algn="l">
              <a:lnSpc>
                <a:spcPct val="90000"/>
              </a:lnSpc>
              <a:spcBef>
                <a:spcPts val="1000"/>
              </a:spcBef>
              <a:spcAft>
                <a:spcPts val="0"/>
              </a:spcAft>
              <a:buSzPct val="64285"/>
              <a:buChar char="•"/>
            </a:pPr>
            <a:r>
              <a:rPr b="1" lang="en-US"/>
              <a:t>Shift in Engagement</a:t>
            </a:r>
            <a:endParaRPr b="1"/>
          </a:p>
          <a:p>
            <a:pPr indent="0" lvl="0" marL="0" rtl="0" algn="l">
              <a:lnSpc>
                <a:spcPct val="90000"/>
              </a:lnSpc>
              <a:spcBef>
                <a:spcPts val="1000"/>
              </a:spcBef>
              <a:spcAft>
                <a:spcPts val="0"/>
              </a:spcAft>
              <a:buClr>
                <a:schemeClr val="dk1"/>
              </a:buClr>
              <a:buSzPct val="100000"/>
              <a:buNone/>
            </a:pPr>
            <a:r>
              <a:rPr lang="en-US"/>
              <a:t>The project led to a shift from silence and limited dialogue to active participation and open conversations among the participants</a:t>
            </a:r>
            <a:endParaRPr/>
          </a:p>
          <a:p>
            <a:pPr indent="-300037" lvl="0" marL="457200" rtl="0" algn="l">
              <a:lnSpc>
                <a:spcPct val="90000"/>
              </a:lnSpc>
              <a:spcBef>
                <a:spcPts val="1000"/>
              </a:spcBef>
              <a:spcAft>
                <a:spcPts val="0"/>
              </a:spcAft>
              <a:buSzPct val="64285"/>
              <a:buChar char="•"/>
            </a:pPr>
            <a:r>
              <a:rPr b="1" lang="en-US"/>
              <a:t>Positive Change in Confidence &amp; Participation</a:t>
            </a:r>
            <a:endParaRPr b="1"/>
          </a:p>
          <a:p>
            <a:pPr indent="0" lvl="0" marL="0" rtl="0" algn="l">
              <a:lnSpc>
                <a:spcPct val="90000"/>
              </a:lnSpc>
              <a:spcBef>
                <a:spcPts val="1000"/>
              </a:spcBef>
              <a:spcAft>
                <a:spcPts val="0"/>
              </a:spcAft>
              <a:buClr>
                <a:schemeClr val="dk1"/>
              </a:buClr>
              <a:buSzPct val="100000"/>
              <a:buNone/>
            </a:pPr>
            <a:r>
              <a:rPr lang="en-US"/>
              <a:t>The change was largely positive, with participants moving from passive learning to confidently discussing women’s leadership, mental health, menstrual health, and SRHR.</a:t>
            </a:r>
            <a:endParaRPr/>
          </a:p>
          <a:p>
            <a:pPr indent="-300037" lvl="0" marL="457200" rtl="0" algn="l">
              <a:lnSpc>
                <a:spcPct val="90000"/>
              </a:lnSpc>
              <a:spcBef>
                <a:spcPts val="1000"/>
              </a:spcBef>
              <a:spcAft>
                <a:spcPts val="0"/>
              </a:spcAft>
              <a:buSzPct val="64285"/>
              <a:buChar char="•"/>
            </a:pPr>
            <a:r>
              <a:rPr b="1" lang="en-US"/>
              <a:t>Who Benefited</a:t>
            </a:r>
            <a:endParaRPr b="1"/>
          </a:p>
          <a:p>
            <a:pPr indent="0" lvl="0" marL="0" rtl="0" algn="l">
              <a:lnSpc>
                <a:spcPct val="90000"/>
              </a:lnSpc>
              <a:spcBef>
                <a:spcPts val="1000"/>
              </a:spcBef>
              <a:spcAft>
                <a:spcPts val="0"/>
              </a:spcAft>
              <a:buClr>
                <a:schemeClr val="dk1"/>
              </a:buClr>
              <a:buSzPct val="100000"/>
              <a:buNone/>
            </a:pPr>
            <a:r>
              <a:rPr lang="en-US"/>
              <a:t>Secondary school girls gained early exposure to leadership and confidence-building discussions.</a:t>
            </a:r>
            <a:endParaRPr/>
          </a:p>
          <a:p>
            <a:pPr indent="0" lvl="0" marL="0" rtl="0" algn="l">
              <a:lnSpc>
                <a:spcPct val="90000"/>
              </a:lnSpc>
              <a:spcBef>
                <a:spcPts val="1000"/>
              </a:spcBef>
              <a:spcAft>
                <a:spcPts val="0"/>
              </a:spcAft>
              <a:buClr>
                <a:schemeClr val="dk1"/>
              </a:buClr>
              <a:buSzPct val="100000"/>
              <a:buNone/>
            </a:pPr>
            <a:r>
              <a:rPr lang="en-US"/>
              <a:t>University students and young women in communities engaged in deeper conversations on mental health, SRHR, menstrual disorders, and intimate partner violence, supported through mentorship from women authors and practitioners.</a:t>
            </a:r>
            <a:endParaRPr/>
          </a:p>
          <a:p>
            <a:pPr indent="-300037" lvl="0" marL="457200" rtl="0" algn="l">
              <a:lnSpc>
                <a:spcPct val="90000"/>
              </a:lnSpc>
              <a:spcBef>
                <a:spcPts val="1000"/>
              </a:spcBef>
              <a:spcAft>
                <a:spcPts val="0"/>
              </a:spcAft>
              <a:buSzPct val="64285"/>
              <a:buChar char="•"/>
            </a:pPr>
            <a:r>
              <a:rPr b="1" lang="en-US"/>
              <a:t>Current Situation</a:t>
            </a:r>
            <a:endParaRPr b="1"/>
          </a:p>
          <a:p>
            <a:pPr indent="0" lvl="0" marL="0" rtl="0" algn="l">
              <a:lnSpc>
                <a:spcPct val="90000"/>
              </a:lnSpc>
              <a:spcBef>
                <a:spcPts val="1000"/>
              </a:spcBef>
              <a:spcAft>
                <a:spcPts val="0"/>
              </a:spcAft>
              <a:buClr>
                <a:schemeClr val="dk1"/>
              </a:buClr>
              <a:buSzPct val="100000"/>
              <a:buNone/>
            </a:pPr>
            <a:r>
              <a:rPr lang="en-US"/>
              <a:t>Participants now show greater openness, knowledge, and confidence in discussing previously stigmatized topics, with continued engagement through Dr. Afrikanah Book Club and growing interest in future sessions on leadership, mental health, and SRHR.</a:t>
            </a:r>
            <a:endParaRPr/>
          </a:p>
        </p:txBody>
      </p:sp>
      <p:pic>
        <p:nvPicPr>
          <p:cNvPr id="124" name="Google Shape;124;p16" title="IMG_3682.jpeg"/>
          <p:cNvPicPr preferRelativeResize="0"/>
          <p:nvPr/>
        </p:nvPicPr>
        <p:blipFill>
          <a:blip r:embed="rId3">
            <a:alphaModFix/>
          </a:blip>
          <a:stretch>
            <a:fillRect/>
          </a:stretch>
        </p:blipFill>
        <p:spPr>
          <a:xfrm>
            <a:off x="6427675" y="1402763"/>
            <a:ext cx="5544774" cy="40524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7"/>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17"/>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17"/>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Significance of Change</a:t>
            </a:r>
            <a:endParaRPr b="0" i="1" sz="4400" u="none" cap="none" strike="noStrike">
              <a:solidFill>
                <a:srgbClr val="000000"/>
              </a:solidFill>
              <a:latin typeface="Tahoma"/>
              <a:ea typeface="Tahoma"/>
              <a:cs typeface="Tahoma"/>
              <a:sym typeface="Tahoma"/>
            </a:endParaRPr>
          </a:p>
        </p:txBody>
      </p:sp>
      <p:sp>
        <p:nvSpPr>
          <p:cNvPr id="132" name="Google Shape;132;p17"/>
          <p:cNvSpPr txBox="1"/>
          <p:nvPr/>
        </p:nvSpPr>
        <p:spPr>
          <a:xfrm>
            <a:off x="6213562" y="1091294"/>
            <a:ext cx="5973024" cy="499961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800"/>
              <a:buFont typeface="Arial"/>
              <a:buNone/>
            </a:pPr>
            <a:r>
              <a:t/>
            </a:r>
            <a:endParaRPr/>
          </a:p>
        </p:txBody>
      </p:sp>
      <p:sp>
        <p:nvSpPr>
          <p:cNvPr id="133" name="Google Shape;133;p17"/>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34" name="Google Shape;134;p17"/>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77500" lnSpcReduction="20000"/>
          </a:bodyPr>
          <a:lstStyle/>
          <a:p>
            <a:pPr indent="-188595" lvl="0" marL="228600" rtl="0" algn="l">
              <a:lnSpc>
                <a:spcPct val="90000"/>
              </a:lnSpc>
              <a:spcBef>
                <a:spcPts val="1000"/>
              </a:spcBef>
              <a:spcAft>
                <a:spcPts val="0"/>
              </a:spcAft>
              <a:buClr>
                <a:schemeClr val="dk1"/>
              </a:buClr>
              <a:buSzPct val="100000"/>
              <a:buChar char="•"/>
            </a:pPr>
            <a:r>
              <a:rPr b="1" lang="en-US"/>
              <a:t>Strengthens the feminist movement</a:t>
            </a:r>
            <a:endParaRPr b="1"/>
          </a:p>
          <a:p>
            <a:pPr indent="0" lvl="0" marL="0" rtl="0" algn="l">
              <a:lnSpc>
                <a:spcPct val="90000"/>
              </a:lnSpc>
              <a:spcBef>
                <a:spcPts val="1000"/>
              </a:spcBef>
              <a:spcAft>
                <a:spcPts val="0"/>
              </a:spcAft>
              <a:buNone/>
            </a:pPr>
            <a:r>
              <a:rPr lang="en-US"/>
              <a:t>Creates safe spaces for girls and young women to exercise voice, choice, and agency on leadership, mental health, and SRHR.</a:t>
            </a:r>
            <a:endParaRPr/>
          </a:p>
          <a:p>
            <a:pPr indent="-188595" lvl="0" marL="228600" rtl="0" algn="l">
              <a:lnSpc>
                <a:spcPct val="90000"/>
              </a:lnSpc>
              <a:spcBef>
                <a:spcPts val="1000"/>
              </a:spcBef>
              <a:spcAft>
                <a:spcPts val="0"/>
              </a:spcAft>
              <a:buClr>
                <a:schemeClr val="dk1"/>
              </a:buClr>
              <a:buSzPct val="100000"/>
              <a:buChar char="•"/>
            </a:pPr>
            <a:r>
              <a:rPr b="1" lang="en-US"/>
              <a:t> Shows effective tools for movement-building</a:t>
            </a:r>
            <a:endParaRPr b="1"/>
          </a:p>
          <a:p>
            <a:pPr indent="0" lvl="0" marL="0" rtl="0" algn="l">
              <a:lnSpc>
                <a:spcPct val="90000"/>
              </a:lnSpc>
              <a:spcBef>
                <a:spcPts val="1000"/>
              </a:spcBef>
              <a:spcAft>
                <a:spcPts val="0"/>
              </a:spcAft>
              <a:buNone/>
            </a:pPr>
            <a:r>
              <a:rPr lang="en-US"/>
              <a:t>D</a:t>
            </a:r>
            <a:r>
              <a:rPr lang="en-US"/>
              <a:t>emonstrates how storytelling and feminist literature can spark dialogue and leadership development.</a:t>
            </a:r>
            <a:endParaRPr/>
          </a:p>
          <a:p>
            <a:pPr indent="-188595" lvl="0" marL="228600" rtl="0" algn="l">
              <a:lnSpc>
                <a:spcPct val="90000"/>
              </a:lnSpc>
              <a:spcBef>
                <a:spcPts val="1000"/>
              </a:spcBef>
              <a:spcAft>
                <a:spcPts val="0"/>
              </a:spcAft>
              <a:buClr>
                <a:schemeClr val="dk1"/>
              </a:buClr>
              <a:buSzPct val="100000"/>
              <a:buChar char="•"/>
            </a:pPr>
            <a:r>
              <a:rPr b="1" lang="en-US"/>
              <a:t> Centers young women as leaders</a:t>
            </a:r>
            <a:endParaRPr b="1"/>
          </a:p>
          <a:p>
            <a:pPr indent="0" lvl="0" marL="0" rtl="0" algn="l">
              <a:lnSpc>
                <a:spcPct val="90000"/>
              </a:lnSpc>
              <a:spcBef>
                <a:spcPts val="1000"/>
              </a:spcBef>
              <a:spcAft>
                <a:spcPts val="0"/>
              </a:spcAft>
              <a:buNone/>
            </a:pPr>
            <a:r>
              <a:rPr lang="en-US"/>
              <a:t>Participants moved from passive learning to actively shaping conversations and identifying priority issues.</a:t>
            </a:r>
            <a:endParaRPr/>
          </a:p>
          <a:p>
            <a:pPr indent="-188595" lvl="0" marL="228600" rtl="0" algn="l">
              <a:lnSpc>
                <a:spcPct val="90000"/>
              </a:lnSpc>
              <a:spcBef>
                <a:spcPts val="1000"/>
              </a:spcBef>
              <a:spcAft>
                <a:spcPts val="0"/>
              </a:spcAft>
              <a:buClr>
                <a:schemeClr val="dk1"/>
              </a:buClr>
              <a:buSzPct val="100000"/>
              <a:buChar char="•"/>
            </a:pPr>
            <a:r>
              <a:rPr b="1" lang="en-US"/>
              <a:t>Guides next steps</a:t>
            </a:r>
            <a:endParaRPr b="1"/>
          </a:p>
          <a:p>
            <a:pPr indent="0" lvl="0" marL="0" rtl="0" algn="l">
              <a:lnSpc>
                <a:spcPct val="90000"/>
              </a:lnSpc>
              <a:spcBef>
                <a:spcPts val="1000"/>
              </a:spcBef>
              <a:spcAft>
                <a:spcPts val="0"/>
              </a:spcAft>
              <a:buNone/>
            </a:pPr>
            <a:r>
              <a:rPr lang="en-US"/>
              <a:t>Expand the model to more schools and communities, strengthen systems for programming and volunteers, and increase visibility to amplify young women’s voices.</a:t>
            </a:r>
            <a:endParaRPr/>
          </a:p>
        </p:txBody>
      </p:sp>
      <p:pic>
        <p:nvPicPr>
          <p:cNvPr id="135" name="Google Shape;135;p17" title="serious_Original.jpeg"/>
          <p:cNvPicPr preferRelativeResize="0"/>
          <p:nvPr/>
        </p:nvPicPr>
        <p:blipFill>
          <a:blip r:embed="rId3">
            <a:alphaModFix/>
          </a:blip>
          <a:stretch>
            <a:fillRect/>
          </a:stretch>
        </p:blipFill>
        <p:spPr>
          <a:xfrm>
            <a:off x="6345450" y="1450137"/>
            <a:ext cx="5709225" cy="42819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18"/>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18"/>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18"/>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Sustainability</a:t>
            </a:r>
            <a:endParaRPr b="1" i="1" sz="4400" u="none" cap="none" strike="noStrike">
              <a:solidFill>
                <a:srgbClr val="000000"/>
              </a:solidFill>
              <a:latin typeface="Tahoma"/>
              <a:ea typeface="Tahoma"/>
              <a:cs typeface="Tahoma"/>
              <a:sym typeface="Tahoma"/>
            </a:endParaRPr>
          </a:p>
        </p:txBody>
      </p:sp>
      <p:sp>
        <p:nvSpPr>
          <p:cNvPr id="143" name="Google Shape;143;p18"/>
          <p:cNvSpPr txBox="1"/>
          <p:nvPr/>
        </p:nvSpPr>
        <p:spPr>
          <a:xfrm>
            <a:off x="6213562" y="1091294"/>
            <a:ext cx="5973000" cy="499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560"/>
              </a:spcBef>
              <a:spcAft>
                <a:spcPts val="0"/>
              </a:spcAft>
              <a:buClr>
                <a:schemeClr val="dk1"/>
              </a:buClr>
              <a:buSzPts val="2800"/>
              <a:buFont typeface="Arial"/>
              <a:buNone/>
            </a:pPr>
            <a:r>
              <a:t/>
            </a:r>
            <a:endParaRPr b="0" i="0" sz="2800" u="none" cap="none" strike="noStrike">
              <a:solidFill>
                <a:srgbClr val="FF0000"/>
              </a:solidFill>
              <a:latin typeface="Calibri"/>
              <a:ea typeface="Calibri"/>
              <a:cs typeface="Calibri"/>
              <a:sym typeface="Calibri"/>
            </a:endParaRPr>
          </a:p>
        </p:txBody>
      </p:sp>
      <p:sp>
        <p:nvSpPr>
          <p:cNvPr id="144" name="Google Shape;144;p18"/>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45" name="Google Shape;145;p18"/>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77500" lnSpcReduction="10000"/>
          </a:bodyPr>
          <a:lstStyle/>
          <a:p>
            <a:pPr indent="-317182" lvl="0" marL="457200" rtl="0" algn="l">
              <a:lnSpc>
                <a:spcPct val="90000"/>
              </a:lnSpc>
              <a:spcBef>
                <a:spcPts val="1000"/>
              </a:spcBef>
              <a:spcAft>
                <a:spcPts val="0"/>
              </a:spcAft>
              <a:buSzPct val="64285"/>
              <a:buChar char="•"/>
            </a:pPr>
            <a:r>
              <a:rPr b="1" lang="en-US"/>
              <a:t>Institutional strengthening</a:t>
            </a:r>
            <a:endParaRPr b="1"/>
          </a:p>
          <a:p>
            <a:pPr indent="0" lvl="0" marL="0" rtl="0" algn="l">
              <a:lnSpc>
                <a:spcPct val="90000"/>
              </a:lnSpc>
              <a:spcBef>
                <a:spcPts val="1000"/>
              </a:spcBef>
              <a:spcAft>
                <a:spcPts val="0"/>
              </a:spcAft>
              <a:buClr>
                <a:schemeClr val="dk1"/>
              </a:buClr>
              <a:buSzPct val="100000"/>
              <a:buNone/>
            </a:pPr>
            <a:r>
              <a:rPr lang="en-US"/>
              <a:t>Formal registration of Dr. Afrikanah Book Club</a:t>
            </a:r>
            <a:r>
              <a:rPr lang="en-US"/>
              <a:t>.</a:t>
            </a:r>
            <a:endParaRPr/>
          </a:p>
          <a:p>
            <a:pPr indent="-317182" lvl="0" marL="457200" rtl="0" algn="l">
              <a:lnSpc>
                <a:spcPct val="90000"/>
              </a:lnSpc>
              <a:spcBef>
                <a:spcPts val="1000"/>
              </a:spcBef>
              <a:spcAft>
                <a:spcPts val="0"/>
              </a:spcAft>
              <a:buSzPct val="64285"/>
              <a:buChar char="•"/>
            </a:pPr>
            <a:r>
              <a:rPr b="1" lang="en-US"/>
              <a:t>Sustainable systems</a:t>
            </a:r>
            <a:endParaRPr/>
          </a:p>
          <a:p>
            <a:pPr indent="0" lvl="0" marL="0" rtl="0" algn="l">
              <a:lnSpc>
                <a:spcPct val="90000"/>
              </a:lnSpc>
              <a:spcBef>
                <a:spcPts val="1000"/>
              </a:spcBef>
              <a:spcAft>
                <a:spcPts val="0"/>
              </a:spcAft>
              <a:buClr>
                <a:schemeClr val="dk1"/>
              </a:buClr>
              <a:buSzPct val="100000"/>
              <a:buNone/>
            </a:pPr>
            <a:r>
              <a:rPr lang="en-US"/>
              <a:t>Clear structures for programming, volunteer engagement, and leadership succession to ensure continuity.</a:t>
            </a:r>
            <a:endParaRPr/>
          </a:p>
          <a:p>
            <a:pPr indent="-317182" lvl="0" marL="457200" rtl="0" algn="l">
              <a:lnSpc>
                <a:spcPct val="90000"/>
              </a:lnSpc>
              <a:spcBef>
                <a:spcPts val="1000"/>
              </a:spcBef>
              <a:spcAft>
                <a:spcPts val="0"/>
              </a:spcAft>
              <a:buSzPct val="64285"/>
              <a:buChar char="•"/>
            </a:pPr>
            <a:r>
              <a:rPr b="1" lang="en-US"/>
              <a:t>Peer-led model</a:t>
            </a:r>
            <a:endParaRPr/>
          </a:p>
          <a:p>
            <a:pPr indent="0" lvl="0" marL="0" rtl="0" algn="l">
              <a:lnSpc>
                <a:spcPct val="90000"/>
              </a:lnSpc>
              <a:spcBef>
                <a:spcPts val="1000"/>
              </a:spcBef>
              <a:spcAft>
                <a:spcPts val="0"/>
              </a:spcAft>
              <a:buClr>
                <a:schemeClr val="dk1"/>
              </a:buClr>
              <a:buSzPct val="100000"/>
              <a:buNone/>
            </a:pPr>
            <a:r>
              <a:rPr lang="en-US"/>
              <a:t>Participants are trained to facilitate sessions and mentor others, sustaining the initiative beyond the original project lead.</a:t>
            </a:r>
            <a:endParaRPr/>
          </a:p>
          <a:p>
            <a:pPr indent="-317182" lvl="0" marL="457200" rtl="0" algn="l">
              <a:lnSpc>
                <a:spcPct val="90000"/>
              </a:lnSpc>
              <a:spcBef>
                <a:spcPts val="1000"/>
              </a:spcBef>
              <a:spcAft>
                <a:spcPts val="0"/>
              </a:spcAft>
              <a:buSzPct val="64285"/>
              <a:buChar char="•"/>
            </a:pPr>
            <a:r>
              <a:rPr b="1" lang="en-US"/>
              <a:t>Scaling and partnerships</a:t>
            </a:r>
            <a:endParaRPr/>
          </a:p>
          <a:p>
            <a:pPr indent="0" lvl="0" marL="0" rtl="0" algn="l">
              <a:lnSpc>
                <a:spcPct val="90000"/>
              </a:lnSpc>
              <a:spcBef>
                <a:spcPts val="1000"/>
              </a:spcBef>
              <a:spcAft>
                <a:spcPts val="0"/>
              </a:spcAft>
              <a:buClr>
                <a:schemeClr val="dk1"/>
              </a:buClr>
              <a:buSzPct val="100000"/>
              <a:buNone/>
            </a:pPr>
            <a:r>
              <a:rPr lang="en-US"/>
              <a:t>Expan</a:t>
            </a:r>
            <a:r>
              <a:rPr lang="en-US"/>
              <a:t>d</a:t>
            </a:r>
            <a:r>
              <a:rPr lang="en-US"/>
              <a:t> to more schools and communities while strengthening collaborations with feminist networks.</a:t>
            </a:r>
            <a:br>
              <a:rPr lang="en-US"/>
            </a:br>
            <a:endParaRPr>
              <a:solidFill>
                <a:srgbClr val="FF0000"/>
              </a:solidFill>
            </a:endParaRPr>
          </a:p>
        </p:txBody>
      </p:sp>
      <p:pic>
        <p:nvPicPr>
          <p:cNvPr id="146" name="Google Shape;146;p18" title="1761503238135_Original.jpeg"/>
          <p:cNvPicPr preferRelativeResize="0"/>
          <p:nvPr/>
        </p:nvPicPr>
        <p:blipFill>
          <a:blip r:embed="rId3">
            <a:alphaModFix/>
          </a:blip>
          <a:stretch>
            <a:fillRect/>
          </a:stretch>
        </p:blipFill>
        <p:spPr>
          <a:xfrm>
            <a:off x="6433475" y="1354062"/>
            <a:ext cx="5533174" cy="4149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19"/>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19"/>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19"/>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Beneficiaries</a:t>
            </a:r>
            <a:endParaRPr b="1" i="1" sz="4400" u="none" cap="none" strike="noStrike">
              <a:solidFill>
                <a:srgbClr val="000000"/>
              </a:solidFill>
              <a:latin typeface="Tahoma"/>
              <a:ea typeface="Tahoma"/>
              <a:cs typeface="Tahoma"/>
              <a:sym typeface="Tahoma"/>
            </a:endParaRPr>
          </a:p>
        </p:txBody>
      </p:sp>
      <p:sp>
        <p:nvSpPr>
          <p:cNvPr id="154" name="Google Shape;154;p19"/>
          <p:cNvSpPr txBox="1"/>
          <p:nvPr/>
        </p:nvSpPr>
        <p:spPr>
          <a:xfrm>
            <a:off x="6213562" y="1091294"/>
            <a:ext cx="5973024" cy="499961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560"/>
              </a:spcBef>
              <a:spcAft>
                <a:spcPts val="0"/>
              </a:spcAft>
              <a:buClr>
                <a:schemeClr val="dk1"/>
              </a:buClr>
              <a:buSzPts val="2800"/>
              <a:buFont typeface="Arial"/>
              <a:buNone/>
            </a:pPr>
            <a:r>
              <a:t/>
            </a:r>
            <a:endParaRPr b="0" i="0" sz="2800" u="none" cap="none" strike="noStrike">
              <a:solidFill>
                <a:srgbClr val="FF0000"/>
              </a:solidFill>
              <a:latin typeface="Calibri"/>
              <a:ea typeface="Calibri"/>
              <a:cs typeface="Calibri"/>
              <a:sym typeface="Calibri"/>
            </a:endParaRPr>
          </a:p>
        </p:txBody>
      </p:sp>
      <p:sp>
        <p:nvSpPr>
          <p:cNvPr id="155" name="Google Shape;155;p19"/>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56" name="Google Shape;156;p19"/>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Number of;</a:t>
            </a:r>
            <a:endParaRPr/>
          </a:p>
          <a:p>
            <a:pPr indent="-241934" lvl="0" marL="228600" rtl="0" algn="l">
              <a:lnSpc>
                <a:spcPct val="90000"/>
              </a:lnSpc>
              <a:spcBef>
                <a:spcPts val="1000"/>
              </a:spcBef>
              <a:spcAft>
                <a:spcPts val="0"/>
              </a:spcAft>
              <a:buClr>
                <a:schemeClr val="dk1"/>
              </a:buClr>
              <a:buSzPts val="2800"/>
              <a:buChar char="•"/>
            </a:pPr>
            <a:r>
              <a:rPr lang="en-US"/>
              <a:t>Female – </a:t>
            </a:r>
            <a:r>
              <a:rPr b="1" lang="en-US"/>
              <a:t>43 </a:t>
            </a:r>
            <a:r>
              <a:rPr lang="en-US"/>
              <a:t>Direct beneficiaries </a:t>
            </a:r>
            <a:endParaRPr/>
          </a:p>
          <a:p>
            <a:pPr indent="-241934" lvl="0" marL="228600" rtl="0" algn="l">
              <a:lnSpc>
                <a:spcPct val="90000"/>
              </a:lnSpc>
              <a:spcBef>
                <a:spcPts val="1000"/>
              </a:spcBef>
              <a:spcAft>
                <a:spcPts val="0"/>
              </a:spcAft>
              <a:buClr>
                <a:schemeClr val="dk1"/>
              </a:buClr>
              <a:buSzPts val="2800"/>
              <a:buChar char="•"/>
            </a:pPr>
            <a:r>
              <a:rPr lang="en-US"/>
              <a:t>Female – </a:t>
            </a:r>
            <a:r>
              <a:rPr b="1" lang="en-US"/>
              <a:t>15 </a:t>
            </a:r>
            <a:r>
              <a:rPr lang="en-US"/>
              <a:t>Indirect beneficiaries </a:t>
            </a:r>
            <a:endParaRPr/>
          </a:p>
          <a:p>
            <a:pPr indent="-241934" lvl="0" marL="228600" rtl="0" algn="l">
              <a:lnSpc>
                <a:spcPct val="90000"/>
              </a:lnSpc>
              <a:spcBef>
                <a:spcPts val="1000"/>
              </a:spcBef>
              <a:spcAft>
                <a:spcPts val="0"/>
              </a:spcAft>
              <a:buClr>
                <a:schemeClr val="dk1"/>
              </a:buClr>
              <a:buSzPts val="2800"/>
              <a:buChar char="•"/>
            </a:pPr>
            <a:r>
              <a:rPr lang="en-US"/>
              <a:t>Female – </a:t>
            </a:r>
            <a:r>
              <a:rPr b="1" lang="en-US"/>
              <a:t>200 </a:t>
            </a:r>
            <a:r>
              <a:rPr lang="en-US"/>
              <a:t>Online beneficiaries </a:t>
            </a:r>
            <a:endParaRPr/>
          </a:p>
          <a:p>
            <a:pPr indent="0" lvl="0" marL="228600" rtl="0" algn="l">
              <a:lnSpc>
                <a:spcPct val="90000"/>
              </a:lnSpc>
              <a:spcBef>
                <a:spcPts val="1000"/>
              </a:spcBef>
              <a:spcAft>
                <a:spcPts val="0"/>
              </a:spcAft>
              <a:buNone/>
            </a:pPr>
            <a:r>
              <a:t/>
            </a:r>
            <a:endParaRPr/>
          </a:p>
        </p:txBody>
      </p:sp>
      <p:pic>
        <p:nvPicPr>
          <p:cNvPr id="157" name="Google Shape;157;p19" title="1761503238407_Original.jpeg"/>
          <p:cNvPicPr preferRelativeResize="0"/>
          <p:nvPr/>
        </p:nvPicPr>
        <p:blipFill>
          <a:blip r:embed="rId3">
            <a:alphaModFix/>
          </a:blip>
          <a:stretch>
            <a:fillRect/>
          </a:stretch>
        </p:blipFill>
        <p:spPr>
          <a:xfrm>
            <a:off x="6406850" y="1334087"/>
            <a:ext cx="5586376" cy="4189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20"/>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3" name="Google Shape;163;p20"/>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4" name="Google Shape;164;p20"/>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Challenges &amp; Lessons learnt</a:t>
            </a:r>
            <a:endParaRPr b="0" i="0" sz="4400" u="none" cap="none" strike="noStrike">
              <a:solidFill>
                <a:srgbClr val="000000"/>
              </a:solidFill>
              <a:latin typeface="Calibri"/>
              <a:ea typeface="Calibri"/>
              <a:cs typeface="Calibri"/>
              <a:sym typeface="Calibri"/>
            </a:endParaRPr>
          </a:p>
        </p:txBody>
      </p:sp>
      <p:sp>
        <p:nvSpPr>
          <p:cNvPr id="165" name="Google Shape;165;p20"/>
          <p:cNvSpPr txBox="1"/>
          <p:nvPr/>
        </p:nvSpPr>
        <p:spPr>
          <a:xfrm>
            <a:off x="6213562" y="1091294"/>
            <a:ext cx="5973000" cy="499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800"/>
              <a:buFont typeface="Arial"/>
              <a:buNone/>
            </a:pPr>
            <a:r>
              <a:rPr b="0" i="0" lang="en-US" sz="2400" u="none" cap="none" strike="noStrike">
                <a:solidFill>
                  <a:schemeClr val="dk1"/>
                </a:solidFill>
                <a:latin typeface="Calibri"/>
                <a:ea typeface="Calibri"/>
                <a:cs typeface="Calibri"/>
                <a:sym typeface="Calibri"/>
              </a:rPr>
              <a:t>What lessons have you learnt?</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t/>
            </a:r>
            <a:endParaRPr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Safe spaces matter</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rPr lang="en-US" sz="2400">
                <a:solidFill>
                  <a:schemeClr val="dk1"/>
                </a:solidFill>
                <a:latin typeface="Calibri"/>
                <a:ea typeface="Calibri"/>
                <a:cs typeface="Calibri"/>
                <a:sym typeface="Calibri"/>
              </a:rPr>
              <a:t>2. Storytelling is powerful</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rPr lang="en-US" sz="2400">
                <a:solidFill>
                  <a:schemeClr val="dk1"/>
                </a:solidFill>
                <a:latin typeface="Calibri"/>
                <a:ea typeface="Calibri"/>
                <a:cs typeface="Calibri"/>
                <a:sym typeface="Calibri"/>
              </a:rPr>
              <a:t>3. Young women should lead the conversation</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rPr lang="en-US" sz="2400">
                <a:solidFill>
                  <a:schemeClr val="dk1"/>
                </a:solidFill>
                <a:latin typeface="Calibri"/>
                <a:ea typeface="Calibri"/>
                <a:cs typeface="Calibri"/>
                <a:sym typeface="Calibri"/>
              </a:rPr>
              <a:t>4. Flexibility is key</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166" name="Google Shape;166;p20"/>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67" name="Google Shape;167;p20"/>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t>Challenges &amp; mitigation</a:t>
            </a:r>
            <a:endParaRPr/>
          </a:p>
          <a:p>
            <a:pPr indent="0" lvl="0" marL="0" rtl="0" algn="l">
              <a:lnSpc>
                <a:spcPct val="90000"/>
              </a:lnSpc>
              <a:spcBef>
                <a:spcPts val="0"/>
              </a:spcBef>
              <a:spcAft>
                <a:spcPts val="0"/>
              </a:spcAft>
              <a:buClr>
                <a:schemeClr val="dk1"/>
              </a:buClr>
              <a:buSzPct val="100000"/>
              <a:buNone/>
            </a:pPr>
            <a:r>
              <a:t/>
            </a:r>
            <a:endParaRPr/>
          </a:p>
          <a:p>
            <a:pPr indent="-325755" lvl="0" marL="457200" rtl="0" algn="l">
              <a:lnSpc>
                <a:spcPct val="90000"/>
              </a:lnSpc>
              <a:spcBef>
                <a:spcPts val="0"/>
              </a:spcBef>
              <a:spcAft>
                <a:spcPts val="0"/>
              </a:spcAft>
              <a:buSzPct val="64285"/>
              <a:buChar char="•"/>
            </a:pPr>
            <a:r>
              <a:rPr b="1" lang="en-US"/>
              <a:t>Institutional resistance</a:t>
            </a:r>
            <a:endParaRPr/>
          </a:p>
          <a:p>
            <a:pPr indent="0" lvl="0" marL="0" rtl="0" algn="l">
              <a:lnSpc>
                <a:spcPct val="90000"/>
              </a:lnSpc>
              <a:spcBef>
                <a:spcPts val="0"/>
              </a:spcBef>
              <a:spcAft>
                <a:spcPts val="0"/>
              </a:spcAft>
              <a:buClr>
                <a:schemeClr val="dk1"/>
              </a:buClr>
              <a:buSzPct val="100000"/>
              <a:buNone/>
            </a:pPr>
            <a:r>
              <a:rPr lang="en-US"/>
              <a:t>Secondary school was </a:t>
            </a:r>
            <a:r>
              <a:rPr lang="en-US"/>
              <a:t>hesitant to host discussions on feminism and SRHR.</a:t>
            </a:r>
            <a:endParaRPr/>
          </a:p>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0"/>
              </a:spcBef>
              <a:spcAft>
                <a:spcPts val="0"/>
              </a:spcAft>
              <a:buClr>
                <a:schemeClr val="dk1"/>
              </a:buClr>
              <a:buSzPct val="100000"/>
              <a:buNone/>
            </a:pPr>
            <a:r>
              <a:rPr lang="en-US"/>
              <a:t>Mitigation: Shifted to community and university spaces and framed discussions around leadership and wellbeing.</a:t>
            </a:r>
            <a:endParaRPr/>
          </a:p>
          <a:p>
            <a:pPr indent="0" lvl="0" marL="0" rtl="0" algn="l">
              <a:lnSpc>
                <a:spcPct val="90000"/>
              </a:lnSpc>
              <a:spcBef>
                <a:spcPts val="0"/>
              </a:spcBef>
              <a:spcAft>
                <a:spcPts val="0"/>
              </a:spcAft>
              <a:buClr>
                <a:schemeClr val="dk1"/>
              </a:buClr>
              <a:buSzPct val="100000"/>
              <a:buNone/>
            </a:pPr>
            <a:r>
              <a:t/>
            </a:r>
            <a:endParaRPr/>
          </a:p>
          <a:p>
            <a:pPr indent="-325755" lvl="0" marL="457200" rtl="0" algn="l">
              <a:lnSpc>
                <a:spcPct val="90000"/>
              </a:lnSpc>
              <a:spcBef>
                <a:spcPts val="0"/>
              </a:spcBef>
              <a:spcAft>
                <a:spcPts val="0"/>
              </a:spcAft>
              <a:buSzPct val="64285"/>
              <a:buChar char="•"/>
            </a:pPr>
            <a:r>
              <a:rPr b="1" lang="en-US"/>
              <a:t>Stigma around sensitive topics</a:t>
            </a:r>
            <a:endParaRPr/>
          </a:p>
          <a:p>
            <a:pPr indent="0" lvl="0" marL="0" rtl="0" algn="l">
              <a:lnSpc>
                <a:spcPct val="90000"/>
              </a:lnSpc>
              <a:spcBef>
                <a:spcPts val="0"/>
              </a:spcBef>
              <a:spcAft>
                <a:spcPts val="0"/>
              </a:spcAft>
              <a:buClr>
                <a:schemeClr val="dk1"/>
              </a:buClr>
              <a:buSzPct val="100000"/>
              <a:buNone/>
            </a:pPr>
            <a:r>
              <a:rPr lang="en-US"/>
              <a:t>Topics like mental health and SRHR were initially difficult for participants to discuss.</a:t>
            </a:r>
            <a:endParaRPr/>
          </a:p>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0"/>
              </a:spcBef>
              <a:spcAft>
                <a:spcPts val="0"/>
              </a:spcAft>
              <a:buClr>
                <a:schemeClr val="dk1"/>
              </a:buClr>
              <a:buSzPct val="100000"/>
              <a:buNone/>
            </a:pPr>
            <a:r>
              <a:rPr lang="en-US"/>
              <a:t>Mitigation: Used storytelling and literature to create safer entry points for dialogue.</a:t>
            </a:r>
            <a:endParaRPr/>
          </a:p>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0"/>
              </a:spcBef>
              <a:spcAft>
                <a:spcPts val="0"/>
              </a:spcAft>
              <a:buClr>
                <a:schemeClr val="dk1"/>
              </a:buClr>
              <a:buSzPct val="10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1"/>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3" name="Google Shape;173;p21"/>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21"/>
          <p:cNvSpPr/>
          <p:nvPr/>
        </p:nvSpPr>
        <p:spPr>
          <a:xfrm>
            <a:off x="-2" y="246158"/>
            <a:ext cx="12191996" cy="84513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4400"/>
              <a:buFont typeface="Calibri"/>
              <a:buNone/>
            </a:pPr>
            <a:r>
              <a:rPr b="1" i="1" lang="en-US" sz="4400" u="none" cap="none" strike="noStrike">
                <a:solidFill>
                  <a:srgbClr val="000000"/>
                </a:solidFill>
                <a:latin typeface="Calibri"/>
                <a:ea typeface="Calibri"/>
                <a:cs typeface="Calibri"/>
                <a:sym typeface="Calibri"/>
              </a:rPr>
              <a:t>Next Steps</a:t>
            </a:r>
            <a:endParaRPr/>
          </a:p>
        </p:txBody>
      </p:sp>
      <p:sp>
        <p:nvSpPr>
          <p:cNvPr id="175" name="Google Shape;175;p21"/>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76" name="Google Shape;176;p21"/>
          <p:cNvSpPr txBox="1"/>
          <p:nvPr>
            <p:ph idx="1" type="body"/>
          </p:nvPr>
        </p:nvSpPr>
        <p:spPr>
          <a:xfrm>
            <a:off x="235131" y="1091294"/>
            <a:ext cx="11248946"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AutoNum type="arabicPeriod"/>
            </a:pPr>
            <a:r>
              <a:rPr lang="en-US"/>
              <a:t>Formalize the initiative</a:t>
            </a:r>
            <a:endParaRPr/>
          </a:p>
          <a:p>
            <a:pPr indent="0" lvl="0" marL="0" rtl="0" algn="l">
              <a:lnSpc>
                <a:spcPct val="90000"/>
              </a:lnSpc>
              <a:spcBef>
                <a:spcPts val="0"/>
              </a:spcBef>
              <a:spcAft>
                <a:spcPts val="0"/>
              </a:spcAft>
              <a:buClr>
                <a:schemeClr val="dk1"/>
              </a:buClr>
              <a:buSzPts val="2800"/>
              <a:buNone/>
            </a:pPr>
            <a:r>
              <a:t/>
            </a:r>
            <a:endParaRPr/>
          </a:p>
          <a:p>
            <a:pPr indent="-342900" lvl="0" marL="457200" rtl="0" algn="l">
              <a:lnSpc>
                <a:spcPct val="90000"/>
              </a:lnSpc>
              <a:spcBef>
                <a:spcPts val="0"/>
              </a:spcBef>
              <a:spcAft>
                <a:spcPts val="0"/>
              </a:spcAft>
              <a:buSzPts val="1800"/>
              <a:buAutoNum type="arabicPeriod"/>
            </a:pPr>
            <a:r>
              <a:rPr lang="en-US"/>
              <a:t>Strengthen leadership</a:t>
            </a:r>
            <a:endParaRPr/>
          </a:p>
          <a:p>
            <a:pPr indent="0" lvl="0" marL="0" rtl="0" algn="l">
              <a:lnSpc>
                <a:spcPct val="90000"/>
              </a:lnSpc>
              <a:spcBef>
                <a:spcPts val="0"/>
              </a:spcBef>
              <a:spcAft>
                <a:spcPts val="0"/>
              </a:spcAft>
              <a:buClr>
                <a:schemeClr val="dk1"/>
              </a:buClr>
              <a:buSzPts val="2800"/>
              <a:buNone/>
            </a:pPr>
            <a:r>
              <a:rPr lang="en-US"/>
              <a:t>Train participants to facilitate sessions, mentor peers, and take on leadership roles.</a:t>
            </a:r>
            <a:endParaRPr/>
          </a:p>
          <a:p>
            <a:pPr indent="0" lvl="0" marL="0" rtl="0" algn="l">
              <a:lnSpc>
                <a:spcPct val="90000"/>
              </a:lnSpc>
              <a:spcBef>
                <a:spcPts val="0"/>
              </a:spcBef>
              <a:spcAft>
                <a:spcPts val="0"/>
              </a:spcAft>
              <a:buClr>
                <a:schemeClr val="dk1"/>
              </a:buClr>
              <a:buSzPts val="2800"/>
              <a:buNone/>
            </a:pPr>
            <a:r>
              <a:t/>
            </a:r>
            <a:endParaRPr/>
          </a:p>
          <a:p>
            <a:pPr indent="-342900" lvl="0" marL="457200" rtl="0" algn="l">
              <a:lnSpc>
                <a:spcPct val="90000"/>
              </a:lnSpc>
              <a:spcBef>
                <a:spcPts val="0"/>
              </a:spcBef>
              <a:spcAft>
                <a:spcPts val="0"/>
              </a:spcAft>
              <a:buSzPts val="1800"/>
              <a:buAutoNum type="arabicPeriod"/>
            </a:pPr>
            <a:r>
              <a:rPr lang="en-US"/>
              <a:t> Increase visibility and partnerships</a:t>
            </a:r>
            <a:endParaRPr/>
          </a:p>
          <a:p>
            <a:pPr indent="0" lvl="0" marL="0" rtl="0" algn="l">
              <a:lnSpc>
                <a:spcPct val="90000"/>
              </a:lnSpc>
              <a:spcBef>
                <a:spcPts val="0"/>
              </a:spcBef>
              <a:spcAft>
                <a:spcPts val="0"/>
              </a:spcAft>
              <a:buClr>
                <a:schemeClr val="dk1"/>
              </a:buClr>
              <a:buSzPts val="2800"/>
              <a:buNone/>
            </a:pPr>
            <a:r>
              <a:rPr lang="en-US"/>
              <a:t>Improve documentation through social media and a website, and collaborate with feminist networks.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0128bf-0240-4a00-b00a-ea9f2cdab004">
      <Terms xmlns="http://schemas.microsoft.com/office/infopath/2007/PartnerControls"/>
    </lcf76f155ced4ddcb4097134ff3c332f>
    <TaxCatchAll xmlns="5c72703c-1067-4fa7-89cc-ef245258de7b" xsi:nil="true"/>
  </documentManagement>
</p:properties>
</file>

<file path=customXml/itemProps1.xml><?xml version="1.0" encoding="utf-8"?>
<ds:datastoreItem xmlns:ds="http://schemas.openxmlformats.org/officeDocument/2006/customXml" ds:itemID="{229E0058-B059-4169-8DDF-7091E1918417}"/>
</file>

<file path=customXml/itemProps2.xml><?xml version="1.0" encoding="utf-8"?>
<ds:datastoreItem xmlns:ds="http://schemas.openxmlformats.org/officeDocument/2006/customXml" ds:itemID="{4262A77D-04DA-4FFF-90CD-B81558567DCA}"/>
</file>

<file path=customXml/itemProps3.xml><?xml version="1.0" encoding="utf-8"?>
<ds:datastoreItem xmlns:ds="http://schemas.openxmlformats.org/officeDocument/2006/customXml" ds:itemID="{E09C7A3C-766A-4F44-A13A-5A350702326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ies>
</file>