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6"/>
  </p:handoutMasterIdLst>
  <p:sldIdLst>
    <p:sldId id="320" r:id="rId5"/>
    <p:sldId id="290" r:id="rId6"/>
    <p:sldId id="323" r:id="rId7"/>
    <p:sldId id="304" r:id="rId8"/>
    <p:sldId id="305" r:id="rId9"/>
    <p:sldId id="310" r:id="rId10"/>
    <p:sldId id="321" r:id="rId11"/>
    <p:sldId id="322" r:id="rId12"/>
    <p:sldId id="316" r:id="rId13"/>
    <p:sldId id="317" r:id="rId14"/>
    <p:sldId id="31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47D84-ACEE-4A75-B0D3-9EFF41631FCF}" v="653" dt="2025-02-27T16:34:42.208"/>
    <p1510:client id="{6B9F0830-97F5-4072-BC82-AD4CF81B950E}" v="4" dt="2025-02-27T14:20:08.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2025/02/27</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27/2/2025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27/2/2025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27/2/2025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27/2/2025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27/2/2025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27/2/2025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27/2/2025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27/2/2025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27/2/2025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27/2/2025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27/2/2025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27/2/2025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2126496" y="2617906"/>
            <a:ext cx="7290870" cy="1261884"/>
          </a:xfrm>
          <a:prstGeom prst="rect">
            <a:avLst/>
          </a:prstGeom>
          <a:noFill/>
        </p:spPr>
        <p:txBody>
          <a:bodyPr wrap="square" rtlCol="0">
            <a:spAutoFit/>
          </a:bodyPr>
          <a:lstStyle/>
          <a:p>
            <a:pPr algn="ctr"/>
            <a:r>
              <a:rPr lang="en-US" sz="3800" i="1">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AND SHARING </a:t>
            </a:r>
          </a:p>
          <a:p>
            <a:pPr algn="ctr"/>
            <a:r>
              <a:rPr lang="en-US" sz="3800" i="1">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3800" i="1">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4995392" y="386681"/>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286933" y="465719"/>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1252217" y="4746007"/>
            <a:ext cx="7993281" cy="1785104"/>
          </a:xfrm>
          <a:prstGeom prst="rect">
            <a:avLst/>
          </a:prstGeom>
          <a:noFill/>
        </p:spPr>
        <p:txBody>
          <a:bodyPr wrap="square" lIns="91440" tIns="45720" rIns="91440" bIns="45720" rtlCol="0" anchor="t">
            <a:spAutoFit/>
          </a:bodyPr>
          <a:lstStyle/>
          <a:p>
            <a:pPr algn="ctr"/>
            <a:r>
              <a:rPr lang="en-ZW" sz="2800"/>
              <a:t>RWVL Drivers of Change </a:t>
            </a:r>
          </a:p>
          <a:p>
            <a:pPr algn="ctr"/>
            <a:r>
              <a:rPr lang="en-ZW" sz="2800">
                <a:ea typeface="+mn-lt"/>
                <a:cs typeface="+mn-lt"/>
              </a:rPr>
              <a:t>Collective Healing: Building a Movement for Change</a:t>
            </a:r>
            <a:endParaRPr lang="en-ZW"/>
          </a:p>
          <a:p>
            <a:pPr algn="ctr"/>
            <a:r>
              <a:rPr lang="en-ZW"/>
              <a:t>South Africa, Johannesburg, March 2025</a:t>
            </a:r>
            <a:endParaRPr lang="en-ZW">
              <a:ea typeface="Calibri"/>
              <a:cs typeface="Calibri"/>
            </a:endParaRPr>
          </a:p>
          <a:p>
            <a:pPr algn="ctr"/>
            <a:r>
              <a:rPr lang="en-ZW"/>
              <a:t>Presented by Segametsi </a:t>
            </a:r>
            <a:r>
              <a:rPr lang="en-ZW" err="1"/>
              <a:t>Ditlhale</a:t>
            </a:r>
            <a:r>
              <a:rPr lang="en-ZW"/>
              <a:t> </a:t>
            </a:r>
            <a:endParaRPr lang="en-ZW">
              <a:ea typeface="Calibri"/>
              <a:cs typeface="Calibri"/>
            </a:endParaRPr>
          </a:p>
          <a:p>
            <a:pPr algn="ctr"/>
            <a:endParaRPr lang="en-ZW">
              <a:solidFill>
                <a:srgbClr val="FF0000"/>
              </a:solidFill>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2915190" y="383500"/>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5912" y="1050010"/>
            <a:ext cx="1937953" cy="907269"/>
          </a:xfrm>
          <a:prstGeom prst="rect">
            <a:avLst/>
          </a:prstGeom>
        </p:spPr>
      </p:pic>
      <p:pic>
        <p:nvPicPr>
          <p:cNvPr id="5" name="Picture 4" descr="A logo for a mental wellness initiative&#10;&#10;AI-generated content may be incorrect.">
            <a:extLst>
              <a:ext uri="{FF2B5EF4-FFF2-40B4-BE49-F238E27FC236}">
                <a16:creationId xmlns:a16="http://schemas.microsoft.com/office/drawing/2014/main" id="{7B3555F7-9977-51F9-D40B-EAC55DB9A8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2245" y="388663"/>
            <a:ext cx="1153508" cy="1574068"/>
          </a:xfrm>
          <a:prstGeom prst="rect">
            <a:avLst/>
          </a:prstGeom>
        </p:spPr>
      </p:pic>
    </p:spTree>
    <p:extLst>
      <p:ext uri="{BB962C8B-B14F-4D97-AF65-F5344CB8AC3E}">
        <p14:creationId xmlns:p14="http://schemas.microsoft.com/office/powerpoint/2010/main" val="391305399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Contribution to gender equality</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2087" y="1195683"/>
            <a:ext cx="9143999" cy="4908782"/>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F0502020204030204" pitchFamily="34" charset="0"/>
              <a:buChar char="•"/>
            </a:pPr>
            <a:r>
              <a:rPr lang="en-US" sz="1800">
                <a:ea typeface="+mn-lt"/>
                <a:cs typeface="+mn-lt"/>
              </a:rPr>
              <a:t>Through the programs and initiatives I lead, I strive to </a:t>
            </a:r>
            <a:r>
              <a:rPr lang="en-US" sz="1800" b="1">
                <a:ea typeface="+mn-lt"/>
                <a:cs typeface="+mn-lt"/>
              </a:rPr>
              <a:t>empower survivors</a:t>
            </a:r>
            <a:r>
              <a:rPr lang="en-US" sz="1800">
                <a:ea typeface="+mn-lt"/>
                <a:cs typeface="+mn-lt"/>
              </a:rPr>
              <a:t>, support </a:t>
            </a:r>
            <a:r>
              <a:rPr lang="en-US" sz="1800" b="1">
                <a:ea typeface="+mn-lt"/>
                <a:cs typeface="+mn-lt"/>
              </a:rPr>
              <a:t>gender-inclusive healing</a:t>
            </a:r>
            <a:r>
              <a:rPr lang="en-US" sz="1800">
                <a:ea typeface="+mn-lt"/>
                <a:cs typeface="+mn-lt"/>
              </a:rPr>
              <a:t>, and work towards the dismantling of harmful gender norms that perpetuate violence.</a:t>
            </a:r>
            <a:endParaRPr lang="en-US" sz="1800">
              <a:ea typeface="Calibri"/>
              <a:cs typeface="Calibri"/>
            </a:endParaRPr>
          </a:p>
          <a:p>
            <a:pPr algn="just">
              <a:buFont typeface="Arial" panose="020F0502020204030204" pitchFamily="34" charset="0"/>
              <a:buChar char="•"/>
            </a:pPr>
            <a:r>
              <a:rPr lang="en-US" sz="1800">
                <a:ea typeface="+mn-lt"/>
                <a:cs typeface="+mn-lt"/>
              </a:rPr>
              <a:t>A key part of my contribution to gender equality is our publication of the </a:t>
            </a:r>
            <a:r>
              <a:rPr lang="en-US" sz="1800" b="1">
                <a:ea typeface="+mn-lt"/>
                <a:cs typeface="+mn-lt"/>
              </a:rPr>
              <a:t>Collective Action Magazine</a:t>
            </a:r>
            <a:r>
              <a:rPr lang="en-US" sz="1800">
                <a:ea typeface="+mn-lt"/>
                <a:cs typeface="+mn-lt"/>
              </a:rPr>
              <a:t>, a world-first initiative aimed at advancing the global response to gender-based violence. This publication serves as a platform to share </a:t>
            </a:r>
            <a:r>
              <a:rPr lang="en-US" sz="1800" b="1">
                <a:ea typeface="+mn-lt"/>
                <a:cs typeface="+mn-lt"/>
              </a:rPr>
              <a:t>innovative approaches</a:t>
            </a:r>
            <a:r>
              <a:rPr lang="en-US" sz="1800">
                <a:ea typeface="+mn-lt"/>
                <a:cs typeface="+mn-lt"/>
              </a:rPr>
              <a:t>, </a:t>
            </a:r>
            <a:r>
              <a:rPr lang="en-US" sz="1800" b="1">
                <a:ea typeface="+mn-lt"/>
                <a:cs typeface="+mn-lt"/>
              </a:rPr>
              <a:t>success stories</a:t>
            </a:r>
            <a:r>
              <a:rPr lang="en-US" sz="1800">
                <a:ea typeface="+mn-lt"/>
                <a:cs typeface="+mn-lt"/>
              </a:rPr>
              <a:t>, and </a:t>
            </a:r>
            <a:r>
              <a:rPr lang="en-US" sz="1800" b="1">
                <a:ea typeface="+mn-lt"/>
                <a:cs typeface="+mn-lt"/>
              </a:rPr>
              <a:t>resources</a:t>
            </a:r>
            <a:r>
              <a:rPr lang="en-US" sz="1800">
                <a:ea typeface="+mn-lt"/>
                <a:cs typeface="+mn-lt"/>
              </a:rPr>
              <a:t> that support </a:t>
            </a:r>
            <a:r>
              <a:rPr lang="en-US" sz="1800" b="1">
                <a:ea typeface="+mn-lt"/>
                <a:cs typeface="+mn-lt"/>
              </a:rPr>
              <a:t>women’s rights</a:t>
            </a:r>
            <a:r>
              <a:rPr lang="en-US" sz="1800">
                <a:ea typeface="+mn-lt"/>
                <a:cs typeface="+mn-lt"/>
              </a:rPr>
              <a:t> and </a:t>
            </a:r>
            <a:r>
              <a:rPr lang="en-US" sz="1800" b="1">
                <a:ea typeface="+mn-lt"/>
                <a:cs typeface="+mn-lt"/>
              </a:rPr>
              <a:t>gender equity</a:t>
            </a:r>
            <a:r>
              <a:rPr lang="en-US" sz="1800">
                <a:ea typeface="+mn-lt"/>
                <a:cs typeface="+mn-lt"/>
              </a:rPr>
              <a:t> on a global scale. As we continue to publish and grow this magazine, we are not only raising awareness but also actively contributing to the </a:t>
            </a:r>
            <a:r>
              <a:rPr lang="en-US" sz="1800" b="1">
                <a:ea typeface="+mn-lt"/>
                <a:cs typeface="+mn-lt"/>
              </a:rPr>
              <a:t>global movement for gender justice</a:t>
            </a:r>
            <a:r>
              <a:rPr lang="en-US" sz="1800">
                <a:ea typeface="+mn-lt"/>
                <a:cs typeface="+mn-lt"/>
              </a:rPr>
              <a:t>.</a:t>
            </a:r>
            <a:endParaRPr lang="en-US" sz="1800">
              <a:ea typeface="Calibri"/>
              <a:cs typeface="Calibri"/>
            </a:endParaRPr>
          </a:p>
          <a:p>
            <a:pPr algn="just">
              <a:buFont typeface="Arial" panose="020F0502020204030204" pitchFamily="34" charset="0"/>
              <a:buChar char="•"/>
            </a:pPr>
            <a:r>
              <a:rPr lang="en-US" sz="1800">
                <a:ea typeface="+mn-lt"/>
                <a:cs typeface="+mn-lt"/>
              </a:rPr>
              <a:t>Additionally, I am dedicated to ensuring that </a:t>
            </a:r>
            <a:r>
              <a:rPr lang="en-US" sz="1800" b="1">
                <a:ea typeface="+mn-lt"/>
                <a:cs typeface="+mn-lt"/>
              </a:rPr>
              <a:t>mental wellness programs</a:t>
            </a:r>
            <a:r>
              <a:rPr lang="en-US" sz="1800">
                <a:ea typeface="+mn-lt"/>
                <a:cs typeface="+mn-lt"/>
              </a:rPr>
              <a:t> for both </a:t>
            </a:r>
            <a:r>
              <a:rPr lang="en-US" sz="1800" b="1">
                <a:ea typeface="+mn-lt"/>
                <a:cs typeface="+mn-lt"/>
              </a:rPr>
              <a:t>men and women</a:t>
            </a:r>
            <a:r>
              <a:rPr lang="en-US" sz="1800">
                <a:ea typeface="+mn-lt"/>
                <a:cs typeface="+mn-lt"/>
              </a:rPr>
              <a:t> address gender-specific needs, supporting healing without reinforcing gendered stereotypes.</a:t>
            </a:r>
          </a:p>
          <a:p>
            <a:pPr algn="just">
              <a:buFont typeface="Calibri" panose="020F0502020204030204" pitchFamily="34" charset="0"/>
              <a:buChar char="•"/>
            </a:pPr>
            <a:endParaRPr lang="en-US" sz="1800">
              <a:ea typeface="Calibri"/>
              <a:cs typeface="Calibri"/>
            </a:endParaRPr>
          </a:p>
        </p:txBody>
      </p:sp>
      <p:pic>
        <p:nvPicPr>
          <p:cNvPr id="12" name="Picture 11" descr="A magazine with a pink background&#10;&#10;AI-generated content may be incorrect.">
            <a:extLst>
              <a:ext uri="{FF2B5EF4-FFF2-40B4-BE49-F238E27FC236}">
                <a16:creationId xmlns:a16="http://schemas.microsoft.com/office/drawing/2014/main" id="{9F89EF6D-AC1F-22FA-66D8-F7A6E45A5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15" y="4733356"/>
            <a:ext cx="7446847" cy="1673822"/>
          </a:xfrm>
          <a:prstGeom prst="rect">
            <a:avLst/>
          </a:prstGeom>
        </p:spPr>
      </p:pic>
      <p:sp>
        <p:nvSpPr>
          <p:cNvPr id="13" name="Rectangle 12">
            <a:extLst>
              <a:ext uri="{FF2B5EF4-FFF2-40B4-BE49-F238E27FC236}">
                <a16:creationId xmlns:a16="http://schemas.microsoft.com/office/drawing/2014/main" id="{9C56EB0E-110E-7031-8301-453E97F975DD}"/>
              </a:ext>
            </a:extLst>
          </p:cNvPr>
          <p:cNvSpPr/>
          <p:nvPr/>
        </p:nvSpPr>
        <p:spPr>
          <a:xfrm>
            <a:off x="3239022" y="4609031"/>
            <a:ext cx="2651023" cy="454869"/>
          </a:xfrm>
          <a:prstGeom prst="rect">
            <a:avLst/>
          </a:prstGeom>
          <a:solidFill>
            <a:schemeClr val="bg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1440" tIns="45720" rIns="91440" bIns="45720" rtlCol="0" anchor="ctr"/>
          <a:lstStyle/>
          <a:p>
            <a:pPr algn="ctr"/>
            <a:r>
              <a:rPr lang="en-ZA" sz="1600" b="1">
                <a:solidFill>
                  <a:schemeClr val="tx2">
                    <a:lumMod val="75000"/>
                  </a:schemeClr>
                </a:solidFill>
              </a:rPr>
              <a:t>Our magazine has over </a:t>
            </a:r>
          </a:p>
          <a:p>
            <a:pPr algn="ctr"/>
            <a:r>
              <a:rPr lang="en-ZA" b="1">
                <a:solidFill>
                  <a:schemeClr val="tx2">
                    <a:lumMod val="75000"/>
                  </a:schemeClr>
                </a:solidFill>
              </a:rPr>
              <a:t>78 359</a:t>
            </a:r>
            <a:r>
              <a:rPr lang="en-ZA" sz="1600" b="1">
                <a:solidFill>
                  <a:schemeClr val="tx2">
                    <a:lumMod val="75000"/>
                  </a:schemeClr>
                </a:solidFill>
              </a:rPr>
              <a:t> readers worldwide</a:t>
            </a:r>
            <a:endParaRPr lang="en-GB" sz="1600" b="1">
              <a:solidFill>
                <a:schemeClr val="tx2">
                  <a:lumMod val="75000"/>
                </a:schemeClr>
              </a:solidFill>
            </a:endParaRPr>
          </a:p>
        </p:txBody>
      </p:sp>
    </p:spTree>
    <p:extLst>
      <p:ext uri="{BB962C8B-B14F-4D97-AF65-F5344CB8AC3E}">
        <p14:creationId xmlns:p14="http://schemas.microsoft.com/office/powerpoint/2010/main" val="366559228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10438" y="14335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Next steps</a:t>
            </a: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326722" y="986916"/>
            <a:ext cx="8808928" cy="5399384"/>
          </a:xfrm>
          <a:prstGeom prst="rect">
            <a:avLst/>
          </a:prstGeom>
          <a:noFill/>
          <a:ln>
            <a:solidFill>
              <a:srgbClr val="7B56A3"/>
            </a:solid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rgbClr val="FF0000"/>
              </a:solidFill>
              <a:ea typeface="Calibri"/>
              <a:cs typeface="Calibri"/>
            </a:endParaRPr>
          </a:p>
        </p:txBody>
      </p:sp>
      <p:pic>
        <p:nvPicPr>
          <p:cNvPr id="6" name="Picture 5">
            <a:extLst>
              <a:ext uri="{FF2B5EF4-FFF2-40B4-BE49-F238E27FC236}">
                <a16:creationId xmlns:a16="http://schemas.microsoft.com/office/drawing/2014/main" id="{4C71A060-A10B-E0EF-3539-83E477B91B75}"/>
              </a:ext>
            </a:extLst>
          </p:cNvPr>
          <p:cNvPicPr>
            <a:picLocks noChangeAspect="1"/>
          </p:cNvPicPr>
          <p:nvPr/>
        </p:nvPicPr>
        <p:blipFill>
          <a:blip r:embed="rId2"/>
          <a:stretch>
            <a:fillRect/>
          </a:stretch>
        </p:blipFill>
        <p:spPr>
          <a:xfrm>
            <a:off x="1440491" y="949891"/>
            <a:ext cx="5668029" cy="4029207"/>
          </a:xfrm>
          <a:prstGeom prst="rect">
            <a:avLst/>
          </a:prstGeom>
        </p:spPr>
      </p:pic>
      <p:sp>
        <p:nvSpPr>
          <p:cNvPr id="7" name="TextBox 6">
            <a:extLst>
              <a:ext uri="{FF2B5EF4-FFF2-40B4-BE49-F238E27FC236}">
                <a16:creationId xmlns:a16="http://schemas.microsoft.com/office/drawing/2014/main" id="{FF6FF440-3CC1-ED7E-CCC2-EC14DA0662B7}"/>
              </a:ext>
            </a:extLst>
          </p:cNvPr>
          <p:cNvSpPr txBox="1"/>
          <p:nvPr/>
        </p:nvSpPr>
        <p:spPr>
          <a:xfrm>
            <a:off x="340291" y="4974920"/>
            <a:ext cx="880788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t>Our future plans are centered around </a:t>
            </a:r>
            <a:r>
              <a:rPr lang="en-US" sz="1400" b="1"/>
              <a:t>empowering community-based organizations (CBOs)</a:t>
            </a:r>
            <a:r>
              <a:rPr lang="en-US" sz="1400"/>
              <a:t> to become active agents of healing and change within their communities. Over the next </a:t>
            </a:r>
            <a:r>
              <a:rPr lang="en-US" sz="1400" b="1"/>
              <a:t>two years</a:t>
            </a:r>
            <a:r>
              <a:rPr lang="en-US" sz="1400"/>
              <a:t>, we aim to </a:t>
            </a:r>
            <a:r>
              <a:rPr lang="en-US" sz="1400" b="1"/>
              <a:t>capacitate 20 CBOs</a:t>
            </a:r>
            <a:r>
              <a:rPr lang="en-US" sz="1400"/>
              <a:t> in </a:t>
            </a:r>
            <a:r>
              <a:rPr lang="en-US" sz="1400" b="1"/>
              <a:t>trauma healing programs</a:t>
            </a:r>
            <a:r>
              <a:rPr lang="en-US" sz="1400"/>
              <a:t> These programs will provide CBOs with the knowledge and tools to offer transformative healing experiences to survivors, helping to create healthier, more resilient communities.</a:t>
            </a:r>
            <a:endParaRPr lang="en-US"/>
          </a:p>
          <a:p>
            <a:pPr algn="just"/>
            <a:r>
              <a:rPr lang="en-US" sz="1400"/>
              <a:t>Additionally, we plan to engage and support </a:t>
            </a:r>
            <a:r>
              <a:rPr lang="en-US" sz="1400" b="1"/>
              <a:t>90 CBOs</a:t>
            </a:r>
            <a:r>
              <a:rPr lang="en-US" sz="1400"/>
              <a:t> through a </a:t>
            </a:r>
            <a:r>
              <a:rPr lang="en-US" sz="1400" b="1"/>
              <a:t>destigmatization campaign</a:t>
            </a:r>
            <a:r>
              <a:rPr lang="en-US" sz="1400"/>
              <a:t>, which will challenge harmful societal norms and perceptions surrounding mental health and trauma healing.</a:t>
            </a:r>
            <a:endParaRPr lang="en-US" sz="1400">
              <a:ea typeface="Calibri"/>
              <a:cs typeface="Calibri"/>
            </a:endParaRPr>
          </a:p>
        </p:txBody>
      </p:sp>
    </p:spTree>
    <p:extLst>
      <p:ext uri="{BB962C8B-B14F-4D97-AF65-F5344CB8AC3E}">
        <p14:creationId xmlns:p14="http://schemas.microsoft.com/office/powerpoint/2010/main" val="18652672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7274" y="2"/>
            <a:ext cx="9158548" cy="6857997"/>
            <a:chOff x="-7274" y="2"/>
            <a:chExt cx="9158548" cy="6857997"/>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Who is this leader? </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185245"/>
            <a:ext cx="4456133" cy="4919220"/>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Who I Am</a:t>
            </a:r>
            <a:endParaRPr lang="en-US">
              <a:ea typeface="Calibri"/>
              <a:cs typeface="Calibri"/>
            </a:endParaRPr>
          </a:p>
          <a:p>
            <a:pPr lvl="1" indent="-342900">
              <a:buFont typeface="Courier New" panose="020F0502020204030204" pitchFamily="34" charset="0"/>
              <a:buChar char="o"/>
            </a:pPr>
            <a:r>
              <a:rPr lang="en-US">
                <a:ea typeface="+mn-lt"/>
                <a:cs typeface="+mn-lt"/>
              </a:rPr>
              <a:t>My name is </a:t>
            </a:r>
            <a:r>
              <a:rPr lang="en-US" b="1">
                <a:ea typeface="+mn-lt"/>
                <a:cs typeface="+mn-lt"/>
              </a:rPr>
              <a:t>Segametsi </a:t>
            </a:r>
            <a:r>
              <a:rPr lang="en-US" b="1" err="1">
                <a:ea typeface="+mn-lt"/>
                <a:cs typeface="+mn-lt"/>
              </a:rPr>
              <a:t>Ditlhale</a:t>
            </a:r>
            <a:r>
              <a:rPr lang="en-US">
                <a:ea typeface="+mn-lt"/>
                <a:cs typeface="+mn-lt"/>
              </a:rPr>
              <a:t>, the middle child of eight siblings—a nurturer by nature and a </a:t>
            </a:r>
            <a:r>
              <a:rPr lang="en-US" b="1">
                <a:ea typeface="+mn-lt"/>
                <a:cs typeface="+mn-lt"/>
              </a:rPr>
              <a:t>healer</a:t>
            </a:r>
            <a:r>
              <a:rPr lang="en-US">
                <a:ea typeface="+mn-lt"/>
                <a:cs typeface="+mn-lt"/>
              </a:rPr>
              <a:t> by calling. I am a trauma and GBV survivor.</a:t>
            </a:r>
            <a:endParaRPr lang="en-US">
              <a:ea typeface="Calibri"/>
              <a:cs typeface="Calibri"/>
            </a:endParaRPr>
          </a:p>
          <a:p>
            <a:pPr>
              <a:buFont typeface="Arial" panose="020F0502020204030204" pitchFamily="34" charset="0"/>
              <a:buChar char="•"/>
            </a:pPr>
            <a:r>
              <a:rPr lang="en-US" b="1"/>
              <a:t>Where I Am From</a:t>
            </a:r>
            <a:endParaRPr lang="en-US"/>
          </a:p>
          <a:p>
            <a:pPr marL="857250" lvl="1" indent="-457200">
              <a:buFont typeface="Courier New" panose="020B0604020202020204" pitchFamily="34" charset="0"/>
              <a:buChar char="o"/>
            </a:pPr>
            <a:r>
              <a:rPr lang="en-US">
                <a:ea typeface="+mn-lt"/>
                <a:cs typeface="+mn-lt"/>
              </a:rPr>
              <a:t>I am from NW - </a:t>
            </a:r>
            <a:r>
              <a:rPr lang="en-US" b="1" err="1">
                <a:ea typeface="+mn-lt"/>
                <a:cs typeface="+mn-lt"/>
              </a:rPr>
              <a:t>Debrak</a:t>
            </a:r>
            <a:r>
              <a:rPr lang="en-US">
                <a:ea typeface="+mn-lt"/>
                <a:cs typeface="+mn-lt"/>
              </a:rPr>
              <a:t> village, currently I am based in </a:t>
            </a:r>
            <a:r>
              <a:rPr lang="en-US" b="1" err="1">
                <a:ea typeface="+mn-lt"/>
                <a:cs typeface="+mn-lt"/>
              </a:rPr>
              <a:t>Douglasdale</a:t>
            </a:r>
            <a:r>
              <a:rPr lang="en-US">
                <a:ea typeface="+mn-lt"/>
                <a:cs typeface="+mn-lt"/>
              </a:rPr>
              <a:t>. Our office is based in Randburg. </a:t>
            </a:r>
            <a:endParaRPr lang="en-US">
              <a:ea typeface="Calibri"/>
              <a:cs typeface="Calibri"/>
            </a:endParaRPr>
          </a:p>
          <a:p>
            <a:pPr marL="2743200" lvl="6" indent="0">
              <a:buFont typeface="Arial" panose="020B0604020202020204" pitchFamily="34" charset="0"/>
              <a:buNone/>
            </a:pPr>
            <a:endParaRPr lang="en-ZW" sz="120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5023980" y="1216560"/>
            <a:ext cx="3662820" cy="4887905"/>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ZA">
                <a:solidFill>
                  <a:schemeClr val="tx2">
                    <a:lumMod val="75000"/>
                  </a:schemeClr>
                </a:solidFill>
              </a:rPr>
              <a:t>This is me, with one of our healing facilitators and the CEO of MWI. </a:t>
            </a:r>
          </a:p>
          <a:p>
            <a:pPr marL="0" indent="0" algn="ctr">
              <a:buFont typeface="Arial" panose="020B0604020202020204" pitchFamily="34" charset="0"/>
              <a:buNone/>
            </a:pPr>
            <a:r>
              <a:rPr lang="en-ZA">
                <a:solidFill>
                  <a:schemeClr val="tx2">
                    <a:lumMod val="75000"/>
                  </a:schemeClr>
                </a:solidFill>
              </a:rPr>
              <a:t>We make an amazing team!</a:t>
            </a:r>
          </a:p>
        </p:txBody>
      </p:sp>
      <p:pic>
        <p:nvPicPr>
          <p:cNvPr id="6" name="Picture 5" descr="A group of people posing for a photo&#10;&#10;AI-generated content may be incorrect.">
            <a:extLst>
              <a:ext uri="{FF2B5EF4-FFF2-40B4-BE49-F238E27FC236}">
                <a16:creationId xmlns:a16="http://schemas.microsoft.com/office/drawing/2014/main" id="{9A66AD8E-BD9D-C77D-EEEF-ED20FF6B5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3923" y="3845865"/>
            <a:ext cx="3663865" cy="2248162"/>
          </a:xfrm>
          <a:prstGeom prst="rect">
            <a:avLst/>
          </a:prstGeom>
        </p:spPr>
      </p:pic>
    </p:spTree>
    <p:extLst>
      <p:ext uri="{BB962C8B-B14F-4D97-AF65-F5344CB8AC3E}">
        <p14:creationId xmlns:p14="http://schemas.microsoft.com/office/powerpoint/2010/main" val="3695454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CBE8-856B-EC42-DA7E-4114440A8E20}"/>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069E9E1C-7B24-121E-3FA3-93B07DE0ED6B}"/>
              </a:ext>
            </a:extLst>
          </p:cNvPr>
          <p:cNvGrpSpPr/>
          <p:nvPr/>
        </p:nvGrpSpPr>
        <p:grpSpPr>
          <a:xfrm>
            <a:off x="-7274" y="2"/>
            <a:ext cx="9158548" cy="6857997"/>
            <a:chOff x="-7274" y="2"/>
            <a:chExt cx="9158548" cy="6857997"/>
          </a:xfrm>
        </p:grpSpPr>
        <p:sp>
          <p:nvSpPr>
            <p:cNvPr id="33" name="Rectangle 14">
              <a:extLst>
                <a:ext uri="{FF2B5EF4-FFF2-40B4-BE49-F238E27FC236}">
                  <a16:creationId xmlns:a16="http://schemas.microsoft.com/office/drawing/2014/main" id="{AABC866C-822B-E085-5ADC-216F2B23FDFB}"/>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F9A7AE8D-69B1-3347-0388-FA00817CDA7F}"/>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5FB2A272-6178-D5A3-B979-00604742866C}"/>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a:extLst>
              <a:ext uri="{FF2B5EF4-FFF2-40B4-BE49-F238E27FC236}">
                <a16:creationId xmlns:a16="http://schemas.microsoft.com/office/drawing/2014/main" id="{4AB843B4-8FEF-2A77-3F5A-6FB631CB8B31}"/>
              </a:ext>
            </a:extLst>
          </p:cNvPr>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Who is this leader? </a:t>
            </a:r>
          </a:p>
        </p:txBody>
      </p:sp>
      <p:sp>
        <p:nvSpPr>
          <p:cNvPr id="42" name="Content Placeholder 2">
            <a:extLst>
              <a:ext uri="{FF2B5EF4-FFF2-40B4-BE49-F238E27FC236}">
                <a16:creationId xmlns:a16="http://schemas.microsoft.com/office/drawing/2014/main" id="{A1234128-3977-9DA1-2208-B669AB1C1F04}"/>
              </a:ext>
            </a:extLst>
          </p:cNvPr>
          <p:cNvSpPr txBox="1">
            <a:spLocks/>
          </p:cNvSpPr>
          <p:nvPr/>
        </p:nvSpPr>
        <p:spPr>
          <a:xfrm>
            <a:off x="133611" y="1174807"/>
            <a:ext cx="8881995" cy="5211493"/>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2000" b="1"/>
              <a:t>What I Do</a:t>
            </a:r>
            <a:endParaRPr lang="en-US" sz="2000">
              <a:ea typeface="Calibri"/>
              <a:cs typeface="Calibri"/>
            </a:endParaRPr>
          </a:p>
          <a:p>
            <a:pPr algn="just"/>
            <a:r>
              <a:rPr lang="en-US" sz="2000">
                <a:ea typeface="+mn-lt"/>
                <a:cs typeface="+mn-lt"/>
              </a:rPr>
              <a:t>I am a </a:t>
            </a:r>
            <a:r>
              <a:rPr lang="en-US" sz="2000" b="1">
                <a:ea typeface="+mn-lt"/>
                <a:cs typeface="+mn-lt"/>
              </a:rPr>
              <a:t>trauma practitioner</a:t>
            </a:r>
            <a:r>
              <a:rPr lang="en-US" sz="2000">
                <a:ea typeface="+mn-lt"/>
                <a:cs typeface="+mn-lt"/>
              </a:rPr>
              <a:t> who facilitates deep healing and transformation. My work focuses on helping individuals—especially </a:t>
            </a:r>
            <a:r>
              <a:rPr lang="en-US" sz="2000" b="1">
                <a:ea typeface="+mn-lt"/>
                <a:cs typeface="+mn-lt"/>
              </a:rPr>
              <a:t>GBV survivors</a:t>
            </a:r>
            <a:r>
              <a:rPr lang="en-US" sz="2000">
                <a:ea typeface="+mn-lt"/>
                <a:cs typeface="+mn-lt"/>
              </a:rPr>
              <a:t>—release trauma and reclaim their wholeness. Through my programs, I teach </a:t>
            </a:r>
            <a:r>
              <a:rPr lang="en-US" sz="2000" b="1">
                <a:ea typeface="+mn-lt"/>
                <a:cs typeface="+mn-lt"/>
              </a:rPr>
              <a:t>various trauma healing modalities</a:t>
            </a:r>
            <a:r>
              <a:rPr lang="en-US" sz="2000">
                <a:ea typeface="+mn-lt"/>
                <a:cs typeface="+mn-lt"/>
              </a:rPr>
              <a:t>, blending science, energy healing, and holistic wellness to support profound emotional and psychological recovery.</a:t>
            </a:r>
            <a:endParaRPr lang="en-US" sz="2000">
              <a:ea typeface="Calibri"/>
              <a:cs typeface="Calibri"/>
            </a:endParaRPr>
          </a:p>
          <a:p>
            <a:pPr algn="just">
              <a:buNone/>
            </a:pPr>
            <a:r>
              <a:rPr lang="en-US" sz="2000" b="1"/>
              <a:t>What Makes Me Unique</a:t>
            </a:r>
            <a:endParaRPr lang="en-US" sz="2000">
              <a:ea typeface="Calibri"/>
              <a:cs typeface="Calibri"/>
            </a:endParaRPr>
          </a:p>
          <a:p>
            <a:pPr algn="just"/>
            <a:r>
              <a:rPr lang="en-US" sz="2000">
                <a:ea typeface="+mn-lt"/>
                <a:cs typeface="+mn-lt"/>
              </a:rPr>
              <a:t>I don’t just do this work—I </a:t>
            </a:r>
            <a:r>
              <a:rPr lang="en-US" sz="2000" b="1">
                <a:ea typeface="+mn-lt"/>
                <a:cs typeface="+mn-lt"/>
              </a:rPr>
              <a:t>live it</a:t>
            </a:r>
            <a:r>
              <a:rPr lang="en-US" sz="2000">
                <a:ea typeface="+mn-lt"/>
                <a:cs typeface="+mn-lt"/>
              </a:rPr>
              <a:t>. As a </a:t>
            </a:r>
            <a:r>
              <a:rPr lang="en-US" sz="2000" b="1">
                <a:ea typeface="+mn-lt"/>
                <a:cs typeface="+mn-lt"/>
              </a:rPr>
              <a:t>GBV survivor</a:t>
            </a:r>
            <a:r>
              <a:rPr lang="en-US" sz="2000">
                <a:ea typeface="+mn-lt"/>
                <a:cs typeface="+mn-lt"/>
              </a:rPr>
              <a:t>, I chose to turn my wounds into a source of light for others. But my healing mission doesn’t stop with survivors. I work with </a:t>
            </a:r>
            <a:r>
              <a:rPr lang="en-US" sz="2000" b="1">
                <a:ea typeface="+mn-lt"/>
                <a:cs typeface="+mn-lt"/>
              </a:rPr>
              <a:t>perpetrators</a:t>
            </a:r>
            <a:r>
              <a:rPr lang="en-US" sz="2000">
                <a:ea typeface="+mn-lt"/>
                <a:cs typeface="+mn-lt"/>
              </a:rPr>
              <a:t> as well, because I believe that no one is born causing harm—hurt people hurt others. </a:t>
            </a:r>
          </a:p>
          <a:p>
            <a:pPr algn="just"/>
            <a:r>
              <a:rPr lang="en-US" sz="2000">
                <a:ea typeface="+mn-lt"/>
                <a:cs typeface="+mn-lt"/>
              </a:rPr>
              <a:t>I believe true healing means breaking the cycle at its root, allowing both survivors and perpetrators to find peace. </a:t>
            </a:r>
            <a:r>
              <a:rPr lang="en-US" sz="2000" b="1">
                <a:ea typeface="+mn-lt"/>
                <a:cs typeface="+mn-lt"/>
              </a:rPr>
              <a:t>I embody deep, unconditional love, creating safe spaces where even the most wounded souls can begin their journey to healing so that we can build a thriving society.</a:t>
            </a:r>
            <a:endParaRPr lang="en-US" sz="2000">
              <a:ea typeface="Calibri"/>
              <a:cs typeface="Calibri"/>
            </a:endParaRPr>
          </a:p>
          <a:p>
            <a:pPr marL="0" indent="0" algn="just">
              <a:buNone/>
            </a:pPr>
            <a:endParaRPr lang="en-US" sz="2000">
              <a:ea typeface="Calibri"/>
              <a:cs typeface="Calibri"/>
            </a:endParaRPr>
          </a:p>
          <a:p>
            <a:pPr marL="2743200" lvl="6" indent="0" algn="just">
              <a:buFont typeface="Arial" panose="020B0604020202020204" pitchFamily="34" charset="0"/>
              <a:buNone/>
            </a:pPr>
            <a:endParaRPr lang="en-ZW" sz="2000">
              <a:ea typeface="Calibri"/>
              <a:cs typeface="Calibri"/>
            </a:endParaRPr>
          </a:p>
        </p:txBody>
      </p:sp>
    </p:spTree>
    <p:extLst>
      <p:ext uri="{BB962C8B-B14F-4D97-AF65-F5344CB8AC3E}">
        <p14:creationId xmlns:p14="http://schemas.microsoft.com/office/powerpoint/2010/main" val="4241751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What drives you?</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64927" y="1185245"/>
            <a:ext cx="5938378" cy="5159302"/>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a:ea typeface="+mn-lt"/>
                <a:cs typeface="+mn-lt"/>
              </a:rPr>
              <a:t>Vision</a:t>
            </a:r>
            <a:br>
              <a:rPr lang="en-US" sz="1800" b="1">
                <a:ea typeface="+mn-lt"/>
                <a:cs typeface="+mn-lt"/>
              </a:rPr>
            </a:br>
            <a:r>
              <a:rPr lang="en-US" sz="1800">
                <a:ea typeface="+mn-lt"/>
                <a:cs typeface="+mn-lt"/>
              </a:rPr>
              <a:t>To create a trauma-informed society where healing is accessible to all, fostering emotional resilience, well-being, and community transformation.</a:t>
            </a:r>
          </a:p>
          <a:p>
            <a:pPr algn="just">
              <a:buFont typeface="Arial" panose="020F0502020204030204" pitchFamily="34" charset="0"/>
              <a:buChar char="•"/>
            </a:pPr>
            <a:r>
              <a:rPr lang="en-US" sz="1800" b="1">
                <a:ea typeface="+mn-lt"/>
                <a:cs typeface="+mn-lt"/>
              </a:rPr>
              <a:t>Objectives</a:t>
            </a:r>
          </a:p>
          <a:p>
            <a:pPr lvl="1" algn="just">
              <a:buFont typeface="Courier New" panose="020F0502020204030204" pitchFamily="34" charset="0"/>
              <a:buChar char="o"/>
            </a:pPr>
            <a:r>
              <a:rPr lang="en-US" sz="1800">
                <a:ea typeface="+mn-lt"/>
                <a:cs typeface="+mn-lt"/>
              </a:rPr>
              <a:t>Empower CBOs with trauma healing and mental wellness tools.</a:t>
            </a:r>
            <a:endParaRPr lang="en-US" sz="1800">
              <a:ea typeface="Calibri"/>
              <a:cs typeface="Calibri"/>
            </a:endParaRPr>
          </a:p>
          <a:p>
            <a:pPr lvl="1" algn="just">
              <a:buFont typeface="Courier New" panose="020F0502020204030204" pitchFamily="34" charset="0"/>
              <a:buChar char="o"/>
            </a:pPr>
            <a:r>
              <a:rPr lang="en-US" sz="1800">
                <a:ea typeface="+mn-lt"/>
                <a:cs typeface="+mn-lt"/>
              </a:rPr>
              <a:t>Integrate energy healing and somatic therapies into community support programs.</a:t>
            </a:r>
            <a:endParaRPr lang="en-US" sz="1800">
              <a:ea typeface="Calibri"/>
              <a:cs typeface="Calibri"/>
            </a:endParaRPr>
          </a:p>
          <a:p>
            <a:pPr lvl="1" algn="just">
              <a:buFont typeface="Courier New" panose="020F0502020204030204" pitchFamily="34" charset="0"/>
              <a:buChar char="o"/>
            </a:pPr>
            <a:r>
              <a:rPr lang="en-US" sz="1800">
                <a:ea typeface="+mn-lt"/>
                <a:cs typeface="+mn-lt"/>
              </a:rPr>
              <a:t>Build a strong network for collective impact in driving social change.</a:t>
            </a:r>
            <a:endParaRPr lang="en-US" sz="1800">
              <a:ea typeface="Calibri"/>
              <a:cs typeface="Calibri"/>
            </a:endParaRPr>
          </a:p>
          <a:p>
            <a:pPr algn="just">
              <a:buFont typeface="Arial" panose="020F0502020204030204" pitchFamily="34" charset="0"/>
              <a:buChar char="•"/>
            </a:pPr>
            <a:r>
              <a:rPr lang="en-US" sz="1800" b="1">
                <a:ea typeface="+mn-lt"/>
                <a:cs typeface="+mn-lt"/>
              </a:rPr>
              <a:t>Commitment to Gender Equality</a:t>
            </a:r>
            <a:br>
              <a:rPr lang="en-US" sz="1800" b="1">
                <a:ea typeface="+mn-lt"/>
                <a:cs typeface="+mn-lt"/>
              </a:rPr>
            </a:br>
            <a:r>
              <a:rPr lang="en-US" sz="1800">
                <a:ea typeface="+mn-lt"/>
                <a:cs typeface="+mn-lt"/>
              </a:rPr>
              <a:t>As a trauma practitioner and energy healer, I am committed to breaking cycles of trauma by promoting safe, inclusive spaces for both men and women. Through healing, empowerment, and education, we create a society where everyone thrives.</a:t>
            </a:r>
            <a:endParaRPr lang="en-US" sz="1800">
              <a:ea typeface="Calibri"/>
              <a:cs typeface="Calibri"/>
            </a:endParaRPr>
          </a:p>
          <a:p>
            <a:pPr algn="just">
              <a:buFont typeface="Calibri" panose="020F0502020204030204" pitchFamily="34" charset="0"/>
              <a:buChar char="•"/>
            </a:pPr>
            <a:endParaRPr lang="en-US" sz="1800" b="1">
              <a:ea typeface="Calibri"/>
              <a:cs typeface="Calibri"/>
            </a:endParaRP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6318336" y="1195684"/>
            <a:ext cx="2368464" cy="4908781"/>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Include photos or videos</a:t>
            </a:r>
          </a:p>
        </p:txBody>
      </p:sp>
    </p:spTree>
    <p:extLst>
      <p:ext uri="{BB962C8B-B14F-4D97-AF65-F5344CB8AC3E}">
        <p14:creationId xmlns:p14="http://schemas.microsoft.com/office/powerpoint/2010/main" val="404082400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What do you do?</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2087" y="1174807"/>
            <a:ext cx="4957173" cy="5169740"/>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lgn="just">
              <a:buNone/>
            </a:pPr>
            <a:r>
              <a:rPr lang="en-US" sz="1800">
                <a:ea typeface="+mn-lt"/>
                <a:cs typeface="+mn-lt"/>
              </a:rPr>
              <a:t>I oversee, implement, and drive our </a:t>
            </a:r>
            <a:r>
              <a:rPr lang="en-US" sz="1800" b="1">
                <a:ea typeface="+mn-lt"/>
                <a:cs typeface="+mn-lt"/>
              </a:rPr>
              <a:t>trauma-focused programs and community engagement work</a:t>
            </a:r>
            <a:r>
              <a:rPr lang="en-US" sz="1800">
                <a:ea typeface="+mn-lt"/>
                <a:cs typeface="+mn-lt"/>
              </a:rPr>
              <a:t>, creating safe spaces for deep healing and transformation. Through the </a:t>
            </a:r>
            <a:r>
              <a:rPr lang="en-US" sz="1800" b="1">
                <a:ea typeface="+mn-lt"/>
                <a:cs typeface="+mn-lt"/>
              </a:rPr>
              <a:t>GBV Survivor Program</a:t>
            </a:r>
            <a:r>
              <a:rPr lang="en-US" sz="1800">
                <a:ea typeface="+mn-lt"/>
                <a:cs typeface="+mn-lt"/>
              </a:rPr>
              <a:t>, I support survivors in reclaiming their power by providing </a:t>
            </a:r>
            <a:r>
              <a:rPr lang="en-US" sz="1800" b="1">
                <a:ea typeface="+mn-lt"/>
                <a:cs typeface="+mn-lt"/>
              </a:rPr>
              <a:t>trauma healing modalities</a:t>
            </a:r>
            <a:r>
              <a:rPr lang="en-US" sz="1800">
                <a:ea typeface="+mn-lt"/>
                <a:cs typeface="+mn-lt"/>
              </a:rPr>
              <a:t> that address the emotional and psychological wounds of abuse.</a:t>
            </a:r>
          </a:p>
          <a:p>
            <a:pPr lvl="1" algn="just">
              <a:buNone/>
            </a:pPr>
            <a:r>
              <a:rPr lang="en-US" sz="1800">
                <a:ea typeface="+mn-lt"/>
                <a:cs typeface="+mn-lt"/>
              </a:rPr>
              <a:t>I also lead the </a:t>
            </a:r>
            <a:r>
              <a:rPr lang="en-US" sz="1800" b="1">
                <a:ea typeface="+mn-lt"/>
                <a:cs typeface="+mn-lt"/>
              </a:rPr>
              <a:t>Ex-Offender Reintegration Program</a:t>
            </a:r>
            <a:r>
              <a:rPr lang="en-US" sz="1800">
                <a:ea typeface="+mn-lt"/>
                <a:cs typeface="+mn-lt"/>
              </a:rPr>
              <a:t>, where I offer </a:t>
            </a:r>
            <a:r>
              <a:rPr lang="en-US" sz="1800" b="1">
                <a:ea typeface="+mn-lt"/>
                <a:cs typeface="+mn-lt"/>
              </a:rPr>
              <a:t>psychosocial support</a:t>
            </a:r>
            <a:r>
              <a:rPr lang="en-US" sz="1800">
                <a:ea typeface="+mn-lt"/>
                <a:cs typeface="+mn-lt"/>
              </a:rPr>
              <a:t> to former inmates as they navigate their journey back into society. I believe true rehabilitation comes from healing the root causes of trauma, and my work focuses on guiding both survivors and ex-offenders toward self-awareness, accountability, and emotional restoration.</a:t>
            </a:r>
            <a:endParaRPr lang="en-US" sz="1800">
              <a:ea typeface="Calibri"/>
              <a:cs typeface="Calibri"/>
            </a:endParaRPr>
          </a:p>
          <a:p>
            <a:pPr marL="400050" lvl="1" indent="-342900" algn="just">
              <a:buNone/>
            </a:pPr>
            <a:endParaRPr lang="en-US" sz="1800">
              <a:ea typeface="Calibri"/>
              <a:cs typeface="Calibri"/>
            </a:endParaRP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940474" y="1185245"/>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a:solidFill>
                <a:srgbClr val="FF0000"/>
              </a:solidFill>
            </a:endParaRPr>
          </a:p>
        </p:txBody>
      </p:sp>
      <p:pic>
        <p:nvPicPr>
          <p:cNvPr id="3" name="Picture 2" descr="Yoga mats on the floor&#10;&#10;AI-generated content may be incorrect.">
            <a:extLst>
              <a:ext uri="{FF2B5EF4-FFF2-40B4-BE49-F238E27FC236}">
                <a16:creationId xmlns:a16="http://schemas.microsoft.com/office/drawing/2014/main" id="{F1E16401-DFCB-1F90-7774-1AE00AD06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198" y="1204641"/>
            <a:ext cx="4095067" cy="1857393"/>
          </a:xfrm>
          <a:prstGeom prst="rect">
            <a:avLst/>
          </a:prstGeom>
        </p:spPr>
      </p:pic>
      <p:pic>
        <p:nvPicPr>
          <p:cNvPr id="6" name="Picture 5" descr="A group of people posing for a photo&#10;&#10;AI-generated content may be incorrect.">
            <a:extLst>
              <a:ext uri="{FF2B5EF4-FFF2-40B4-BE49-F238E27FC236}">
                <a16:creationId xmlns:a16="http://schemas.microsoft.com/office/drawing/2014/main" id="{D18B3F1B-57CE-025A-8345-F3DF07DB3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993" y="3064236"/>
            <a:ext cx="4080353" cy="2806170"/>
          </a:xfrm>
          <a:prstGeom prst="rect">
            <a:avLst/>
          </a:prstGeom>
        </p:spPr>
      </p:pic>
      <p:sp>
        <p:nvSpPr>
          <p:cNvPr id="7" name="Rectangle 6">
            <a:extLst>
              <a:ext uri="{FF2B5EF4-FFF2-40B4-BE49-F238E27FC236}">
                <a16:creationId xmlns:a16="http://schemas.microsoft.com/office/drawing/2014/main" id="{50C241D8-593B-C3A4-3509-836EF6EFB4E6}"/>
              </a:ext>
            </a:extLst>
          </p:cNvPr>
          <p:cNvSpPr/>
          <p:nvPr/>
        </p:nvSpPr>
        <p:spPr>
          <a:xfrm>
            <a:off x="4953000" y="5867400"/>
            <a:ext cx="3581400" cy="454869"/>
          </a:xfrm>
          <a:prstGeom prst="rect">
            <a:avLst/>
          </a:prstGeom>
          <a:solidFill>
            <a:schemeClr val="bg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1440" tIns="45720" rIns="91440" bIns="45720" rtlCol="0" anchor="ctr"/>
          <a:lstStyle/>
          <a:p>
            <a:pPr algn="ctr"/>
            <a:r>
              <a:rPr lang="en-ZA" sz="1600" b="1">
                <a:solidFill>
                  <a:schemeClr val="tx2">
                    <a:lumMod val="75000"/>
                  </a:schemeClr>
                </a:solidFill>
              </a:rPr>
              <a:t>A healing session with GBV responders in our JHB group therapy room</a:t>
            </a:r>
            <a:endParaRPr lang="en-GB" sz="1600" b="1">
              <a:solidFill>
                <a:schemeClr val="tx2">
                  <a:lumMod val="75000"/>
                </a:schemeClr>
              </a:solidFill>
            </a:endParaRPr>
          </a:p>
        </p:txBody>
      </p:sp>
    </p:spTree>
    <p:extLst>
      <p:ext uri="{BB962C8B-B14F-4D97-AF65-F5344CB8AC3E}">
        <p14:creationId xmlns:p14="http://schemas.microsoft.com/office/powerpoint/2010/main" val="36511547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a:ln>
                  <a:solidFill>
                    <a:srgbClr val="7B56A3"/>
                  </a:solidFill>
                </a:ln>
                <a:solidFill>
                  <a:srgbClr val="7B56A3"/>
                </a:solidFill>
                <a:latin typeface="Century Gothic" panose="020B0502020202020204" pitchFamily="34" charset="0"/>
              </a:rPr>
              <a:t>Change at the individual level</a:t>
            </a:r>
            <a:endParaRPr lang="en-ZW">
              <a:ln>
                <a:solidFill>
                  <a:srgbClr val="7B56A3"/>
                </a:solidFill>
              </a:ln>
              <a:solidFill>
                <a:srgbClr val="7B56A3"/>
              </a:solidFill>
              <a:latin typeface="Century Gothic" panose="020B0502020202020204" pitchFamily="34" charset="0"/>
            </a:endParaRP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8350" y="1174807"/>
            <a:ext cx="4508326" cy="4929658"/>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F0502020204030204" pitchFamily="34" charset="0"/>
              <a:buChar char="•"/>
            </a:pPr>
            <a:r>
              <a:rPr lang="en-US" sz="1800">
                <a:ea typeface="+mn-lt"/>
                <a:cs typeface="+mn-lt"/>
              </a:rPr>
              <a:t>Working with </a:t>
            </a:r>
            <a:r>
              <a:rPr lang="en-US" sz="1800" b="1">
                <a:ea typeface="+mn-lt"/>
                <a:cs typeface="+mn-lt"/>
              </a:rPr>
              <a:t>GL</a:t>
            </a:r>
            <a:r>
              <a:rPr lang="en-US" sz="1800">
                <a:ea typeface="+mn-lt"/>
                <a:cs typeface="+mn-lt"/>
              </a:rPr>
              <a:t> presents an opportunity to </a:t>
            </a:r>
            <a:r>
              <a:rPr lang="en-US" sz="1800" b="1">
                <a:ea typeface="+mn-lt"/>
                <a:cs typeface="+mn-lt"/>
              </a:rPr>
              <a:t>deepen my understanding of trauma and healing</a:t>
            </a:r>
            <a:r>
              <a:rPr lang="en-US" sz="1800">
                <a:ea typeface="+mn-lt"/>
                <a:cs typeface="+mn-lt"/>
              </a:rPr>
              <a:t>, particularly in diverse contexts where healing is needed most. I strive to continuously expand my knowledge of </a:t>
            </a:r>
            <a:r>
              <a:rPr lang="en-US" sz="1800" b="1">
                <a:ea typeface="+mn-lt"/>
                <a:cs typeface="+mn-lt"/>
              </a:rPr>
              <a:t>wounding, recovery, and the nuanced paths to transformation</a:t>
            </a:r>
            <a:r>
              <a:rPr lang="en-US" sz="1800">
                <a:ea typeface="+mn-lt"/>
                <a:cs typeface="+mn-lt"/>
              </a:rPr>
              <a:t>.</a:t>
            </a:r>
          </a:p>
          <a:p>
            <a:pPr algn="just">
              <a:buFont typeface="Arial" panose="020F0502020204030204" pitchFamily="34" charset="0"/>
              <a:buChar char="•"/>
            </a:pPr>
            <a:r>
              <a:rPr lang="en-US" sz="1800">
                <a:ea typeface="+mn-lt"/>
                <a:cs typeface="+mn-lt"/>
              </a:rPr>
              <a:t>As a </a:t>
            </a:r>
            <a:r>
              <a:rPr lang="en-US" sz="1800" b="1">
                <a:ea typeface="+mn-lt"/>
                <a:cs typeface="+mn-lt"/>
              </a:rPr>
              <a:t>trained trauma interventionist and complementary therapist</a:t>
            </a:r>
            <a:r>
              <a:rPr lang="en-US" sz="1800">
                <a:ea typeface="+mn-lt"/>
                <a:cs typeface="+mn-lt"/>
              </a:rPr>
              <a:t>, my work is rooted in lifelong learning. Engaging with GL will not only refine my skill set but also </a:t>
            </a:r>
            <a:r>
              <a:rPr lang="en-US" sz="1800" b="1">
                <a:ea typeface="+mn-lt"/>
                <a:cs typeface="+mn-lt"/>
              </a:rPr>
              <a:t>challenge and expand my perspectives</a:t>
            </a:r>
            <a:r>
              <a:rPr lang="en-US" sz="1800">
                <a:ea typeface="+mn-lt"/>
                <a:cs typeface="+mn-lt"/>
              </a:rPr>
              <a:t>, allowing me to grow both </a:t>
            </a:r>
            <a:r>
              <a:rPr lang="en-US" sz="1800" b="1">
                <a:ea typeface="+mn-lt"/>
                <a:cs typeface="+mn-lt"/>
              </a:rPr>
              <a:t>personally and professionally</a:t>
            </a:r>
            <a:r>
              <a:rPr lang="en-US" sz="1800">
                <a:ea typeface="+mn-lt"/>
                <a:cs typeface="+mn-lt"/>
              </a:rPr>
              <a:t>—ultimately enhancing the impact of my healing work in communities.</a:t>
            </a:r>
          </a:p>
          <a:p>
            <a:pPr algn="just">
              <a:buFont typeface="Calibri" panose="020F0502020204030204" pitchFamily="34" charset="0"/>
              <a:buChar char="•"/>
            </a:pPr>
            <a:endParaRPr lang="en-US" sz="1800">
              <a:ea typeface="Calibri"/>
              <a:cs typeface="Calibri"/>
            </a:endParaRPr>
          </a:p>
          <a:p>
            <a:pPr algn="just">
              <a:buFont typeface="Calibri" panose="020F0502020204030204" pitchFamily="34" charset="0"/>
              <a:buChar char="•"/>
            </a:pPr>
            <a:endParaRPr lang="en-US" sz="1800">
              <a:ea typeface="Calibri"/>
              <a:cs typeface="Calibri"/>
            </a:endParaRP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512502" y="1039108"/>
            <a:ext cx="4174298" cy="5065357"/>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rgbClr val="FF0000"/>
              </a:solidFill>
            </a:endParaRPr>
          </a:p>
        </p:txBody>
      </p:sp>
      <p:sp>
        <p:nvSpPr>
          <p:cNvPr id="5" name="Rectangle 4">
            <a:extLst>
              <a:ext uri="{FF2B5EF4-FFF2-40B4-BE49-F238E27FC236}">
                <a16:creationId xmlns:a16="http://schemas.microsoft.com/office/drawing/2014/main" id="{2D49910A-0635-0580-D5F2-DD05172F2807}"/>
              </a:ext>
            </a:extLst>
          </p:cNvPr>
          <p:cNvSpPr/>
          <p:nvPr/>
        </p:nvSpPr>
        <p:spPr>
          <a:xfrm>
            <a:off x="4506237" y="1458014"/>
            <a:ext cx="2527127" cy="1630414"/>
          </a:xfrm>
          <a:prstGeom prst="rect">
            <a:avLst/>
          </a:prstGeom>
          <a:solidFill>
            <a:schemeClr val="bg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1440" tIns="180000" rIns="108000" bIns="216000" rtlCol="0" anchor="ctr"/>
          <a:lstStyle/>
          <a:p>
            <a:pPr algn="just"/>
            <a:r>
              <a:rPr lang="en-ZA" sz="1600" b="1">
                <a:solidFill>
                  <a:schemeClr val="tx2">
                    <a:lumMod val="75000"/>
                  </a:schemeClr>
                </a:solidFill>
              </a:rPr>
              <a:t>This is part of my workspace at the office. I am always a student, learning about more ways to enable and facilitate healing. GL allows me to apply this learning to communities and individuals who cannot access help.</a:t>
            </a:r>
            <a:endParaRPr lang="en-GB" sz="1600" b="1">
              <a:solidFill>
                <a:schemeClr val="tx2">
                  <a:lumMod val="75000"/>
                </a:schemeClr>
              </a:solidFill>
            </a:endParaRPr>
          </a:p>
        </p:txBody>
      </p:sp>
      <p:pic>
        <p:nvPicPr>
          <p:cNvPr id="11" name="Picture 10" descr="A group of books on a table&#10;&#10;AI-generated content may be incorrect.">
            <a:extLst>
              <a:ext uri="{FF2B5EF4-FFF2-40B4-BE49-F238E27FC236}">
                <a16:creationId xmlns:a16="http://schemas.microsoft.com/office/drawing/2014/main" id="{92B91335-EA5A-D277-A8C6-DD43ADD243FE}"/>
              </a:ext>
            </a:extLst>
          </p:cNvPr>
          <p:cNvPicPr>
            <a:picLocks noChangeAspect="1"/>
          </p:cNvPicPr>
          <p:nvPr/>
        </p:nvPicPr>
        <p:blipFill>
          <a:blip r:embed="rId2" cstate="print">
            <a:extLst>
              <a:ext uri="{28A0092B-C50C-407E-A947-70E740481C1C}">
                <a14:useLocalDpi xmlns:a14="http://schemas.microsoft.com/office/drawing/2010/main" val="0"/>
              </a:ext>
            </a:extLst>
          </a:blip>
          <a:srcRect t="3959"/>
          <a:stretch/>
        </p:blipFill>
        <p:spPr>
          <a:xfrm>
            <a:off x="4499975" y="3427542"/>
            <a:ext cx="4523009" cy="2668044"/>
          </a:xfrm>
          <a:prstGeom prst="rect">
            <a:avLst/>
          </a:prstGeom>
        </p:spPr>
      </p:pic>
      <p:pic>
        <p:nvPicPr>
          <p:cNvPr id="9" name="Picture 8" descr="A person holding a book&#10;&#10;AI-generated content may be incorrect.">
            <a:extLst>
              <a:ext uri="{FF2B5EF4-FFF2-40B4-BE49-F238E27FC236}">
                <a16:creationId xmlns:a16="http://schemas.microsoft.com/office/drawing/2014/main" id="{61D2E92A-5CAB-0012-9B24-72A29AD55448}"/>
              </a:ext>
            </a:extLst>
          </p:cNvPr>
          <p:cNvPicPr>
            <a:picLocks noChangeAspect="1"/>
          </p:cNvPicPr>
          <p:nvPr/>
        </p:nvPicPr>
        <p:blipFill>
          <a:blip r:embed="rId3" cstate="print">
            <a:extLst>
              <a:ext uri="{28A0092B-C50C-407E-A947-70E740481C1C}">
                <a14:useLocalDpi xmlns:a14="http://schemas.microsoft.com/office/drawing/2010/main" val="0"/>
              </a:ext>
            </a:extLst>
          </a:blip>
          <a:srcRect l="14779" r="16302"/>
          <a:stretch/>
        </p:blipFill>
        <p:spPr>
          <a:xfrm>
            <a:off x="7035832" y="1177538"/>
            <a:ext cx="1985377" cy="2182660"/>
          </a:xfrm>
          <a:prstGeom prst="rect">
            <a:avLst/>
          </a:prstGeom>
        </p:spPr>
      </p:pic>
    </p:spTree>
    <p:extLst>
      <p:ext uri="{BB962C8B-B14F-4D97-AF65-F5344CB8AC3E}">
        <p14:creationId xmlns:p14="http://schemas.microsoft.com/office/powerpoint/2010/main" val="36295993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ZW">
                <a:ln>
                  <a:solidFill>
                    <a:srgbClr val="7B56A3"/>
                  </a:solidFill>
                </a:ln>
                <a:solidFill>
                  <a:srgbClr val="7B56A3"/>
                </a:solidFill>
                <a:latin typeface="Century Gothic" panose="020B0502020202020204" pitchFamily="34" charset="0"/>
              </a:rPr>
              <a:t>Achievements  at community level</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65848" y="1168666"/>
            <a:ext cx="5625352" cy="5193535"/>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Font typeface="Calibri" panose="020F0502020204030204" pitchFamily="34" charset="0"/>
              <a:buChar char="•"/>
            </a:pPr>
            <a:r>
              <a:rPr lang="en-US" sz="1800">
                <a:ea typeface="+mn-lt"/>
                <a:cs typeface="+mn-lt"/>
              </a:rPr>
              <a:t>We aim to engage </a:t>
            </a:r>
            <a:r>
              <a:rPr lang="en-US" sz="1800" b="1">
                <a:ea typeface="+mn-lt"/>
                <a:cs typeface="+mn-lt"/>
              </a:rPr>
              <a:t>20 CBOs</a:t>
            </a:r>
            <a:r>
              <a:rPr lang="en-US" sz="1800">
                <a:ea typeface="+mn-lt"/>
                <a:cs typeface="+mn-lt"/>
              </a:rPr>
              <a:t> in our </a:t>
            </a:r>
            <a:r>
              <a:rPr lang="en-US" sz="1800" b="1">
                <a:ea typeface="+mn-lt"/>
                <a:cs typeface="+mn-lt"/>
              </a:rPr>
              <a:t>healing programs</a:t>
            </a:r>
            <a:r>
              <a:rPr lang="en-US" sz="1800">
                <a:ea typeface="+mn-lt"/>
                <a:cs typeface="+mn-lt"/>
              </a:rPr>
              <a:t> and </a:t>
            </a:r>
            <a:r>
              <a:rPr lang="en-US" sz="1800" b="1">
                <a:ea typeface="+mn-lt"/>
                <a:cs typeface="+mn-lt"/>
              </a:rPr>
              <a:t>90 CBOs</a:t>
            </a:r>
            <a:r>
              <a:rPr lang="en-US" sz="1800">
                <a:ea typeface="+mn-lt"/>
                <a:cs typeface="+mn-lt"/>
              </a:rPr>
              <a:t> in a </a:t>
            </a:r>
            <a:r>
              <a:rPr lang="en-US" sz="1800" b="1">
                <a:ea typeface="+mn-lt"/>
                <a:cs typeface="+mn-lt"/>
              </a:rPr>
              <a:t>destigmatization campaign</a:t>
            </a:r>
            <a:r>
              <a:rPr lang="en-US" sz="1800">
                <a:ea typeface="+mn-lt"/>
                <a:cs typeface="+mn-lt"/>
              </a:rPr>
              <a:t> that will shift societal perceptions around trauma and healing.</a:t>
            </a:r>
            <a:endParaRPr lang="en-US">
              <a:ea typeface="Calibri"/>
              <a:cs typeface="Calibri"/>
            </a:endParaRPr>
          </a:p>
          <a:p>
            <a:pPr algn="just">
              <a:buFont typeface="Calibri" panose="020F0502020204030204" pitchFamily="34" charset="0"/>
              <a:buChar char="•"/>
            </a:pPr>
            <a:r>
              <a:rPr lang="en-US" sz="1800">
                <a:ea typeface="+mn-lt"/>
                <a:cs typeface="+mn-lt"/>
              </a:rPr>
              <a:t>The heart of our work lies in the belief that </a:t>
            </a:r>
            <a:r>
              <a:rPr lang="en-US" sz="1800" b="1">
                <a:ea typeface="+mn-lt"/>
                <a:cs typeface="+mn-lt"/>
              </a:rPr>
              <a:t>true healing</a:t>
            </a:r>
            <a:r>
              <a:rPr lang="en-US" sz="1800">
                <a:ea typeface="+mn-lt"/>
                <a:cs typeface="+mn-lt"/>
              </a:rPr>
              <a:t> has the power to transform. When individuals heal, over time, they break free from the cycles of violence and abuse. Our goal is to ignite a </a:t>
            </a:r>
            <a:r>
              <a:rPr lang="en-US" sz="1800" b="1">
                <a:ea typeface="+mn-lt"/>
                <a:cs typeface="+mn-lt"/>
              </a:rPr>
              <a:t>movement</a:t>
            </a:r>
            <a:r>
              <a:rPr lang="en-US" sz="1800">
                <a:ea typeface="+mn-lt"/>
                <a:cs typeface="+mn-lt"/>
              </a:rPr>
              <a:t> that positions </a:t>
            </a:r>
            <a:r>
              <a:rPr lang="en-US" sz="1800" b="1">
                <a:ea typeface="+mn-lt"/>
                <a:cs typeface="+mn-lt"/>
              </a:rPr>
              <a:t>healing</a:t>
            </a:r>
            <a:r>
              <a:rPr lang="en-US" sz="1800">
                <a:ea typeface="+mn-lt"/>
                <a:cs typeface="+mn-lt"/>
              </a:rPr>
              <a:t> as a </a:t>
            </a:r>
            <a:r>
              <a:rPr lang="en-US" sz="1800" b="1">
                <a:ea typeface="+mn-lt"/>
                <a:cs typeface="+mn-lt"/>
              </a:rPr>
              <a:t>critical GBVF prevention strategy</a:t>
            </a:r>
            <a:r>
              <a:rPr lang="en-US" sz="1800">
                <a:ea typeface="+mn-lt"/>
                <a:cs typeface="+mn-lt"/>
              </a:rPr>
              <a:t>—showing that when people heal, the cycle of harm is disrupted.</a:t>
            </a:r>
          </a:p>
          <a:p>
            <a:pPr algn="just">
              <a:buFont typeface="Calibri" panose="020F0502020204030204" pitchFamily="34" charset="0"/>
              <a:buChar char="•"/>
            </a:pPr>
            <a:r>
              <a:rPr lang="en-US" sz="1800">
                <a:ea typeface="+mn-lt"/>
                <a:cs typeface="+mn-lt"/>
              </a:rPr>
              <a:t>Our innovative approach focuses on </a:t>
            </a:r>
            <a:r>
              <a:rPr lang="en-US" sz="1800" b="1">
                <a:ea typeface="+mn-lt"/>
                <a:cs typeface="+mn-lt"/>
              </a:rPr>
              <a:t>working with CBOs themselves</a:t>
            </a:r>
            <a:r>
              <a:rPr lang="en-US" sz="1800">
                <a:ea typeface="+mn-lt"/>
                <a:cs typeface="+mn-lt"/>
              </a:rPr>
              <a:t> first, empowering them to heal before teaching them how to guide others through their healing process. By strengthening the CBOs from within, we ensure they are equipped to create lasting, transformative change in their communities.</a:t>
            </a:r>
          </a:p>
          <a:p>
            <a:pPr algn="just">
              <a:buFont typeface="Calibri" panose="020F0502020204030204" pitchFamily="34" charset="0"/>
              <a:buChar char="•"/>
            </a:pPr>
            <a:endParaRPr lang="en-US" sz="1800">
              <a:ea typeface="Calibri"/>
              <a:cs typeface="Calibri"/>
            </a:endParaRPr>
          </a:p>
        </p:txBody>
      </p:sp>
      <p:sp>
        <p:nvSpPr>
          <p:cNvPr id="3" name="Rectangle 2">
            <a:extLst>
              <a:ext uri="{FF2B5EF4-FFF2-40B4-BE49-F238E27FC236}">
                <a16:creationId xmlns:a16="http://schemas.microsoft.com/office/drawing/2014/main" id="{0EF06838-E12E-00C0-C2BB-9217D71CFBB3}"/>
              </a:ext>
            </a:extLst>
          </p:cNvPr>
          <p:cNvSpPr/>
          <p:nvPr/>
        </p:nvSpPr>
        <p:spPr>
          <a:xfrm>
            <a:off x="5923083" y="5644773"/>
            <a:ext cx="3046293" cy="4547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400">
                <a:solidFill>
                  <a:schemeClr val="tx2">
                    <a:lumMod val="75000"/>
                  </a:schemeClr>
                </a:solidFill>
              </a:rPr>
              <a:t>Part of my presentation at an ex-offenders integration programme</a:t>
            </a:r>
            <a:endParaRPr lang="en-GB" sz="1400">
              <a:solidFill>
                <a:schemeClr val="tx2">
                  <a:lumMod val="75000"/>
                </a:schemeClr>
              </a:solidFill>
            </a:endParaRPr>
          </a:p>
        </p:txBody>
      </p:sp>
      <p:pic>
        <p:nvPicPr>
          <p:cNvPr id="6" name="Picture 5" descr="A person standing behind a podium&#10;&#10;AI-generated content may be incorrect.">
            <a:extLst>
              <a:ext uri="{FF2B5EF4-FFF2-40B4-BE49-F238E27FC236}">
                <a16:creationId xmlns:a16="http://schemas.microsoft.com/office/drawing/2014/main" id="{CAE09F6A-2675-571E-01C4-97F42C806114}"/>
              </a:ext>
            </a:extLst>
          </p:cNvPr>
          <p:cNvPicPr>
            <a:picLocks noChangeAspect="1"/>
          </p:cNvPicPr>
          <p:nvPr/>
        </p:nvPicPr>
        <p:blipFill>
          <a:blip r:embed="rId2"/>
          <a:srcRect l="1627" t="10704" r="449" b="15929"/>
          <a:stretch/>
        </p:blipFill>
        <p:spPr>
          <a:xfrm>
            <a:off x="5920979" y="1168012"/>
            <a:ext cx="3031358" cy="4472404"/>
          </a:xfrm>
          <a:prstGeom prst="rect">
            <a:avLst/>
          </a:prstGeom>
        </p:spPr>
      </p:pic>
    </p:spTree>
    <p:extLst>
      <p:ext uri="{BB962C8B-B14F-4D97-AF65-F5344CB8AC3E}">
        <p14:creationId xmlns:p14="http://schemas.microsoft.com/office/powerpoint/2010/main" val="1241736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Achievements  at societal level</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03095" y="1167129"/>
            <a:ext cx="5047127" cy="5148711"/>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1800">
                <a:solidFill>
                  <a:schemeClr val="tx2">
                    <a:lumMod val="75000"/>
                  </a:schemeClr>
                </a:solidFill>
                <a:ea typeface="+mn-lt"/>
                <a:cs typeface="+mn-lt"/>
              </a:rPr>
              <a:t>There is still a significant gap in the focus on </a:t>
            </a:r>
            <a:r>
              <a:rPr lang="en-US" sz="1800" b="1">
                <a:solidFill>
                  <a:schemeClr val="tx2">
                    <a:lumMod val="75000"/>
                  </a:schemeClr>
                </a:solidFill>
                <a:ea typeface="+mn-lt"/>
                <a:cs typeface="+mn-lt"/>
              </a:rPr>
              <a:t>mental health and emotional wellness</a:t>
            </a:r>
            <a:r>
              <a:rPr lang="en-US" sz="1800">
                <a:solidFill>
                  <a:schemeClr val="tx2">
                    <a:lumMod val="75000"/>
                  </a:schemeClr>
                </a:solidFill>
                <a:ea typeface="+mn-lt"/>
                <a:cs typeface="+mn-lt"/>
              </a:rPr>
              <a:t>, particularly when it comes to understanding the critical role trauma plays in overall well-being. In the work I am leading, we are </a:t>
            </a:r>
            <a:r>
              <a:rPr lang="en-US" sz="1800" b="1">
                <a:solidFill>
                  <a:schemeClr val="tx2">
                    <a:lumMod val="75000"/>
                  </a:schemeClr>
                </a:solidFill>
                <a:ea typeface="+mn-lt"/>
                <a:cs typeface="+mn-lt"/>
              </a:rPr>
              <a:t>challenging misconceptions</a:t>
            </a:r>
            <a:r>
              <a:rPr lang="en-US" sz="1800">
                <a:solidFill>
                  <a:schemeClr val="tx2">
                    <a:lumMod val="75000"/>
                  </a:schemeClr>
                </a:solidFill>
                <a:ea typeface="+mn-lt"/>
                <a:cs typeface="+mn-lt"/>
              </a:rPr>
              <a:t> and </a:t>
            </a:r>
            <a:r>
              <a:rPr lang="en-US" sz="1800" b="1">
                <a:solidFill>
                  <a:schemeClr val="tx2">
                    <a:lumMod val="75000"/>
                  </a:schemeClr>
                </a:solidFill>
                <a:ea typeface="+mn-lt"/>
                <a:cs typeface="+mn-lt"/>
              </a:rPr>
              <a:t>stigma</a:t>
            </a:r>
            <a:r>
              <a:rPr lang="en-US" sz="1800">
                <a:solidFill>
                  <a:schemeClr val="tx2">
                    <a:lumMod val="75000"/>
                  </a:schemeClr>
                </a:solidFill>
                <a:ea typeface="+mn-lt"/>
                <a:cs typeface="+mn-lt"/>
              </a:rPr>
              <a:t> surrounding mental health, using innovative messaging and methodology to create a cultural shift towards trauma-informed healing.</a:t>
            </a:r>
            <a:endParaRPr lang="en-US"/>
          </a:p>
          <a:p>
            <a:pPr algn="just">
              <a:buNone/>
            </a:pPr>
            <a:r>
              <a:rPr lang="en-US" sz="1800">
                <a:solidFill>
                  <a:schemeClr val="tx2">
                    <a:lumMod val="75000"/>
                  </a:schemeClr>
                </a:solidFill>
                <a:ea typeface="+mn-lt"/>
                <a:cs typeface="+mn-lt"/>
              </a:rPr>
              <a:t>We have already </a:t>
            </a:r>
            <a:r>
              <a:rPr lang="en-US" sz="1800" b="1">
                <a:solidFill>
                  <a:schemeClr val="tx2">
                    <a:lumMod val="75000"/>
                  </a:schemeClr>
                </a:solidFill>
                <a:ea typeface="+mn-lt"/>
                <a:cs typeface="+mn-lt"/>
              </a:rPr>
              <a:t>expanded our reach</a:t>
            </a:r>
            <a:r>
              <a:rPr lang="en-US" sz="1800">
                <a:solidFill>
                  <a:schemeClr val="tx2">
                    <a:lumMod val="75000"/>
                  </a:schemeClr>
                </a:solidFill>
                <a:ea typeface="+mn-lt"/>
                <a:cs typeface="+mn-lt"/>
              </a:rPr>
              <a:t> into global arenas, further solidifying our impact on a broader scale. In addition, we were honored to be </a:t>
            </a:r>
            <a:r>
              <a:rPr lang="en-US" sz="1800" b="1">
                <a:solidFill>
                  <a:schemeClr val="tx2">
                    <a:lumMod val="75000"/>
                  </a:schemeClr>
                </a:solidFill>
                <a:ea typeface="+mn-lt"/>
                <a:cs typeface="+mn-lt"/>
              </a:rPr>
              <a:t>appointed to manage and facilitate the wellness center</a:t>
            </a:r>
            <a:r>
              <a:rPr lang="en-US" sz="1800">
                <a:solidFill>
                  <a:schemeClr val="tx2">
                    <a:lumMod val="75000"/>
                  </a:schemeClr>
                </a:solidFill>
                <a:ea typeface="+mn-lt"/>
                <a:cs typeface="+mn-lt"/>
              </a:rPr>
              <a:t> at the </a:t>
            </a:r>
            <a:r>
              <a:rPr lang="en-US" sz="1800" b="1">
                <a:solidFill>
                  <a:schemeClr val="tx2">
                    <a:lumMod val="75000"/>
                  </a:schemeClr>
                </a:solidFill>
                <a:ea typeface="+mn-lt"/>
                <a:cs typeface="+mn-lt"/>
              </a:rPr>
              <a:t>SVRI International Forum 2024</a:t>
            </a:r>
            <a:r>
              <a:rPr lang="en-US" sz="1800">
                <a:solidFill>
                  <a:schemeClr val="tx2">
                    <a:lumMod val="75000"/>
                  </a:schemeClr>
                </a:solidFill>
                <a:ea typeface="+mn-lt"/>
                <a:cs typeface="+mn-lt"/>
              </a:rPr>
              <a:t> in Cape Town, providing a dedicated space for mental wellness and healing during this event.</a:t>
            </a:r>
            <a:endParaRPr lang="en-US" sz="1800">
              <a:solidFill>
                <a:schemeClr val="tx2">
                  <a:lumMod val="75000"/>
                </a:schemeClr>
              </a:solidFill>
              <a:ea typeface="Calibri"/>
              <a:cs typeface="Calibri"/>
            </a:endParaRPr>
          </a:p>
          <a:p>
            <a:pPr marL="0" indent="0" algn="just">
              <a:buNone/>
            </a:pPr>
            <a:endParaRPr lang="en-US" sz="1800">
              <a:ea typeface="Calibri"/>
              <a:cs typeface="Calibri"/>
            </a:endParaRP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5141258" y="1168666"/>
            <a:ext cx="3747248" cy="4823741"/>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rgbClr val="FF0000"/>
              </a:solidFill>
            </a:endParaRPr>
          </a:p>
        </p:txBody>
      </p:sp>
      <p:pic>
        <p:nvPicPr>
          <p:cNvPr id="3" name="Picture 2" descr="A group of people posing for a photo&#10;&#10;AI-generated content may be incorrect.">
            <a:extLst>
              <a:ext uri="{FF2B5EF4-FFF2-40B4-BE49-F238E27FC236}">
                <a16:creationId xmlns:a16="http://schemas.microsoft.com/office/drawing/2014/main" id="{DD0FA42C-267E-74D2-5DBF-20E472DC0DF1}"/>
              </a:ext>
            </a:extLst>
          </p:cNvPr>
          <p:cNvPicPr>
            <a:picLocks noChangeAspect="1"/>
          </p:cNvPicPr>
          <p:nvPr/>
        </p:nvPicPr>
        <p:blipFill>
          <a:blip r:embed="rId2" cstate="print">
            <a:extLst>
              <a:ext uri="{28A0092B-C50C-407E-A947-70E740481C1C}">
                <a14:useLocalDpi xmlns:a14="http://schemas.microsoft.com/office/drawing/2010/main" val="0"/>
              </a:ext>
            </a:extLst>
          </a:blip>
          <a:srcRect l="11215" t="16755" r="13707" b="486"/>
          <a:stretch/>
        </p:blipFill>
        <p:spPr>
          <a:xfrm>
            <a:off x="6543151" y="4741913"/>
            <a:ext cx="2517183" cy="1250368"/>
          </a:xfrm>
          <a:prstGeom prst="rect">
            <a:avLst/>
          </a:prstGeom>
        </p:spPr>
      </p:pic>
      <p:pic>
        <p:nvPicPr>
          <p:cNvPr id="6" name="Picture 5" descr="A group of people posing for a photo&#10;&#10;AI-generated content may be incorrect.">
            <a:extLst>
              <a:ext uri="{FF2B5EF4-FFF2-40B4-BE49-F238E27FC236}">
                <a16:creationId xmlns:a16="http://schemas.microsoft.com/office/drawing/2014/main" id="{DC1B7E76-CAA9-9862-CF89-373C5E346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941" y="1709891"/>
            <a:ext cx="3436236" cy="2577177"/>
          </a:xfrm>
          <a:prstGeom prst="rect">
            <a:avLst/>
          </a:prstGeom>
        </p:spPr>
      </p:pic>
      <p:pic>
        <p:nvPicPr>
          <p:cNvPr id="8" name="Picture 7" descr="A gold medal with blue and white text&#10;&#10;AI-generated content may be incorrect.">
            <a:extLst>
              <a:ext uri="{FF2B5EF4-FFF2-40B4-BE49-F238E27FC236}">
                <a16:creationId xmlns:a16="http://schemas.microsoft.com/office/drawing/2014/main" id="{366C3C16-7F8A-DF4A-6544-493A1B7B4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741" y="4741139"/>
            <a:ext cx="1400166" cy="1279541"/>
          </a:xfrm>
          <a:prstGeom prst="rect">
            <a:avLst/>
          </a:prstGeom>
        </p:spPr>
      </p:pic>
      <p:sp>
        <p:nvSpPr>
          <p:cNvPr id="9" name="Rectangle 8">
            <a:extLst>
              <a:ext uri="{FF2B5EF4-FFF2-40B4-BE49-F238E27FC236}">
                <a16:creationId xmlns:a16="http://schemas.microsoft.com/office/drawing/2014/main" id="{25809F7A-A523-E9BA-B5A7-D620E13B1814}"/>
              </a:ext>
            </a:extLst>
          </p:cNvPr>
          <p:cNvSpPr/>
          <p:nvPr/>
        </p:nvSpPr>
        <p:spPr>
          <a:xfrm>
            <a:off x="5038236" y="1167129"/>
            <a:ext cx="4031877" cy="443664"/>
          </a:xfrm>
          <a:prstGeom prst="rect">
            <a:avLst/>
          </a:prstGeom>
          <a:solidFill>
            <a:schemeClr val="bg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91440" tIns="45720" rIns="91440" bIns="45720" rtlCol="0" anchor="ctr"/>
          <a:lstStyle/>
          <a:p>
            <a:pPr algn="ctr"/>
            <a:r>
              <a:rPr lang="en-ZA" sz="1400" b="1">
                <a:solidFill>
                  <a:schemeClr val="tx2">
                    <a:lumMod val="75000"/>
                  </a:schemeClr>
                </a:solidFill>
              </a:rPr>
              <a:t>MWI assembled and lead the team of wellness professionals for the global SVRI Forum 2024</a:t>
            </a:r>
            <a:endParaRPr lang="en-GB" sz="1400" b="1">
              <a:solidFill>
                <a:schemeClr val="tx2">
                  <a:lumMod val="75000"/>
                </a:schemeClr>
              </a:solidFill>
              <a:ea typeface="Calibri"/>
              <a:cs typeface="Calibri"/>
            </a:endParaRPr>
          </a:p>
        </p:txBody>
      </p:sp>
      <p:sp>
        <p:nvSpPr>
          <p:cNvPr id="10" name="Rectangle 9">
            <a:extLst>
              <a:ext uri="{FF2B5EF4-FFF2-40B4-BE49-F238E27FC236}">
                <a16:creationId xmlns:a16="http://schemas.microsoft.com/office/drawing/2014/main" id="{6C073605-40E3-327D-7314-0BDD2DCF23D1}"/>
              </a:ext>
            </a:extLst>
          </p:cNvPr>
          <p:cNvSpPr/>
          <p:nvPr/>
        </p:nvSpPr>
        <p:spPr>
          <a:xfrm>
            <a:off x="5159188" y="4285025"/>
            <a:ext cx="3987053" cy="454869"/>
          </a:xfrm>
          <a:prstGeom prst="rect">
            <a:avLst/>
          </a:prstGeom>
          <a:solidFill>
            <a:schemeClr val="bg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ZA" sz="1400" b="1">
                <a:solidFill>
                  <a:schemeClr val="tx2">
                    <a:lumMod val="75000"/>
                  </a:schemeClr>
                </a:solidFill>
              </a:rPr>
              <a:t>We are currently the title holders of the best health and wellness podcast on the continent</a:t>
            </a:r>
            <a:endParaRPr lang="en-GB" sz="1400" b="1">
              <a:solidFill>
                <a:schemeClr val="tx2">
                  <a:lumMod val="75000"/>
                </a:schemeClr>
              </a:solidFill>
            </a:endParaRPr>
          </a:p>
        </p:txBody>
      </p:sp>
    </p:spTree>
    <p:extLst>
      <p:ext uri="{BB962C8B-B14F-4D97-AF65-F5344CB8AC3E}">
        <p14:creationId xmlns:p14="http://schemas.microsoft.com/office/powerpoint/2010/main" val="48181599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a:solidFill>
                    <a:schemeClr val="bg1"/>
                  </a:solidFill>
                  <a:latin typeface="Century Gothic" panose="020B0502020202020204" pitchFamily="34" charset="0"/>
                </a:rPr>
                <a:t>Women’s Voice and Leadership Learning and Sharing Summit 2025</a:t>
              </a:r>
              <a:endParaRPr lang="en-ZW" sz="210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a:ln>
                  <a:solidFill>
                    <a:srgbClr val="7B56A3"/>
                  </a:solidFill>
                </a:ln>
                <a:solidFill>
                  <a:srgbClr val="7B56A3"/>
                </a:solidFill>
                <a:latin typeface="Century Gothic" panose="020B0502020202020204" pitchFamily="34" charset="0"/>
              </a:rPr>
              <a:t>Leadership qualities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8351" y="1268751"/>
            <a:ext cx="4684734" cy="4846152"/>
          </a:xfrm>
          <a:prstGeom prst="rect">
            <a:avLst/>
          </a:prstGeom>
          <a:noFill/>
          <a:ln>
            <a:solidFill>
              <a:srgbClr val="7B56A3"/>
            </a:solid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F0502020204030204" pitchFamily="34" charset="0"/>
              <a:buChar char="•"/>
            </a:pPr>
            <a:r>
              <a:rPr lang="en-US" sz="1800">
                <a:ea typeface="+mn-lt"/>
                <a:cs typeface="+mn-lt"/>
              </a:rPr>
              <a:t>I am </a:t>
            </a:r>
            <a:r>
              <a:rPr lang="en-US" sz="1800" b="1">
                <a:ea typeface="+mn-lt"/>
                <a:cs typeface="+mn-lt"/>
              </a:rPr>
              <a:t>deeply passionate</a:t>
            </a:r>
            <a:r>
              <a:rPr lang="en-US" sz="1800">
                <a:ea typeface="+mn-lt"/>
                <a:cs typeface="+mn-lt"/>
              </a:rPr>
              <a:t> about both </a:t>
            </a:r>
            <a:r>
              <a:rPr lang="en-US" sz="1800" b="1">
                <a:ea typeface="+mn-lt"/>
                <a:cs typeface="+mn-lt"/>
              </a:rPr>
              <a:t>personal and collective healing</a:t>
            </a:r>
            <a:r>
              <a:rPr lang="en-US" sz="1800">
                <a:ea typeface="+mn-lt"/>
                <a:cs typeface="+mn-lt"/>
              </a:rPr>
              <a:t>, and this passion fuels everything I do. My leadership is anchored in </a:t>
            </a:r>
            <a:r>
              <a:rPr lang="en-US" sz="1800" b="1">
                <a:ea typeface="+mn-lt"/>
                <a:cs typeface="+mn-lt"/>
              </a:rPr>
              <a:t>perseverance, courage, and compassion.</a:t>
            </a:r>
            <a:endParaRPr lang="en-US" sz="1800">
              <a:ea typeface="+mn-lt"/>
              <a:cs typeface="+mn-lt"/>
            </a:endParaRPr>
          </a:p>
          <a:p>
            <a:pPr algn="just">
              <a:buFont typeface="Arial" panose="020F0502020204030204" pitchFamily="34" charset="0"/>
              <a:buChar char="•"/>
            </a:pPr>
            <a:r>
              <a:rPr lang="en-US" sz="1800">
                <a:ea typeface="+mn-lt"/>
                <a:cs typeface="+mn-lt"/>
              </a:rPr>
              <a:t>I am committed to </a:t>
            </a:r>
            <a:r>
              <a:rPr lang="en-US" sz="1800" b="1">
                <a:ea typeface="+mn-lt"/>
                <a:cs typeface="+mn-lt"/>
              </a:rPr>
              <a:t>making healing tools</a:t>
            </a:r>
            <a:r>
              <a:rPr lang="en-US" sz="1800">
                <a:ea typeface="+mn-lt"/>
                <a:cs typeface="+mn-lt"/>
              </a:rPr>
              <a:t> accessible to individuals and communities, particularly those who would not otherwise have access, ensuring they receive these resources </a:t>
            </a:r>
            <a:r>
              <a:rPr lang="en-US" sz="1800" b="1">
                <a:ea typeface="+mn-lt"/>
                <a:cs typeface="+mn-lt"/>
              </a:rPr>
              <a:t>at ZERO cost</a:t>
            </a:r>
            <a:r>
              <a:rPr lang="en-US" sz="1800">
                <a:ea typeface="+mn-lt"/>
                <a:cs typeface="+mn-lt"/>
              </a:rPr>
              <a:t>. </a:t>
            </a:r>
          </a:p>
          <a:p>
            <a:pPr algn="just">
              <a:buFont typeface="Arial" panose="020F0502020204030204" pitchFamily="34" charset="0"/>
              <a:buChar char="•"/>
            </a:pPr>
            <a:r>
              <a:rPr lang="en-US" sz="1800">
                <a:ea typeface="+mn-lt"/>
                <a:cs typeface="+mn-lt"/>
              </a:rPr>
              <a:t>In addition, I strive to </a:t>
            </a:r>
            <a:r>
              <a:rPr lang="en-US" sz="1800" b="1">
                <a:ea typeface="+mn-lt"/>
                <a:cs typeface="+mn-lt"/>
              </a:rPr>
              <a:t>shift organizational policies</a:t>
            </a:r>
            <a:r>
              <a:rPr lang="en-US" sz="1800">
                <a:ea typeface="+mn-lt"/>
                <a:cs typeface="+mn-lt"/>
              </a:rPr>
              <a:t> to </a:t>
            </a:r>
            <a:r>
              <a:rPr lang="en-US" sz="1800" b="1">
                <a:ea typeface="+mn-lt"/>
                <a:cs typeface="+mn-lt"/>
              </a:rPr>
              <a:t>prioritize mental wellness</a:t>
            </a:r>
            <a:r>
              <a:rPr lang="en-US" sz="1800">
                <a:ea typeface="+mn-lt"/>
                <a:cs typeface="+mn-lt"/>
              </a:rPr>
              <a:t>, believing that structural change is key to fostering long-term healing. My leadership is grounded in the values of </a:t>
            </a:r>
            <a:r>
              <a:rPr lang="en-US" sz="1800" b="1">
                <a:ea typeface="+mn-lt"/>
                <a:cs typeface="+mn-lt"/>
              </a:rPr>
              <a:t>empathy, integrity</a:t>
            </a:r>
            <a:r>
              <a:rPr lang="en-US" sz="1800">
                <a:ea typeface="+mn-lt"/>
                <a:cs typeface="+mn-lt"/>
              </a:rPr>
              <a:t>, and a </a:t>
            </a:r>
            <a:r>
              <a:rPr lang="en-US" sz="1800" b="1">
                <a:ea typeface="+mn-lt"/>
                <a:cs typeface="+mn-lt"/>
              </a:rPr>
              <a:t>deep respect for the human experience</a:t>
            </a:r>
            <a:r>
              <a:rPr lang="en-US" sz="1800">
                <a:ea typeface="+mn-lt"/>
                <a:cs typeface="+mn-lt"/>
              </a:rPr>
              <a:t>—ensuring that every person I work with feels seen, heard, and valued.</a:t>
            </a:r>
            <a:endParaRPr lang="en-US" sz="1800">
              <a:ea typeface="Calibri"/>
              <a:cs typeface="Calibri"/>
            </a:endParaRPr>
          </a:p>
          <a:p>
            <a:pPr algn="just">
              <a:buFont typeface="Calibri" panose="020F0502020204030204" pitchFamily="34" charset="0"/>
              <a:buChar char="•"/>
            </a:pPr>
            <a:endParaRPr lang="en-US" sz="1800">
              <a:ea typeface="Calibri"/>
              <a:cs typeface="Calibri"/>
            </a:endParaRP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800600" y="1267929"/>
            <a:ext cx="4038600" cy="4846152"/>
          </a:xfrm>
          <a:prstGeom prst="rect">
            <a:avLst/>
          </a:prstGeom>
          <a:noFill/>
          <a:ln>
            <a:solidFill>
              <a:srgbClr val="7B56A3"/>
            </a:solid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chemeClr val="tx2">
                    <a:lumMod val="75000"/>
                  </a:schemeClr>
                </a:solidFill>
              </a:rPr>
              <a:t>Me, in our client consultation room. </a:t>
            </a:r>
            <a:r>
              <a:rPr lang="en-US" sz="1800">
                <a:solidFill>
                  <a:schemeClr val="tx2">
                    <a:lumMod val="75000"/>
                  </a:schemeClr>
                </a:solidFill>
                <a:ea typeface="+mn-lt"/>
                <a:cs typeface="+mn-lt"/>
              </a:rPr>
              <a:t>My leadership is not about authority, but about </a:t>
            </a:r>
            <a:r>
              <a:rPr lang="en-US" sz="1800" b="1">
                <a:solidFill>
                  <a:schemeClr val="tx2">
                    <a:lumMod val="75000"/>
                  </a:schemeClr>
                </a:solidFill>
                <a:ea typeface="+mn-lt"/>
                <a:cs typeface="+mn-lt"/>
              </a:rPr>
              <a:t>serving others</a:t>
            </a:r>
            <a:r>
              <a:rPr lang="en-US" sz="1800">
                <a:solidFill>
                  <a:schemeClr val="tx2">
                    <a:lumMod val="75000"/>
                  </a:schemeClr>
                </a:solidFill>
                <a:ea typeface="+mn-lt"/>
                <a:cs typeface="+mn-lt"/>
              </a:rPr>
              <a:t> with humility, compassion, and a fierce belief in the power of healing to change lives and society.</a:t>
            </a:r>
            <a:endParaRPr lang="en-US" sz="1800">
              <a:solidFill>
                <a:schemeClr val="tx2">
                  <a:lumMod val="75000"/>
                </a:schemeClr>
              </a:solidFill>
              <a:ea typeface="Calibri"/>
              <a:cs typeface="Calibri"/>
            </a:endParaRPr>
          </a:p>
        </p:txBody>
      </p:sp>
      <p:pic>
        <p:nvPicPr>
          <p:cNvPr id="3" name="Picture 2" descr="A person sitting in a chair&#10;&#10;AI-generated content may be incorrect.">
            <a:extLst>
              <a:ext uri="{FF2B5EF4-FFF2-40B4-BE49-F238E27FC236}">
                <a16:creationId xmlns:a16="http://schemas.microsoft.com/office/drawing/2014/main" id="{7D5C102E-FD01-DED5-4B2C-28F1B21DD28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06999" y="3021904"/>
            <a:ext cx="4045006" cy="3083336"/>
          </a:xfrm>
          <a:prstGeom prst="rect">
            <a:avLst/>
          </a:prstGeom>
        </p:spPr>
      </p:pic>
    </p:spTree>
    <p:extLst>
      <p:ext uri="{BB962C8B-B14F-4D97-AF65-F5344CB8AC3E}">
        <p14:creationId xmlns:p14="http://schemas.microsoft.com/office/powerpoint/2010/main" val="297283650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6" ma:contentTypeDescription="Create a new document." ma:contentTypeScope="" ma:versionID="03bd46427a71bf1aa6d0764568b7d902">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57cba43f45801e92a63e5e50236f11ed"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EB84B-407E-436A-AA0E-69A0C3BD71AB}">
  <ds:schemaRefs>
    <ds:schemaRef ds:uri="406893f5-2274-413a-be44-8f15a8803862"/>
    <ds:schemaRef ds:uri="5c72703c-1067-4fa7-89cc-ef245258de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316272-B14B-4FAE-AC70-6D3A4C63D4D0}">
  <ds:schemaRefs>
    <ds:schemaRef ds:uri="http://schemas.microsoft.com/sharepoint/v3/contenttype/forms"/>
  </ds:schemaRefs>
</ds:datastoreItem>
</file>

<file path=customXml/itemProps3.xml><?xml version="1.0" encoding="utf-8"?>
<ds:datastoreItem xmlns:ds="http://schemas.openxmlformats.org/officeDocument/2006/customXml" ds:itemID="{81944585-4E5C-431B-A750-4525EFEFB7AC}">
  <ds:schemaRefs>
    <ds:schemaRef ds:uri="406893f5-2274-413a-be44-8f15a8803862"/>
    <ds:schemaRef ds:uri="5c72703c-1067-4fa7-89cc-ef245258de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Who is this leader? </vt:lpstr>
      <vt:lpstr>Who is this leader? </vt:lpstr>
      <vt:lpstr>What drives you?</vt:lpstr>
      <vt:lpstr>What do you do?</vt:lpstr>
      <vt:lpstr>Change at the individual level</vt:lpstr>
      <vt:lpstr>Achievements  at community level</vt:lpstr>
      <vt:lpstr>Achievements  at societal level</vt:lpstr>
      <vt:lpstr>Leadership qualities</vt:lpstr>
      <vt:lpstr>Contribution to gender equality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revision>3</cp:revision>
  <dcterms:created xsi:type="dcterms:W3CDTF">2014-03-06T12:27:13Z</dcterms:created>
  <dcterms:modified xsi:type="dcterms:W3CDTF">2025-02-27T16:38:54Z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ies>
</file>