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85" r:id="rId6"/>
    <p:sldId id="274" r:id="rId7"/>
    <p:sldId id="287" r:id="rId8"/>
    <p:sldId id="284" r:id="rId9"/>
    <p:sldId id="288" r:id="rId10"/>
    <p:sldId id="280" r:id="rId11"/>
    <p:sldId id="29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E722A5-E529-47ED-9102-E707FCEE372C}" v="4" dt="2026-02-17T17:04:13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634" autoAdjust="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2026/03/06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347" y="2907715"/>
            <a:ext cx="9144000" cy="2295738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rganisational Development </a:t>
            </a:r>
            <a:r>
              <a:rPr lang="en-ZA" dirty="0"/>
              <a:t>Finance &amp; Compliance Category</a:t>
            </a:r>
            <a:endParaRPr lang="en-ZA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604188" y="4951892"/>
            <a:ext cx="1097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</a:t>
            </a:r>
          </a:p>
          <a:p>
            <a:pPr algn="ctr"/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 dirty="0">
                <a:solidFill>
                  <a:srgbClr val="FF0000"/>
                </a:solidFill>
              </a:rPr>
              <a:t>Your logo goes here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Synopsis</a:t>
            </a:r>
            <a:r>
              <a:rPr kumimoji="0" lang="en-Z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– brief overview what this is about </a:t>
            </a:r>
            <a:endParaRPr kumimoji="0" lang="en-ZW" sz="4400" b="0" i="1" u="none" strike="noStrike" kern="1200" cap="none" spc="300" normalizeH="0" baseline="0" noProof="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30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kumimoji="0" lang="en-ZW" sz="24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02163786"/>
              </p:ext>
            </p:extLst>
          </p:nvPr>
        </p:nvGraphicFramePr>
        <p:xfrm>
          <a:off x="541284" y="960852"/>
          <a:ext cx="11098608" cy="520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618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017990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Elvis “Foxy” Hochobeb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5411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Finance Manager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MPower Community Trust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4012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Namibia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4936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Organisational Development – Finance &amp; Compliance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274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5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Background</a:t>
            </a:r>
            <a:r>
              <a:rPr lang="en-US" dirty="0"/>
              <a:t>(problem, actions, change, evidence) 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49580A2-9E5C-E6B7-6DA1-B6663C801AE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B50C9DA-60C5-FA59-CDDA-21A0006E0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dirty="0"/>
              <a:t>The project focused Strengthening governance, financial management, and compliance systems to improve accountability and transparency.</a:t>
            </a:r>
          </a:p>
          <a:p>
            <a:r>
              <a:rPr lang="en-GB" dirty="0"/>
              <a:t>Before - supporting documents were often submitted late and not centrally stored, making monitoring and reporting difficult.</a:t>
            </a:r>
          </a:p>
          <a:p>
            <a:r>
              <a:rPr lang="en-GB" dirty="0"/>
              <a:t>Introduced clearer compliance processes, centralised document storage, and consistent use of QuickBooks to strengthen financial controls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BDE88E9-8E88-814A-3111-939B47CF0E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571" y="1421130"/>
            <a:ext cx="2558144" cy="401574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8413D67-E6C3-8059-2B94-E2B16DA232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8278" y="1117756"/>
            <a:ext cx="2858591" cy="48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7A9484-83FD-9286-95FE-4C64B6BB7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F115286-0AFC-28BB-6F9A-C25FB9AAAF86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00C681-6588-5EA8-A8BB-154AAFE9B2E4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29E33E1-5CAD-3C72-A7CD-9606D563435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Background</a:t>
            </a:r>
            <a:r>
              <a:rPr lang="en-US" dirty="0"/>
              <a:t>(problem, actions, change, evidence) 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DDE43B7-68BC-9C84-C94C-67E30BDAECF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87165F4-9905-3240-C348-52C35A4908E3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D43CDBB-5F39-36B2-EAA3-C6C734020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ea typeface="Calibri"/>
                <a:cs typeface="Calibri"/>
              </a:rPr>
              <a:t>What actions have you taken to address the problem?</a:t>
            </a:r>
          </a:p>
          <a:p>
            <a:r>
              <a:rPr lang="en-US" sz="2400" dirty="0"/>
              <a:t>What actions were taken by the organisation to implement these changes across the organisation?</a:t>
            </a:r>
          </a:p>
          <a:p>
            <a:endParaRPr lang="en-US" sz="2600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74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8EFE49-20DF-A55D-EE10-ED2E134A2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7336597-88DD-9058-F0BD-69DC9B8EB787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764524-65AB-E72F-C7FD-02AF7B7C4FF8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8D4D02C-55BF-9E26-1DEF-A157879D1B1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Finance Systems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97C1992-5810-F650-C4FA-9AC9CAC08C71}"/>
              </a:ext>
            </a:extLst>
          </p:cNvPr>
          <p:cNvSpPr txBox="1">
            <a:spLocks/>
          </p:cNvSpPr>
          <p:nvPr/>
        </p:nvSpPr>
        <p:spPr>
          <a:xfrm>
            <a:off x="4691745" y="1091294"/>
            <a:ext cx="7494841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8CE66554-122E-5A31-2EAA-0985BEA2259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654B9C0D-540A-D7FF-2C10-C8B0E17D1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2" y="1091294"/>
            <a:ext cx="3792582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b="1" dirty="0"/>
              <a:t>Financial Systems in Use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b="1" dirty="0"/>
              <a:t>QuickBooks</a:t>
            </a:r>
            <a:r>
              <a:rPr lang="en-GB" dirty="0"/>
              <a:t> – for core accounting and financial management</a:t>
            </a:r>
          </a:p>
          <a:p>
            <a:pPr lvl="1"/>
            <a:r>
              <a:rPr lang="en-GB" b="1" dirty="0"/>
              <a:t>Excel</a:t>
            </a:r>
            <a:r>
              <a:rPr lang="en-GB" dirty="0"/>
              <a:t> – for report compilation and analysis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DF34EA-37C9-D2C3-B07E-6E69A5475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38" y="1051514"/>
            <a:ext cx="7505662" cy="25516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ECAC6FE-A84F-09F2-C935-254110F727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38" y="3642951"/>
            <a:ext cx="7375033" cy="2483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933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64486C-74FE-D24D-6B57-9E9308C4D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95F8B19-1FFF-BBB9-540F-0B59C3DEBE4B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6FDE30-7B59-BF20-35D6-97E5773E6BEE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9A41EF2-1BC3-3312-AD28-93C137CAF5B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Compliance Status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5748C88B-8E79-907E-E90A-7CB58B504AF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9358BC6-8CB7-791D-0896-B89B7BB797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96367"/>
              </p:ext>
            </p:extLst>
          </p:nvPr>
        </p:nvGraphicFramePr>
        <p:xfrm>
          <a:off x="566057" y="1091294"/>
          <a:ext cx="11473543" cy="69418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4976">
                  <a:extLst>
                    <a:ext uri="{9D8B030D-6E8A-4147-A177-3AD203B41FA5}">
                      <a16:colId xmlns:a16="http://schemas.microsoft.com/office/drawing/2014/main" val="3370948197"/>
                    </a:ext>
                  </a:extLst>
                </a:gridCol>
                <a:gridCol w="4563795">
                  <a:extLst>
                    <a:ext uri="{9D8B030D-6E8A-4147-A177-3AD203B41FA5}">
                      <a16:colId xmlns:a16="http://schemas.microsoft.com/office/drawing/2014/main" val="3851528484"/>
                    </a:ext>
                  </a:extLst>
                </a:gridCol>
                <a:gridCol w="3864772">
                  <a:extLst>
                    <a:ext uri="{9D8B030D-6E8A-4147-A177-3AD203B41FA5}">
                      <a16:colId xmlns:a16="http://schemas.microsoft.com/office/drawing/2014/main" val="2090310882"/>
                    </a:ext>
                  </a:extLst>
                </a:gridCol>
              </a:tblGrid>
              <a:tr h="18957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b="1" u="none" strike="noStrike" dirty="0">
                          <a:effectLst/>
                        </a:rPr>
                        <a:t>Before due diligence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b="1" u="none" strike="noStrike" dirty="0">
                          <a:effectLst/>
                        </a:rPr>
                        <a:t>After due diligence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028959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Financial system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600" dirty="0"/>
                        <a:t>QuickBooks and Excel financial reporting</a:t>
                      </a: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b="0" dirty="0"/>
                        <a:t>MPower adopted the GL due diligence process to strengthen existing systems.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564504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Separate bank account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dirty="0"/>
                        <a:t>MPower consistently used separate bank accounts for all implementing projects and donors.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b="0" dirty="0"/>
                        <a:t>MPower adopted the GL due diligence process to strengthen existing systems.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651384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Two signatories to the account</a:t>
                      </a:r>
                      <a:endParaRPr lang="en-US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dirty="0"/>
                        <a:t>Yes - Documented segregation of duties with multiple authorised signatories.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b="0" dirty="0"/>
                        <a:t>MPower adopted the GL due diligence process to strengthen existing systems.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622723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Financial documentation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u="none" strike="noStrike" dirty="0">
                          <a:effectLst/>
                        </a:rPr>
                        <a:t>D</a:t>
                      </a:r>
                      <a:r>
                        <a:rPr lang="en-GB" sz="1600" dirty="0"/>
                        <a:t>ocumented policies, procedures, and operational manuals in place prior to the due diligence process.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b="0" dirty="0"/>
                        <a:t>MPower adopted the GL due diligence process to strengthen existing systems.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771557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Monthly reconciliations and routines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dirty="0"/>
                        <a:t>Yes – managed through QuickBooks and supported by documented procedures and processes.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b="0" dirty="0"/>
                        <a:t>MPower adopted the GL due diligence process to strengthen existing systems.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38261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Safeguarding policy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No – </a:t>
                      </a:r>
                      <a:r>
                        <a:rPr lang="en-GB" sz="1600" u="none" strike="noStrike" dirty="0" err="1">
                          <a:effectLst/>
                        </a:rPr>
                        <a:t>Mpower</a:t>
                      </a:r>
                      <a:r>
                        <a:rPr lang="en-GB" sz="1600" u="none" strike="noStrike" dirty="0">
                          <a:effectLst/>
                        </a:rPr>
                        <a:t> does n</a:t>
                      </a:r>
                      <a:r>
                        <a:rPr lang="en-GB" sz="1600" dirty="0"/>
                        <a:t>ot currently have a standalone safeguarding policy in place.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Requires GL to assist with safeguarding policy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523585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Human resources policy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Yes - D</a:t>
                      </a:r>
                      <a:r>
                        <a:rPr lang="en-GB" sz="1600" dirty="0"/>
                        <a:t>documented policies in place prior to the due diligence process.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b="0" dirty="0"/>
                        <a:t>MPower adopted the GL due diligence process to strengthen existing policies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498670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Finance policy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Yes - D</a:t>
                      </a:r>
                      <a:r>
                        <a:rPr lang="en-GB" sz="1600" dirty="0"/>
                        <a:t>documented policies in place prior to the due diligence process.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b="0" dirty="0"/>
                        <a:t>MPower adopted the GL due diligence process to strengthen existing policies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272752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Procurement policy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Yes - D</a:t>
                      </a:r>
                      <a:r>
                        <a:rPr lang="en-GB" sz="1600" dirty="0"/>
                        <a:t>documented policies in place prior to the due diligence process.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b="0" dirty="0"/>
                        <a:t>MPower adopted the GL due diligence process to strengthen existing policies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044672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Board functionality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u="none" strike="noStrike" dirty="0">
                          <a:effectLst/>
                        </a:rPr>
                        <a:t>We o</a:t>
                      </a:r>
                      <a:r>
                        <a:rPr lang="en-GB" sz="1600" dirty="0"/>
                        <a:t>perates with a functional Board of Members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b="0" dirty="0"/>
                        <a:t>MPower adopted the GL due diligence process to strengthen existing policies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7768044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Anti-corruption/Fraud Policy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Yes - W</a:t>
                      </a:r>
                      <a:r>
                        <a:rPr lang="en-GB" sz="1600" dirty="0"/>
                        <a:t>whistle-blower policy in place.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We will benefit from stand alone – antifraud Policy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692035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Sexual Harassment Policy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dirty="0"/>
                        <a:t>Included in the HR Policy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We </a:t>
                      </a:r>
                      <a:r>
                        <a:rPr lang="en-GB" sz="1600" dirty="0"/>
                        <a:t>will benefit from a dedicated Sexual Harassment policy.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7787121"/>
                  </a:ext>
                </a:extLst>
              </a:tr>
              <a:tr h="3734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Monitoring and Evaluation Systems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r>
                        <a:rPr lang="en-GB" sz="1600" dirty="0"/>
                        <a:t>MPower has moderate experience in this area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M</a:t>
                      </a:r>
                      <a:r>
                        <a:rPr lang="en-GB" sz="1600" dirty="0"/>
                        <a:t>Power will benefit from capacity building in this area, which was also documents ODS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750572"/>
                  </a:ext>
                </a:extLst>
              </a:tr>
              <a:tr h="18957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Fundraising and Sustainability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238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844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C560-4E7E-21B1-8183-F8DEA638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5CD6F1-92F5-68C6-9652-737EFAF3796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3B553-6A4A-6FFA-D9C7-409524AF91A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AF189A8-6523-694B-6E04-5CFCE64EBF0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Financial filing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A3FB9CB-DF47-8F93-F22C-75A22171C5D3}"/>
              </a:ext>
            </a:extLst>
          </p:cNvPr>
          <p:cNvSpPr txBox="1">
            <a:spLocks/>
          </p:cNvSpPr>
          <p:nvPr/>
        </p:nvSpPr>
        <p:spPr>
          <a:xfrm>
            <a:off x="4158343" y="1091294"/>
            <a:ext cx="8028243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6260B74-A3B6-97DE-07D0-2F960EAD45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7DC9A21-6869-6A74-0B9B-5EB047F1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38034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Financial filing is up to date through January 2026; February 2026 reports were not yet due at the time of this presentation.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CBFF59B-90DF-602A-9597-EFCA99E5F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35" y="1117756"/>
            <a:ext cx="7930208" cy="426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362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AFD03A-CF0E-C06C-636C-F831965D5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59FB74B-ED2E-6534-D98E-9DD87592058B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0480C7-5E8E-9710-BF6C-4E8F8C9B9E9A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7D3A4D9-A6D7-38B2-27DC-1028C21CB7C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Challenges &amp; Lessons learnt</a:t>
            </a:r>
            <a:endParaRPr lang="en-ZW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4E0D69E-542E-AD16-3D6B-2FC5C0D4F75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Lessons Learned</a:t>
            </a:r>
          </a:p>
          <a:p>
            <a:r>
              <a:rPr lang="en-GB" dirty="0"/>
              <a:t>Timely submission of documents requires proactive logistics.</a:t>
            </a:r>
          </a:p>
          <a:p>
            <a:r>
              <a:rPr lang="en-GB" dirty="0"/>
              <a:t>Planning ahead ensures payments and approvals are not delayed.</a:t>
            </a:r>
          </a:p>
          <a:p>
            <a:r>
              <a:rPr lang="en-GB" dirty="0"/>
              <a:t>Resource limitations, like a single QuickBooks license, need careful scheduling.</a:t>
            </a:r>
          </a:p>
          <a:p>
            <a:r>
              <a:rPr lang="en-GB" dirty="0"/>
              <a:t>Board engagement improves with advance planning of meetings.</a:t>
            </a:r>
            <a:endParaRPr lang="en-US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B3ED6A1-74AC-8DC7-505C-851E21ADA406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C2EF8D9C-45AB-E99E-1A5D-BAB9313446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Challenges &amp; Mitigation</a:t>
            </a:r>
          </a:p>
          <a:p>
            <a:r>
              <a:rPr lang="en-GB" b="1" dirty="0"/>
              <a:t>Late submission of supporting documents</a:t>
            </a:r>
            <a:r>
              <a:rPr lang="en-GB" dirty="0"/>
              <a:t> – mitigated by couriering documents immediately after activities.</a:t>
            </a:r>
          </a:p>
          <a:p>
            <a:r>
              <a:rPr lang="en-GB" b="1" dirty="0"/>
              <a:t>Delays in payments due to unavailable signatories</a:t>
            </a:r>
            <a:r>
              <a:rPr lang="en-GB" dirty="0"/>
              <a:t> – mitigated through proper planning.</a:t>
            </a:r>
          </a:p>
          <a:p>
            <a:r>
              <a:rPr lang="en-GB" b="1" dirty="0"/>
              <a:t>Single QuickBooks license limiting timely updates</a:t>
            </a:r>
            <a:r>
              <a:rPr lang="en-GB" dirty="0"/>
              <a:t> – mitigated through scheduling and planning.</a:t>
            </a:r>
          </a:p>
          <a:p>
            <a:r>
              <a:rPr lang="en-GB" b="1" dirty="0"/>
              <a:t>Difficulty convening full-time board members</a:t>
            </a:r>
            <a:r>
              <a:rPr lang="en-GB" dirty="0"/>
              <a:t> – mitigated by advanced planning of meetings.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559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i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6645" y="911565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b="1" dirty="0"/>
              <a:t>Plans</a:t>
            </a:r>
            <a:endParaRPr lang="en-GB" dirty="0"/>
          </a:p>
          <a:p>
            <a:r>
              <a:rPr lang="en-GB" dirty="0"/>
              <a:t>Submit the first bi-annual report due on 31 March 2026, to access the next disbursement for ongoing activities.</a:t>
            </a:r>
          </a:p>
          <a:p>
            <a:r>
              <a:rPr lang="en-GB" dirty="0"/>
              <a:t>Finalise and utilise our database platform to document cases effectively.</a:t>
            </a:r>
          </a:p>
          <a:p>
            <a:r>
              <a:rPr lang="en-GB" dirty="0"/>
              <a:t>Prepare for MPower’s first Pride event in June in Rehoboth.</a:t>
            </a:r>
          </a:p>
          <a:p>
            <a:r>
              <a:rPr lang="en-GB" dirty="0"/>
              <a:t>RoundTable discussion with community and stakeholders (December) . 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8F3ECD972E8E41B9495D5AEDAE7986" ma:contentTypeVersion="16" ma:contentTypeDescription="Create a new document." ma:contentTypeScope="" ma:versionID="4169302e402ced641d0b1eec0de1aacf">
  <xsd:schema xmlns:xsd="http://www.w3.org/2001/XMLSchema" xmlns:xs="http://www.w3.org/2001/XMLSchema" xmlns:p="http://schemas.microsoft.com/office/2006/metadata/properties" xmlns:ns2="0d0128bf-0240-4a00-b00a-ea9f2cdab004" xmlns:ns3="5c72703c-1067-4fa7-89cc-ef245258de7b" targetNamespace="http://schemas.microsoft.com/office/2006/metadata/properties" ma:root="true" ma:fieldsID="5036a9dac09402a14213d3df5d67b585" ns2:_="" ns3:_="">
    <xsd:import namespace="0d0128bf-0240-4a00-b00a-ea9f2cdab004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0128bf-0240-4a00-b00a-ea9f2cdab0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72703c-1067-4fa7-89cc-ef245258de7b" xsi:nil="true"/>
    <lcf76f155ced4ddcb4097134ff3c332f xmlns="0d0128bf-0240-4a00-b00a-ea9f2cdab004">
      <Terms xmlns="http://schemas.microsoft.com/office/infopath/2007/PartnerControls"/>
    </lcf76f155ced4ddcb4097134ff3c332f>
    <SharedWithUsers xmlns="5c72703c-1067-4fa7-89cc-ef245258de7b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1B4CA29-057F-4BDA-BA9E-BE21CC6F7BD9}"/>
</file>

<file path=customXml/itemProps2.xml><?xml version="1.0" encoding="utf-8"?>
<ds:datastoreItem xmlns:ds="http://schemas.openxmlformats.org/officeDocument/2006/customXml" ds:itemID="{F9DFCF96-4938-4A05-8B89-069B11B1C2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DC213-4F91-451D-8A6F-58EF5AEE5CAC}">
  <ds:schemaRefs>
    <ds:schemaRef ds:uri="http://schemas.microsoft.com/office/2006/metadata/properties"/>
    <ds:schemaRef ds:uri="http://schemas.microsoft.com/office/infopath/2007/PartnerControls"/>
    <ds:schemaRef ds:uri="386b4bcc-3771-4cf3-910e-10b4da597aff"/>
    <ds:schemaRef ds:uri="5c72703c-1067-4fa7-89cc-ef245258de7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848</Words>
  <Application>Microsoft Office PowerPoint</Application>
  <PresentationFormat>Widescreen</PresentationFormat>
  <Paragraphs>106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Tahoma</vt:lpstr>
      <vt:lpstr>Office Theme</vt:lpstr>
      <vt:lpstr>Voice and Choice Summit 2026-Organisational Development Finance &amp; Compliance Category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Foxy Hochobeb</cp:lastModifiedBy>
  <cp:revision>74</cp:revision>
  <dcterms:created xsi:type="dcterms:W3CDTF">2025-10-09T06:55:09Z</dcterms:created>
  <dcterms:modified xsi:type="dcterms:W3CDTF">2026-03-06T11:16:58Z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0x010100438F3ECD972E8E41B9495D5AEDAE7986</vt:lpwstr>
  </property>
  <property fmtid="{D5CDD505-2E9C-101B-9397-08002B2CF9AE}" pid="3" name="Order">
    <vt:r8>9630600</vt:r8>
  </property>
  <property fmtid="{D5CDD505-2E9C-101B-9397-08002B2CF9AE}" pid="4" name="Processed">
    <vt:bool>false</vt:bool>
  </property>
  <property fmtid="{D5CDD505-2E9C-101B-9397-08002B2CF9AE}" pid="5" name="xd_Signature">
    <vt:bool>false</vt:bool>
  </property>
  <property fmtid="{D5CDD505-2E9C-101B-9397-08002B2CF9AE}" pid="6" name="Putonlin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_ExtendedDescription">
    <vt:lpwstr/>
  </property>
  <property fmtid="{D5CDD505-2E9C-101B-9397-08002B2CF9AE}" pid="13" name="TriggerFlowInfo">
    <vt:lpwstr/>
  </property>
  <property fmtid="{D5CDD505-2E9C-101B-9397-08002B2CF9AE}" pid="14" name="MediaServiceImageTags">
    <vt:lpwstr/>
  </property>
</Properties>
</file>