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74" r:id="rId6"/>
    <p:sldId id="283" r:id="rId7"/>
    <p:sldId id="288" r:id="rId8"/>
    <p:sldId id="282" r:id="rId9"/>
    <p:sldId id="289" r:id="rId10"/>
    <p:sldId id="276" r:id="rId11"/>
    <p:sldId id="290" r:id="rId12"/>
    <p:sldId id="277" r:id="rId13"/>
    <p:sldId id="284" r:id="rId14"/>
    <p:sldId id="285" r:id="rId15"/>
    <p:sldId id="280" r:id="rId16"/>
    <p:sldId id="292" r:id="rId17"/>
    <p:sldId id="28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7FA6"/>
    <a:srgbClr val="00FF00"/>
    <a:srgbClr val="17B060"/>
    <a:srgbClr val="F7DA06"/>
    <a:srgbClr val="E37191"/>
    <a:srgbClr val="7D59A5"/>
    <a:srgbClr val="FF0000"/>
    <a:srgbClr val="25B56A"/>
    <a:srgbClr val="7B2C42"/>
    <a:srgbClr val="D19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0BED15-B3DB-DC0E-94A5-7D090D1DAD9A}" v="367" dt="2026-03-04T21:32:23.4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04" autoAdjust="0"/>
    <p:restoredTop sz="93634" autoAdjust="0"/>
  </p:normalViewPr>
  <p:slideViewPr>
    <p:cSldViewPr snapToGrid="0">
      <p:cViewPr>
        <p:scale>
          <a:sx n="90" d="100"/>
          <a:sy n="90" d="100"/>
        </p:scale>
        <p:origin x="-168"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loko Setho Mongatane" userId="f82a3b4dddd707e2" providerId="Windows Live" clId="Web-{2C0BED15-B3DB-DC0E-94A5-7D090D1DAD9A}"/>
    <pc:docChg chg="modSld">
      <pc:chgData name="Poloko Setho Mongatane" userId="f82a3b4dddd707e2" providerId="Windows Live" clId="Web-{2C0BED15-B3DB-DC0E-94A5-7D090D1DAD9A}" dt="2026-03-04T21:32:19.894" v="202" actId="20577"/>
      <pc:docMkLst>
        <pc:docMk/>
      </pc:docMkLst>
      <pc:sldChg chg="modSp">
        <pc:chgData name="Poloko Setho Mongatane" userId="f82a3b4dddd707e2" providerId="Windows Live" clId="Web-{2C0BED15-B3DB-DC0E-94A5-7D090D1DAD9A}" dt="2026-03-04T21:27:55.980" v="189" actId="14100"/>
        <pc:sldMkLst>
          <pc:docMk/>
          <pc:sldMk cId="265450905" sldId="283"/>
        </pc:sldMkLst>
        <pc:picChg chg="mod">
          <ac:chgData name="Poloko Setho Mongatane" userId="f82a3b4dddd707e2" providerId="Windows Live" clId="Web-{2C0BED15-B3DB-DC0E-94A5-7D090D1DAD9A}" dt="2026-03-04T21:27:55.980" v="189" actId="14100"/>
          <ac:picMkLst>
            <pc:docMk/>
            <pc:sldMk cId="265450905" sldId="283"/>
            <ac:picMk id="4" creationId="{00000000-0000-0000-0000-000000000000}"/>
          </ac:picMkLst>
        </pc:picChg>
      </pc:sldChg>
      <pc:sldChg chg="addSp modSp">
        <pc:chgData name="Poloko Setho Mongatane" userId="f82a3b4dddd707e2" providerId="Windows Live" clId="Web-{2C0BED15-B3DB-DC0E-94A5-7D090D1DAD9A}" dt="2026-03-04T21:27:24.977" v="187" actId="1076"/>
        <pc:sldMkLst>
          <pc:docMk/>
          <pc:sldMk cId="3999266160" sldId="288"/>
        </pc:sldMkLst>
        <pc:spChg chg="add mod">
          <ac:chgData name="Poloko Setho Mongatane" userId="f82a3b4dddd707e2" providerId="Windows Live" clId="Web-{2C0BED15-B3DB-DC0E-94A5-7D090D1DAD9A}" dt="2026-03-04T21:27:24.977" v="187" actId="1076"/>
          <ac:spMkLst>
            <pc:docMk/>
            <pc:sldMk cId="3999266160" sldId="288"/>
            <ac:spMk id="6" creationId="{34FC4EB8-0565-4ECB-212B-F9ECB67FF974}"/>
          </ac:spMkLst>
        </pc:spChg>
        <pc:picChg chg="mod">
          <ac:chgData name="Poloko Setho Mongatane" userId="f82a3b4dddd707e2" providerId="Windows Live" clId="Web-{2C0BED15-B3DB-DC0E-94A5-7D090D1DAD9A}" dt="2026-03-04T21:27:15.460" v="185" actId="14100"/>
          <ac:picMkLst>
            <pc:docMk/>
            <pc:sldMk cId="3999266160" sldId="288"/>
            <ac:picMk id="4" creationId="{00000000-0000-0000-0000-000000000000}"/>
          </ac:picMkLst>
        </pc:picChg>
      </pc:sldChg>
      <pc:sldChg chg="modSp">
        <pc:chgData name="Poloko Setho Mongatane" userId="f82a3b4dddd707e2" providerId="Windows Live" clId="Web-{2C0BED15-B3DB-DC0E-94A5-7D090D1DAD9A}" dt="2026-03-04T21:32:19.894" v="202" actId="20577"/>
        <pc:sldMkLst>
          <pc:docMk/>
          <pc:sldMk cId="2303458225" sldId="289"/>
        </pc:sldMkLst>
        <pc:spChg chg="mod">
          <ac:chgData name="Poloko Setho Mongatane" userId="f82a3b4dddd707e2" providerId="Windows Live" clId="Web-{2C0BED15-B3DB-DC0E-94A5-7D090D1DAD9A}" dt="2026-03-04T21:32:19.894" v="202" actId="20577"/>
          <ac:spMkLst>
            <pc:docMk/>
            <pc:sldMk cId="2303458225" sldId="289"/>
            <ac:spMk id="2" creationId="{7666ACD8-C595-6F77-8A0B-2347DE147F2C}"/>
          </ac:spMkLst>
        </pc:spChg>
      </pc:sldChg>
      <pc:sldChg chg="modSp">
        <pc:chgData name="Poloko Setho Mongatane" userId="f82a3b4dddd707e2" providerId="Windows Live" clId="Web-{2C0BED15-B3DB-DC0E-94A5-7D090D1DAD9A}" dt="2026-03-04T21:30:53.061" v="192" actId="14100"/>
        <pc:sldMkLst>
          <pc:docMk/>
          <pc:sldMk cId="1776651390" sldId="290"/>
        </pc:sldMkLst>
        <pc:picChg chg="mod">
          <ac:chgData name="Poloko Setho Mongatane" userId="f82a3b4dddd707e2" providerId="Windows Live" clId="Web-{2C0BED15-B3DB-DC0E-94A5-7D090D1DAD9A}" dt="2026-03-04T21:30:53.061" v="192" actId="14100"/>
          <ac:picMkLst>
            <pc:docMk/>
            <pc:sldMk cId="1776651390" sldId="290"/>
            <ac:picMk id="4" creationId="{00000000-0000-0000-0000-000000000000}"/>
          </ac:picMkLst>
        </pc:picChg>
      </pc:sldChg>
      <pc:sldChg chg="delSp modSp">
        <pc:chgData name="Poloko Setho Mongatane" userId="f82a3b4dddd707e2" providerId="Windows Live" clId="Web-{2C0BED15-B3DB-DC0E-94A5-7D090D1DAD9A}" dt="2026-03-04T21:21:23.719" v="14" actId="20577"/>
        <pc:sldMkLst>
          <pc:docMk/>
          <pc:sldMk cId="3709189023" sldId="292"/>
        </pc:sldMkLst>
        <pc:spChg chg="mod">
          <ac:chgData name="Poloko Setho Mongatane" userId="f82a3b4dddd707e2" providerId="Windows Live" clId="Web-{2C0BED15-B3DB-DC0E-94A5-7D090D1DAD9A}" dt="2026-03-04T21:21:23.719" v="14" actId="20577"/>
          <ac:spMkLst>
            <pc:docMk/>
            <pc:sldMk cId="3709189023" sldId="292"/>
            <ac:spMk id="2" creationId="{D3970EB5-0C6E-94C5-9DA7-38AC623F01A4}"/>
          </ac:spMkLst>
        </pc:spChg>
        <pc:spChg chg="del">
          <ac:chgData name="Poloko Setho Mongatane" userId="f82a3b4dddd707e2" providerId="Windows Live" clId="Web-{2C0BED15-B3DB-DC0E-94A5-7D090D1DAD9A}" dt="2026-03-04T21:19:47.326" v="0"/>
          <ac:spMkLst>
            <pc:docMk/>
            <pc:sldMk cId="3709189023" sldId="292"/>
            <ac:spMk id="7" creationId="{A8DC8E7B-1C10-C743-C0F3-795C855CB14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3E2CE2-5A7E-4EE2-9250-484598939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 xmlns:a16="http://schemas.microsoft.com/office/drawing/2014/main" id="{E9062C76-4F4C-BDDA-A97A-165EB3359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 xmlns:a16="http://schemas.microsoft.com/office/drawing/2014/main" id="{5D24042E-3907-93CB-4E2E-55F85AE4F4AA}"/>
              </a:ext>
            </a:extLst>
          </p:cNvPr>
          <p:cNvSpPr>
            <a:spLocks noGrp="1"/>
          </p:cNvSpPr>
          <p:nvPr>
            <p:ph type="dt" sz="half" idx="10"/>
          </p:nvPr>
        </p:nvSpPr>
        <p:spPr/>
        <p:txBody>
          <a:bodyPr/>
          <a:lstStyle/>
          <a:p>
            <a:fld id="{D77A6DBE-B882-4EF2-AACB-D4DAF18A6183}" type="datetimeFigureOut">
              <a:rPr lang="en-ZA" smtClean="0"/>
              <a:t>2026/03/05</a:t>
            </a:fld>
            <a:endParaRPr lang="en-ZA"/>
          </a:p>
        </p:txBody>
      </p:sp>
      <p:sp>
        <p:nvSpPr>
          <p:cNvPr id="5" name="Footer Placeholder 4">
            <a:extLst>
              <a:ext uri="{FF2B5EF4-FFF2-40B4-BE49-F238E27FC236}">
                <a16:creationId xmlns="" xmlns:a16="http://schemas.microsoft.com/office/drawing/2014/main" id="{9AE905BC-5A99-07E4-DD66-2ED4D4B608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 xmlns:a16="http://schemas.microsoft.com/office/drawing/2014/main" id="{5E42D9CB-D969-E8CA-BC4E-7974855A5709}"/>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57612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B0B160-8340-37E5-9194-2F2A769EC87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 xmlns:a16="http://schemas.microsoft.com/office/drawing/2014/main" id="{9C2EC659-D4C7-815D-9806-42DE933B4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 xmlns:a16="http://schemas.microsoft.com/office/drawing/2014/main" id="{BDE70717-E0D3-22F2-A9A6-EB49979C49C7}"/>
              </a:ext>
            </a:extLst>
          </p:cNvPr>
          <p:cNvSpPr>
            <a:spLocks noGrp="1"/>
          </p:cNvSpPr>
          <p:nvPr>
            <p:ph type="dt" sz="half" idx="10"/>
          </p:nvPr>
        </p:nvSpPr>
        <p:spPr/>
        <p:txBody>
          <a:bodyPr/>
          <a:lstStyle/>
          <a:p>
            <a:fld id="{D77A6DBE-B882-4EF2-AACB-D4DAF18A6183}" type="datetimeFigureOut">
              <a:rPr lang="en-ZA" smtClean="0"/>
              <a:t>2026/03/05</a:t>
            </a:fld>
            <a:endParaRPr lang="en-ZA"/>
          </a:p>
        </p:txBody>
      </p:sp>
      <p:sp>
        <p:nvSpPr>
          <p:cNvPr id="5" name="Footer Placeholder 4">
            <a:extLst>
              <a:ext uri="{FF2B5EF4-FFF2-40B4-BE49-F238E27FC236}">
                <a16:creationId xmlns="" xmlns:a16="http://schemas.microsoft.com/office/drawing/2014/main" id="{946A3E06-6483-7692-99D3-BF56E4FEB89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 xmlns:a16="http://schemas.microsoft.com/office/drawing/2014/main" id="{57C564DD-F12F-22CC-E23A-D3F4EBF330E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41633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912EF1F-5EB7-19ED-3053-C12F9E82D9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 xmlns:a16="http://schemas.microsoft.com/office/drawing/2014/main" id="{C87F3B99-431D-CACD-E9F7-044331D74C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 xmlns:a16="http://schemas.microsoft.com/office/drawing/2014/main" id="{5EDF3BFF-9C24-BC50-E529-8CB16AB7F208}"/>
              </a:ext>
            </a:extLst>
          </p:cNvPr>
          <p:cNvSpPr>
            <a:spLocks noGrp="1"/>
          </p:cNvSpPr>
          <p:nvPr>
            <p:ph type="dt" sz="half" idx="10"/>
          </p:nvPr>
        </p:nvSpPr>
        <p:spPr/>
        <p:txBody>
          <a:bodyPr/>
          <a:lstStyle/>
          <a:p>
            <a:fld id="{D77A6DBE-B882-4EF2-AACB-D4DAF18A6183}" type="datetimeFigureOut">
              <a:rPr lang="en-ZA" smtClean="0"/>
              <a:t>2026/03/05</a:t>
            </a:fld>
            <a:endParaRPr lang="en-ZA"/>
          </a:p>
        </p:txBody>
      </p:sp>
      <p:sp>
        <p:nvSpPr>
          <p:cNvPr id="5" name="Footer Placeholder 4">
            <a:extLst>
              <a:ext uri="{FF2B5EF4-FFF2-40B4-BE49-F238E27FC236}">
                <a16:creationId xmlns="" xmlns:a16="http://schemas.microsoft.com/office/drawing/2014/main" id="{C80CBEFD-866C-65D7-CE39-814194A5E56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 xmlns:a16="http://schemas.microsoft.com/office/drawing/2014/main" id="{CCCD7994-4C60-75E4-1FC9-C0CB024F39C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44201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D14B42-CF62-4194-C72A-A7DBF745C8B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 xmlns:a16="http://schemas.microsoft.com/office/drawing/2014/main" id="{B00E7432-04B2-6FD3-F13F-E433CB0B0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 xmlns:a16="http://schemas.microsoft.com/office/drawing/2014/main" id="{B9AF369B-6E2C-44A2-C44B-960C6F79AB6F}"/>
              </a:ext>
            </a:extLst>
          </p:cNvPr>
          <p:cNvSpPr>
            <a:spLocks noGrp="1"/>
          </p:cNvSpPr>
          <p:nvPr>
            <p:ph type="dt" sz="half" idx="10"/>
          </p:nvPr>
        </p:nvSpPr>
        <p:spPr/>
        <p:txBody>
          <a:bodyPr/>
          <a:lstStyle/>
          <a:p>
            <a:fld id="{D77A6DBE-B882-4EF2-AACB-D4DAF18A6183}" type="datetimeFigureOut">
              <a:rPr lang="en-ZA" smtClean="0"/>
              <a:t>2026/03/05</a:t>
            </a:fld>
            <a:endParaRPr lang="en-ZA"/>
          </a:p>
        </p:txBody>
      </p:sp>
      <p:sp>
        <p:nvSpPr>
          <p:cNvPr id="5" name="Footer Placeholder 4">
            <a:extLst>
              <a:ext uri="{FF2B5EF4-FFF2-40B4-BE49-F238E27FC236}">
                <a16:creationId xmlns="" xmlns:a16="http://schemas.microsoft.com/office/drawing/2014/main" id="{38D5F7EB-37BA-CA88-4827-CE3D85823B0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 xmlns:a16="http://schemas.microsoft.com/office/drawing/2014/main" id="{CB477F02-BA4E-5071-883F-9D2A26249DF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2596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17CA92-20F4-58C5-1C31-6408299DB6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 xmlns:a16="http://schemas.microsoft.com/office/drawing/2014/main" id="{97C1CA49-3BF8-BF14-7BED-F3F8A685FB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F7032CD-4264-03DD-C589-9BA7870CACC5}"/>
              </a:ext>
            </a:extLst>
          </p:cNvPr>
          <p:cNvSpPr>
            <a:spLocks noGrp="1"/>
          </p:cNvSpPr>
          <p:nvPr>
            <p:ph type="dt" sz="half" idx="10"/>
          </p:nvPr>
        </p:nvSpPr>
        <p:spPr/>
        <p:txBody>
          <a:bodyPr/>
          <a:lstStyle/>
          <a:p>
            <a:fld id="{D77A6DBE-B882-4EF2-AACB-D4DAF18A6183}" type="datetimeFigureOut">
              <a:rPr lang="en-ZA" smtClean="0"/>
              <a:t>2026/03/05</a:t>
            </a:fld>
            <a:endParaRPr lang="en-ZA"/>
          </a:p>
        </p:txBody>
      </p:sp>
      <p:sp>
        <p:nvSpPr>
          <p:cNvPr id="5" name="Footer Placeholder 4">
            <a:extLst>
              <a:ext uri="{FF2B5EF4-FFF2-40B4-BE49-F238E27FC236}">
                <a16:creationId xmlns="" xmlns:a16="http://schemas.microsoft.com/office/drawing/2014/main" id="{B42BCE3E-4B41-185A-7A35-D749F0809E5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 xmlns:a16="http://schemas.microsoft.com/office/drawing/2014/main" id="{D39BEE40-9835-2DD0-9F62-8951777CB73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90607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B3E565-4E9E-7B98-C1CE-10815FC4746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 xmlns:a16="http://schemas.microsoft.com/office/drawing/2014/main" id="{C7A2A0D1-4932-BA81-9435-966CB55551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 xmlns:a16="http://schemas.microsoft.com/office/drawing/2014/main" id="{DBFE32DD-814D-29E3-D855-B03D34F1A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 xmlns:a16="http://schemas.microsoft.com/office/drawing/2014/main" id="{59C3B16A-F81E-2678-3268-D6193E5026DE}"/>
              </a:ext>
            </a:extLst>
          </p:cNvPr>
          <p:cNvSpPr>
            <a:spLocks noGrp="1"/>
          </p:cNvSpPr>
          <p:nvPr>
            <p:ph type="dt" sz="half" idx="10"/>
          </p:nvPr>
        </p:nvSpPr>
        <p:spPr/>
        <p:txBody>
          <a:bodyPr/>
          <a:lstStyle/>
          <a:p>
            <a:fld id="{D77A6DBE-B882-4EF2-AACB-D4DAF18A6183}" type="datetimeFigureOut">
              <a:rPr lang="en-ZA" smtClean="0"/>
              <a:t>2026/03/05</a:t>
            </a:fld>
            <a:endParaRPr lang="en-ZA"/>
          </a:p>
        </p:txBody>
      </p:sp>
      <p:sp>
        <p:nvSpPr>
          <p:cNvPr id="6" name="Footer Placeholder 5">
            <a:extLst>
              <a:ext uri="{FF2B5EF4-FFF2-40B4-BE49-F238E27FC236}">
                <a16:creationId xmlns="" xmlns:a16="http://schemas.microsoft.com/office/drawing/2014/main" id="{7FDFE573-B73D-A4EB-B1C9-80861D29290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 xmlns:a16="http://schemas.microsoft.com/office/drawing/2014/main" id="{17CC6204-207C-1FC7-84B3-52869117D57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27597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732DD5-FC51-03AA-C38C-084CEACA116F}"/>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 xmlns:a16="http://schemas.microsoft.com/office/drawing/2014/main" id="{F02525E9-5151-1739-016C-AB555B9EA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0F6984E-90A7-7C25-60E1-5CB82948EA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 xmlns:a16="http://schemas.microsoft.com/office/drawing/2014/main" id="{FA134B5A-FBC9-FAEE-AEF8-BE2AE2149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A824E7-056E-E352-BF6D-0AD64D5A6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 xmlns:a16="http://schemas.microsoft.com/office/drawing/2014/main" id="{97A11C77-DC7B-375C-FB80-E5D64EE43921}"/>
              </a:ext>
            </a:extLst>
          </p:cNvPr>
          <p:cNvSpPr>
            <a:spLocks noGrp="1"/>
          </p:cNvSpPr>
          <p:nvPr>
            <p:ph type="dt" sz="half" idx="10"/>
          </p:nvPr>
        </p:nvSpPr>
        <p:spPr/>
        <p:txBody>
          <a:bodyPr/>
          <a:lstStyle/>
          <a:p>
            <a:fld id="{D77A6DBE-B882-4EF2-AACB-D4DAF18A6183}" type="datetimeFigureOut">
              <a:rPr lang="en-ZA" smtClean="0"/>
              <a:t>2026/03/05</a:t>
            </a:fld>
            <a:endParaRPr lang="en-ZA"/>
          </a:p>
        </p:txBody>
      </p:sp>
      <p:sp>
        <p:nvSpPr>
          <p:cNvPr id="8" name="Footer Placeholder 7">
            <a:extLst>
              <a:ext uri="{FF2B5EF4-FFF2-40B4-BE49-F238E27FC236}">
                <a16:creationId xmlns="" xmlns:a16="http://schemas.microsoft.com/office/drawing/2014/main" id="{DBFFD020-764F-4DBF-36AB-CECB52036CB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 xmlns:a16="http://schemas.microsoft.com/office/drawing/2014/main" id="{5E7D402A-D7B1-FD7D-0E89-F9F80FFAA79A}"/>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231575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A3B5F8-BCE2-C277-4A15-A31D4A1FD7D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 xmlns:a16="http://schemas.microsoft.com/office/drawing/2014/main" id="{E5D8D650-16E4-2EFF-3E62-24FAFF8CA7C4}"/>
              </a:ext>
            </a:extLst>
          </p:cNvPr>
          <p:cNvSpPr>
            <a:spLocks noGrp="1"/>
          </p:cNvSpPr>
          <p:nvPr>
            <p:ph type="dt" sz="half" idx="10"/>
          </p:nvPr>
        </p:nvSpPr>
        <p:spPr/>
        <p:txBody>
          <a:bodyPr/>
          <a:lstStyle/>
          <a:p>
            <a:fld id="{D77A6DBE-B882-4EF2-AACB-D4DAF18A6183}" type="datetimeFigureOut">
              <a:rPr lang="en-ZA" smtClean="0"/>
              <a:t>2026/03/05</a:t>
            </a:fld>
            <a:endParaRPr lang="en-ZA"/>
          </a:p>
        </p:txBody>
      </p:sp>
      <p:sp>
        <p:nvSpPr>
          <p:cNvPr id="4" name="Footer Placeholder 3">
            <a:extLst>
              <a:ext uri="{FF2B5EF4-FFF2-40B4-BE49-F238E27FC236}">
                <a16:creationId xmlns="" xmlns:a16="http://schemas.microsoft.com/office/drawing/2014/main" id="{BE286D35-4D39-C2DE-D480-05B9A1D8BBD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 xmlns:a16="http://schemas.microsoft.com/office/drawing/2014/main" id="{BDFE74BE-731C-6639-F730-3218D5AF6E3B}"/>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4766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FA8641D-EAF8-569A-50B4-2AA6391B10BA}"/>
              </a:ext>
            </a:extLst>
          </p:cNvPr>
          <p:cNvSpPr>
            <a:spLocks noGrp="1"/>
          </p:cNvSpPr>
          <p:nvPr>
            <p:ph type="dt" sz="half" idx="10"/>
          </p:nvPr>
        </p:nvSpPr>
        <p:spPr/>
        <p:txBody>
          <a:bodyPr/>
          <a:lstStyle/>
          <a:p>
            <a:fld id="{D77A6DBE-B882-4EF2-AACB-D4DAF18A6183}" type="datetimeFigureOut">
              <a:rPr lang="en-ZA" smtClean="0"/>
              <a:t>2026/03/05</a:t>
            </a:fld>
            <a:endParaRPr lang="en-ZA"/>
          </a:p>
        </p:txBody>
      </p:sp>
      <p:sp>
        <p:nvSpPr>
          <p:cNvPr id="3" name="Footer Placeholder 2">
            <a:extLst>
              <a:ext uri="{FF2B5EF4-FFF2-40B4-BE49-F238E27FC236}">
                <a16:creationId xmlns="" xmlns:a16="http://schemas.microsoft.com/office/drawing/2014/main" id="{71B501D3-C043-466F-1636-AC2D5479B566}"/>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 xmlns:a16="http://schemas.microsoft.com/office/drawing/2014/main" id="{66D7BEF9-CAFC-0B9C-395B-6AB4934952A6}"/>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8711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E1A8E1-CF86-C610-970C-DAA48696C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 xmlns:a16="http://schemas.microsoft.com/office/drawing/2014/main" id="{6F607325-E76B-28E6-548E-F69713A693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 xmlns:a16="http://schemas.microsoft.com/office/drawing/2014/main" id="{858D414A-E527-E786-5515-CDC19AC6F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E390575-141A-BBBF-46C3-C678A74880C8}"/>
              </a:ext>
            </a:extLst>
          </p:cNvPr>
          <p:cNvSpPr>
            <a:spLocks noGrp="1"/>
          </p:cNvSpPr>
          <p:nvPr>
            <p:ph type="dt" sz="half" idx="10"/>
          </p:nvPr>
        </p:nvSpPr>
        <p:spPr/>
        <p:txBody>
          <a:bodyPr/>
          <a:lstStyle/>
          <a:p>
            <a:fld id="{D77A6DBE-B882-4EF2-AACB-D4DAF18A6183}" type="datetimeFigureOut">
              <a:rPr lang="en-ZA" smtClean="0"/>
              <a:t>2026/03/05</a:t>
            </a:fld>
            <a:endParaRPr lang="en-ZA"/>
          </a:p>
        </p:txBody>
      </p:sp>
      <p:sp>
        <p:nvSpPr>
          <p:cNvPr id="6" name="Footer Placeholder 5">
            <a:extLst>
              <a:ext uri="{FF2B5EF4-FFF2-40B4-BE49-F238E27FC236}">
                <a16:creationId xmlns="" xmlns:a16="http://schemas.microsoft.com/office/drawing/2014/main" id="{1AD9A23C-8C33-FA22-3A9A-B651D2CD136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 xmlns:a16="http://schemas.microsoft.com/office/drawing/2014/main" id="{47AC2CA9-CD5D-1DB2-0F88-FE30AC0355A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383696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17C95D-49B8-B393-2C6C-C6CC80B2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 xmlns:a16="http://schemas.microsoft.com/office/drawing/2014/main" id="{DD48A346-B68E-8E6B-5F18-18CC7E9515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 xmlns:a16="http://schemas.microsoft.com/office/drawing/2014/main" id="{0E5DF0AE-4A4D-FDDB-C7AE-686EF72FE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AFA5C17-10A9-E7BB-2BDB-A88E49B779E1}"/>
              </a:ext>
            </a:extLst>
          </p:cNvPr>
          <p:cNvSpPr>
            <a:spLocks noGrp="1"/>
          </p:cNvSpPr>
          <p:nvPr>
            <p:ph type="dt" sz="half" idx="10"/>
          </p:nvPr>
        </p:nvSpPr>
        <p:spPr/>
        <p:txBody>
          <a:bodyPr/>
          <a:lstStyle/>
          <a:p>
            <a:fld id="{D77A6DBE-B882-4EF2-AACB-D4DAF18A6183}" type="datetimeFigureOut">
              <a:rPr lang="en-ZA" smtClean="0"/>
              <a:t>2026/03/05</a:t>
            </a:fld>
            <a:endParaRPr lang="en-ZA"/>
          </a:p>
        </p:txBody>
      </p:sp>
      <p:sp>
        <p:nvSpPr>
          <p:cNvPr id="6" name="Footer Placeholder 5">
            <a:extLst>
              <a:ext uri="{FF2B5EF4-FFF2-40B4-BE49-F238E27FC236}">
                <a16:creationId xmlns="" xmlns:a16="http://schemas.microsoft.com/office/drawing/2014/main" id="{BAF19F9C-51AA-658B-3711-5F7253989C9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 xmlns:a16="http://schemas.microsoft.com/office/drawing/2014/main" id="{E32E0C1C-F2C1-4D77-F475-CC1C99731A7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65157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1124A1C-250A-5E3D-0A23-FE958DB6D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 xmlns:a16="http://schemas.microsoft.com/office/drawing/2014/main" id="{4A73F7C5-3EF1-5AF3-741A-8C49D5CCA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 xmlns:a16="http://schemas.microsoft.com/office/drawing/2014/main" id="{5465CBFC-55BE-DDB4-4B5B-7991616B1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6DBE-B882-4EF2-AACB-D4DAF18A6183}" type="datetimeFigureOut">
              <a:rPr lang="en-ZA" smtClean="0"/>
              <a:t>2026/03/05</a:t>
            </a:fld>
            <a:endParaRPr lang="en-ZA"/>
          </a:p>
        </p:txBody>
      </p:sp>
      <p:sp>
        <p:nvSpPr>
          <p:cNvPr id="5" name="Footer Placeholder 4">
            <a:extLst>
              <a:ext uri="{FF2B5EF4-FFF2-40B4-BE49-F238E27FC236}">
                <a16:creationId xmlns="" xmlns:a16="http://schemas.microsoft.com/office/drawing/2014/main" id="{31238554-8BC3-B422-534E-2FD7D578B0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 xmlns:a16="http://schemas.microsoft.com/office/drawing/2014/main" id="{3ABF892D-C923-EB87-001B-2596F909D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EAC9-0C06-411E-A697-0ABDBDE72850}" type="slidenum">
              <a:rPr lang="en-ZA" smtClean="0"/>
              <a:t>‹#›</a:t>
            </a:fld>
            <a:endParaRPr lang="en-ZA"/>
          </a:p>
        </p:txBody>
      </p:sp>
    </p:spTree>
    <p:extLst>
      <p:ext uri="{BB962C8B-B14F-4D97-AF65-F5344CB8AC3E}">
        <p14:creationId xmlns:p14="http://schemas.microsoft.com/office/powerpoint/2010/main" val="2078396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hyperlink" Target="https://photos.google.com/photo/AF1QipPXiPqAWviLiIIIlJo5Pb3GTwoHubjQmOWR9-w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96ACCD9B-E70C-ADFC-B920-EE6ADA6A28A3}"/>
            </a:ext>
          </a:extLst>
        </p:cNvPr>
        <p:cNvGrpSpPr/>
        <p:nvPr/>
      </p:nvGrpSpPr>
      <p:grpSpPr>
        <a:xfrm>
          <a:off x="0" y="0"/>
          <a:ext cx="0" cy="0"/>
          <a:chOff x="0" y="0"/>
          <a:chExt cx="0" cy="0"/>
        </a:xfrm>
      </p:grpSpPr>
      <p:grpSp>
        <p:nvGrpSpPr>
          <p:cNvPr id="12" name="Group 11">
            <a:extLst>
              <a:ext uri="{FF2B5EF4-FFF2-40B4-BE49-F238E27FC236}">
                <a16:creationId xmlns="" xmlns:a16="http://schemas.microsoft.com/office/drawing/2014/main" id="{35ED15BD-62CF-3020-9479-F9804A70CF0D}"/>
              </a:ext>
            </a:extLst>
          </p:cNvPr>
          <p:cNvGrpSpPr/>
          <p:nvPr/>
        </p:nvGrpSpPr>
        <p:grpSpPr>
          <a:xfrm>
            <a:off x="-5410" y="0"/>
            <a:ext cx="12197407" cy="6882714"/>
            <a:chOff x="-5410" y="0"/>
            <a:chExt cx="12197407" cy="6882714"/>
          </a:xfrm>
        </p:grpSpPr>
        <p:pic>
          <p:nvPicPr>
            <p:cNvPr id="11" name="Picture 10">
              <a:extLst>
                <a:ext uri="{FF2B5EF4-FFF2-40B4-BE49-F238E27FC236}">
                  <a16:creationId xmlns="" xmlns:a16="http://schemas.microsoft.com/office/drawing/2014/main" id="{99DEEB93-91E8-7F7B-7E25-06550DE1E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653" y="444608"/>
              <a:ext cx="8088706" cy="1194348"/>
            </a:xfrm>
            <a:prstGeom prst="rect">
              <a:avLst/>
            </a:prstGeom>
          </p:spPr>
        </p:pic>
        <p:sp>
          <p:nvSpPr>
            <p:cNvPr id="48" name="Rectangle 47">
              <a:extLst>
                <a:ext uri="{FF2B5EF4-FFF2-40B4-BE49-F238E27FC236}">
                  <a16:creationId xmlns="" xmlns:a16="http://schemas.microsoft.com/office/drawing/2014/main" id="{15CC5DF8-4FA2-D1E3-130A-E3E06CC5CBFE}"/>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7" name="Rectangle 46">
              <a:extLst>
                <a:ext uri="{FF2B5EF4-FFF2-40B4-BE49-F238E27FC236}">
                  <a16:creationId xmlns="" xmlns:a16="http://schemas.microsoft.com/office/drawing/2014/main" id="{B6BAE425-FDF9-457D-29C9-145C8024CBCF}"/>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2" name="TextBox 9">
              <a:extLst>
                <a:ext uri="{FF2B5EF4-FFF2-40B4-BE49-F238E27FC236}">
                  <a16:creationId xmlns="" xmlns:a16="http://schemas.microsoft.com/office/drawing/2014/main" id="{403E2E81-9601-1970-B83A-F4245917F760}"/>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1" name="Freeform: Shape 20">
            <a:extLst>
              <a:ext uri="{FF2B5EF4-FFF2-40B4-BE49-F238E27FC236}">
                <a16:creationId xmlns="" xmlns:a16="http://schemas.microsoft.com/office/drawing/2014/main" id="{3877A6DB-18A6-C55E-C0FB-4E1D2DAA6CBE}"/>
              </a:ext>
            </a:extLst>
          </p:cNvPr>
          <p:cNvSpPr/>
          <p:nvPr/>
        </p:nvSpPr>
        <p:spPr>
          <a:xfrm>
            <a:off x="1" y="2584078"/>
            <a:ext cx="12191999" cy="2643876"/>
          </a:xfrm>
          <a:custGeom>
            <a:avLst/>
            <a:gdLst>
              <a:gd name="connsiteX0" fmla="*/ 12191999 w 12191999"/>
              <a:gd name="connsiteY0" fmla="*/ 0 h 2643876"/>
              <a:gd name="connsiteX1" fmla="*/ 12191999 w 12191999"/>
              <a:gd name="connsiteY1" fmla="*/ 464989 h 2643876"/>
              <a:gd name="connsiteX2" fmla="*/ 12090690 w 12191999"/>
              <a:gd name="connsiteY2" fmla="*/ 483907 h 2643876"/>
              <a:gd name="connsiteX3" fmla="*/ 5319131 w 12191999"/>
              <a:gd name="connsiteY3" fmla="*/ 2639171 h 2643876"/>
              <a:gd name="connsiteX4" fmla="*/ 0 w 12191999"/>
              <a:gd name="connsiteY4" fmla="*/ 1806892 h 2643876"/>
              <a:gd name="connsiteX5" fmla="*/ 22303 w 12191999"/>
              <a:gd name="connsiteY5" fmla="*/ 1351345 h 2643876"/>
              <a:gd name="connsiteX6" fmla="*/ 5330284 w 12191999"/>
              <a:gd name="connsiteY6" fmla="*/ 2452625 h 2643876"/>
              <a:gd name="connsiteX7" fmla="*/ 10868965 w 12191999"/>
              <a:gd name="connsiteY7" fmla="*/ 389807 h 2643876"/>
              <a:gd name="connsiteX8" fmla="*/ 12104896 w 12191999"/>
              <a:gd name="connsiteY8" fmla="*/ 1644 h 26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643876">
                <a:moveTo>
                  <a:pt x="12191999" y="0"/>
                </a:moveTo>
                <a:lnTo>
                  <a:pt x="12191999" y="464989"/>
                </a:lnTo>
                <a:lnTo>
                  <a:pt x="12090690" y="483907"/>
                </a:lnTo>
                <a:cubicBezTo>
                  <a:pt x="10319058" y="857183"/>
                  <a:pt x="7278028" y="2750381"/>
                  <a:pt x="5319131" y="2639171"/>
                </a:cubicBezTo>
                <a:cubicBezTo>
                  <a:pt x="3297044" y="2524373"/>
                  <a:pt x="2378926" y="1362052"/>
                  <a:pt x="0" y="1806892"/>
                </a:cubicBezTo>
                <a:lnTo>
                  <a:pt x="22303" y="1351345"/>
                </a:lnTo>
                <a:cubicBezTo>
                  <a:pt x="1256371" y="1285276"/>
                  <a:pt x="3401123" y="2389872"/>
                  <a:pt x="5330284" y="2452625"/>
                </a:cubicBezTo>
                <a:cubicBezTo>
                  <a:pt x="8259338" y="2486108"/>
                  <a:pt x="9788675" y="947659"/>
                  <a:pt x="10868965" y="389807"/>
                </a:cubicBezTo>
                <a:cubicBezTo>
                  <a:pt x="11409110" y="110881"/>
                  <a:pt x="11816948" y="21434"/>
                  <a:pt x="12104896" y="1644"/>
                </a:cubicBezTo>
                <a:close/>
              </a:path>
            </a:pathLst>
          </a:cu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7" name="Title 6">
            <a:extLst>
              <a:ext uri="{FF2B5EF4-FFF2-40B4-BE49-F238E27FC236}">
                <a16:creationId xmlns="" xmlns:a16="http://schemas.microsoft.com/office/drawing/2014/main" id="{D5ED7C6B-3215-606E-4317-F8BF01F39E96}"/>
              </a:ext>
            </a:extLst>
          </p:cNvPr>
          <p:cNvSpPr>
            <a:spLocks noGrp="1"/>
          </p:cNvSpPr>
          <p:nvPr>
            <p:ph type="ctrTitle"/>
          </p:nvPr>
        </p:nvSpPr>
        <p:spPr>
          <a:xfrm>
            <a:off x="1595334" y="1869851"/>
            <a:ext cx="9144000" cy="1811407"/>
          </a:xfrm>
        </p:spPr>
        <p:txBody>
          <a:bodyPr>
            <a:normAutofit fontScale="90000"/>
          </a:bodyPr>
          <a:lstStyle/>
          <a:p>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a:t>
            </a: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Summit 2026-</a:t>
            </a:r>
            <a:r>
              <a:rPr lang="en-ZA" dirty="0"/>
              <a:t>Marang Media LGBTIQ Category</a:t>
            </a:r>
            <a:endParaRPr lang="en-ZA"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6" name="TextBox 1">
            <a:extLst>
              <a:ext uri="{FF2B5EF4-FFF2-40B4-BE49-F238E27FC236}">
                <a16:creationId xmlns="" xmlns:a16="http://schemas.microsoft.com/office/drawing/2014/main" id="{3DB0E86D-BEBA-8DD5-5C76-03069FD92515}"/>
              </a:ext>
            </a:extLst>
          </p:cNvPr>
          <p:cNvSpPr txBox="1"/>
          <p:nvPr/>
        </p:nvSpPr>
        <p:spPr>
          <a:xfrm>
            <a:off x="680934" y="3621335"/>
            <a:ext cx="10972800"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b="1" dirty="0">
                <a:solidFill>
                  <a:srgbClr val="FF0000"/>
                </a:solidFill>
              </a:rPr>
              <a:t>Lack of Workplace Reforms Impede Economic Inclusion for </a:t>
            </a:r>
            <a:r>
              <a:rPr lang="en-GB" sz="2800" b="1">
                <a:solidFill>
                  <a:srgbClr val="FF0000"/>
                </a:solidFill>
              </a:rPr>
              <a:t>Queer Persons</a:t>
            </a:r>
            <a:endParaRPr lang="en-ZW" sz="800" dirty="0">
              <a:solidFill>
                <a:srgbClr val="FF0000"/>
              </a:solidFill>
            </a:endParaRPr>
          </a:p>
        </p:txBody>
      </p:sp>
      <p:sp>
        <p:nvSpPr>
          <p:cNvPr id="2" name="Content Placeholder 4">
            <a:extLst>
              <a:ext uri="{FF2B5EF4-FFF2-40B4-BE49-F238E27FC236}">
                <a16:creationId xmlns="" xmlns:a16="http://schemas.microsoft.com/office/drawing/2014/main" id="{949EF0D1-C3D3-A50D-E26B-5D7CDB04134B}"/>
              </a:ext>
            </a:extLst>
          </p:cNvPr>
          <p:cNvSpPr txBox="1">
            <a:spLocks/>
          </p:cNvSpPr>
          <p:nvPr/>
        </p:nvSpPr>
        <p:spPr>
          <a:xfrm>
            <a:off x="9722368" y="469806"/>
            <a:ext cx="1303979" cy="897215"/>
          </a:xfrm>
          <a:prstGeom prst="rect">
            <a:avLst/>
          </a:prstGeom>
          <a:solidFill>
            <a:schemeClr val="bg1"/>
          </a:solidFill>
          <a:ln>
            <a:solidFill>
              <a:srgbClr val="FF0000"/>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2000" dirty="0">
                <a:solidFill>
                  <a:srgbClr val="FF0000"/>
                </a:solidFill>
              </a:rPr>
              <a:t>Your logo goes here</a:t>
            </a:r>
            <a:endParaRPr lang="en-GB" sz="2000"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5751" y="139577"/>
            <a:ext cx="1744649" cy="1744649"/>
          </a:xfrm>
          <a:prstGeom prst="rect">
            <a:avLst/>
          </a:prstGeom>
        </p:spPr>
      </p:pic>
    </p:spTree>
    <p:extLst>
      <p:ext uri="{BB962C8B-B14F-4D97-AF65-F5344CB8AC3E}">
        <p14:creationId xmlns:p14="http://schemas.microsoft.com/office/powerpoint/2010/main" val="4066380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C800C245-88E6-22AF-F177-2F1E01FFC051}"/>
            </a:ext>
          </a:extLst>
        </p:cNvPr>
        <p:cNvGrpSpPr/>
        <p:nvPr/>
      </p:nvGrpSpPr>
      <p:grpSpPr>
        <a:xfrm>
          <a:off x="0" y="0"/>
          <a:ext cx="0" cy="0"/>
          <a:chOff x="0" y="0"/>
          <a:chExt cx="0" cy="0"/>
        </a:xfrm>
      </p:grpSpPr>
      <p:sp>
        <p:nvSpPr>
          <p:cNvPr id="10" name="Rectangle 9">
            <a:extLst>
              <a:ext uri="{FF2B5EF4-FFF2-40B4-BE49-F238E27FC236}">
                <a16:creationId xmlns="" xmlns:a16="http://schemas.microsoft.com/office/drawing/2014/main" id="{14693883-719F-5067-7822-93F540D67865}"/>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 xmlns:a16="http://schemas.microsoft.com/office/drawing/2014/main" id="{6B65FAC7-7B6B-218A-AED6-3C2376F9B7FA}"/>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 xmlns:a16="http://schemas.microsoft.com/office/drawing/2014/main" id="{017B989F-42CA-7868-2160-5ACF8BBD9E14}"/>
              </a:ext>
            </a:extLst>
          </p:cNvPr>
          <p:cNvSpPr>
            <a:spLocks noGrp="1"/>
          </p:cNvSpPr>
          <p:nvPr/>
        </p:nvSpPr>
        <p:spPr>
          <a:xfrm>
            <a:off x="0" y="113115"/>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How do you score yourself?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 xmlns:a16="http://schemas.microsoft.com/office/drawing/2014/main" id="{1C048391-7E30-653D-856E-606A76372F39}"/>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a:extLst>
              <a:ext uri="{FF2B5EF4-FFF2-40B4-BE49-F238E27FC236}">
                <a16:creationId xmlns="" xmlns:a16="http://schemas.microsoft.com/office/drawing/2014/main" id="{3F01C9B0-3182-086C-5A1E-F98FAEBB1040}"/>
              </a:ext>
            </a:extLst>
          </p:cNvPr>
          <p:cNvGraphicFramePr>
            <a:graphicFrameLocks noGrp="1"/>
          </p:cNvGraphicFramePr>
          <p:nvPr>
            <p:ph sz="half" idx="1"/>
            <p:extLst>
              <p:ext uri="{D42A27DB-BD31-4B8C-83A1-F6EECF244321}">
                <p14:modId xmlns:p14="http://schemas.microsoft.com/office/powerpoint/2010/main" val="23766588"/>
              </p:ext>
            </p:extLst>
          </p:nvPr>
        </p:nvGraphicFramePr>
        <p:xfrm>
          <a:off x="765111" y="780172"/>
          <a:ext cx="10198358" cy="5624684"/>
        </p:xfrm>
        <a:graphic>
          <a:graphicData uri="http://schemas.openxmlformats.org/drawingml/2006/table">
            <a:tbl>
              <a:tblPr firstRow="1" firstCol="1" lastRow="1" lastCol="1" bandRow="1" bandCol="1">
                <a:tableStyleId>{5C22544A-7EE6-4342-B048-85BDC9FD1C3A}</a:tableStyleId>
              </a:tblPr>
              <a:tblGrid>
                <a:gridCol w="8741450">
                  <a:extLst>
                    <a:ext uri="{9D8B030D-6E8A-4147-A177-3AD203B41FA5}">
                      <a16:colId xmlns="" xmlns:a16="http://schemas.microsoft.com/office/drawing/2014/main" val="2523543125"/>
                    </a:ext>
                  </a:extLst>
                </a:gridCol>
                <a:gridCol w="1456908">
                  <a:extLst>
                    <a:ext uri="{9D8B030D-6E8A-4147-A177-3AD203B41FA5}">
                      <a16:colId xmlns="" xmlns:a16="http://schemas.microsoft.com/office/drawing/2014/main" val="3116541649"/>
                    </a:ext>
                  </a:extLst>
                </a:gridCol>
              </a:tblGrid>
              <a:tr h="676784">
                <a:tc>
                  <a:txBody>
                    <a:bodyPr/>
                    <a:lstStyle/>
                    <a:p>
                      <a:pPr algn="l">
                        <a:buNone/>
                      </a:pPr>
                      <a:endParaRPr lang="en-ZA" sz="2000" dirty="0">
                        <a:solidFill>
                          <a:schemeClr val="tx1"/>
                        </a:solidFill>
                        <a:effectLst/>
                        <a:latin typeface="+mn-lt"/>
                      </a:endParaRPr>
                    </a:p>
                  </a:txBody>
                  <a:tcPr marL="97186" marR="97186" marT="97186" marB="971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2000" b="1" dirty="0">
                          <a:solidFill>
                            <a:schemeClr val="tx1"/>
                          </a:solidFill>
                          <a:effectLst/>
                          <a:latin typeface="+mn-lt"/>
                        </a:rPr>
                        <a:t>1-10</a:t>
                      </a:r>
                      <a:endParaRPr lang="en-ZA" sz="2000" b="1" dirty="0">
                        <a:solidFill>
                          <a:schemeClr val="tx1"/>
                        </a:solidFill>
                        <a:effectLst/>
                        <a:latin typeface="+mn-lt"/>
                        <a:ea typeface="Times New Roman" panose="02020603050405020304" pitchFamily="18" charset="0"/>
                      </a:endParaRPr>
                    </a:p>
                  </a:txBody>
                  <a:tcPr marL="97186" marR="97186" marT="97186" marB="971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780564796"/>
                  </a:ext>
                </a:extLst>
              </a:tr>
              <a:tr h="953312">
                <a:tc>
                  <a:txBody>
                    <a:bodyPr/>
                    <a:lstStyle/>
                    <a:p>
                      <a:pPr algn="l">
                        <a:buNone/>
                      </a:pPr>
                      <a:r>
                        <a:rPr lang="en-ZA" sz="2000">
                          <a:solidFill>
                            <a:schemeClr val="tx1"/>
                          </a:solidFill>
                          <a:effectLst/>
                          <a:latin typeface="+mn-lt"/>
                        </a:rPr>
                        <a:t>The story explicitly centres LGBTIQ communities, rights, lived realities, or meaningfully mainstreams sexual orientation, gender identity and expression, and sex characteristics (LGBTIQSC).</a:t>
                      </a:r>
                      <a:endParaRPr lang="en-ZA" sz="200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2000" dirty="0">
                          <a:solidFill>
                            <a:schemeClr val="tx1"/>
                          </a:solidFill>
                          <a:effectLst/>
                          <a:latin typeface="+mn-lt"/>
                        </a:rPr>
                        <a:t> 9</a:t>
                      </a:r>
                      <a:endParaRPr lang="en-ZA" sz="20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56746026"/>
                  </a:ext>
                </a:extLst>
              </a:tr>
              <a:tr h="953312">
                <a:tc>
                  <a:txBody>
                    <a:bodyPr/>
                    <a:lstStyle/>
                    <a:p>
                      <a:pPr algn="l">
                        <a:buNone/>
                      </a:pPr>
                      <a:r>
                        <a:rPr lang="en-ZA" sz="2000" dirty="0">
                          <a:solidFill>
                            <a:schemeClr val="tx1"/>
                          </a:solidFill>
                          <a:effectLst/>
                          <a:latin typeface="+mn-lt"/>
                        </a:rPr>
                        <a:t>The story meaningfully includes and fairly represents diverse LGBTIQ voices and lived experiences, giving appropriate weight to those most affected by the issue.</a:t>
                      </a:r>
                      <a:endParaRPr lang="en-ZA" sz="20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2000" dirty="0">
                          <a:solidFill>
                            <a:schemeClr val="tx1"/>
                          </a:solidFill>
                          <a:effectLst/>
                          <a:latin typeface="+mn-lt"/>
                        </a:rPr>
                        <a:t> 8</a:t>
                      </a:r>
                      <a:endParaRPr lang="en-ZA" sz="20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944008176"/>
                  </a:ext>
                </a:extLst>
              </a:tr>
              <a:tr h="953312">
                <a:tc>
                  <a:txBody>
                    <a:bodyPr/>
                    <a:lstStyle/>
                    <a:p>
                      <a:pPr algn="l">
                        <a:buNone/>
                      </a:pPr>
                      <a:r>
                        <a:rPr lang="en-ZA" sz="2000" dirty="0">
                          <a:solidFill>
                            <a:schemeClr val="tx1"/>
                          </a:solidFill>
                          <a:effectLst/>
                          <a:latin typeface="+mn-lt"/>
                        </a:rPr>
                        <a:t>The story reflects perspectives from both decision-makers and LGBTIQ people directly affected, clearly illustrating power dynamics and differential impact.</a:t>
                      </a:r>
                      <a:endParaRPr lang="en-ZA" sz="20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2000" dirty="0">
                          <a:solidFill>
                            <a:schemeClr val="tx1"/>
                          </a:solidFill>
                          <a:effectLst/>
                          <a:latin typeface="+mn-lt"/>
                        </a:rPr>
                        <a:t> 9</a:t>
                      </a:r>
                      <a:endParaRPr lang="en-ZA" sz="20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799813095"/>
                  </a:ext>
                </a:extLst>
              </a:tr>
              <a:tr h="953312">
                <a:tc>
                  <a:txBody>
                    <a:bodyPr/>
                    <a:lstStyle/>
                    <a:p>
                      <a:pPr algn="l">
                        <a:buNone/>
                      </a:pPr>
                      <a:r>
                        <a:rPr lang="en-ZA" sz="2000">
                          <a:solidFill>
                            <a:schemeClr val="tx1"/>
                          </a:solidFill>
                          <a:effectLst/>
                          <a:latin typeface="+mn-lt"/>
                        </a:rPr>
                        <a:t>All sources and subjects in the story are represented with dignity, respect, and agency, avoiding sensationalism, misrepresentation, or harm.</a:t>
                      </a:r>
                      <a:endParaRPr lang="en-ZA" sz="200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2000" dirty="0">
                          <a:solidFill>
                            <a:schemeClr val="tx1"/>
                          </a:solidFill>
                          <a:effectLst/>
                          <a:latin typeface="+mn-lt"/>
                        </a:rPr>
                        <a:t> 10</a:t>
                      </a:r>
                      <a:endParaRPr lang="en-ZA" sz="20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909330445"/>
                  </a:ext>
                </a:extLst>
              </a:tr>
              <a:tr h="953312">
                <a:tc>
                  <a:txBody>
                    <a:bodyPr/>
                    <a:lstStyle/>
                    <a:p>
                      <a:pPr algn="l">
                        <a:buNone/>
                      </a:pPr>
                      <a:r>
                        <a:rPr lang="en-ZA" sz="2000" dirty="0">
                          <a:solidFill>
                            <a:schemeClr val="tx1"/>
                          </a:solidFill>
                          <a:effectLst/>
                          <a:latin typeface="+mn-lt"/>
                        </a:rPr>
                        <a:t>The story challenges harmful stereotypes, stigma, and discrimination related to sexual orientation, gender identity and expression, and sex characteristics, and affirms diversity.</a:t>
                      </a:r>
                      <a:endParaRPr lang="en-ZA" sz="20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2000" dirty="0">
                          <a:solidFill>
                            <a:schemeClr val="tx1"/>
                          </a:solidFill>
                          <a:effectLst/>
                          <a:latin typeface="+mn-lt"/>
                        </a:rPr>
                        <a:t> 9</a:t>
                      </a:r>
                      <a:endParaRPr lang="en-ZA" sz="20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976026102"/>
                  </a:ext>
                </a:extLst>
              </a:tr>
            </a:tbl>
          </a:graphicData>
        </a:graphic>
      </p:graphicFrame>
    </p:spTree>
    <p:extLst>
      <p:ext uri="{BB962C8B-B14F-4D97-AF65-F5344CB8AC3E}">
        <p14:creationId xmlns:p14="http://schemas.microsoft.com/office/powerpoint/2010/main" val="30925311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F1D54A51-4F0A-A191-7FCD-F06C34B00769}"/>
            </a:ext>
          </a:extLst>
        </p:cNvPr>
        <p:cNvGrpSpPr/>
        <p:nvPr/>
      </p:nvGrpSpPr>
      <p:grpSpPr>
        <a:xfrm>
          <a:off x="0" y="0"/>
          <a:ext cx="0" cy="0"/>
          <a:chOff x="0" y="0"/>
          <a:chExt cx="0" cy="0"/>
        </a:xfrm>
      </p:grpSpPr>
      <p:sp>
        <p:nvSpPr>
          <p:cNvPr id="10" name="Rectangle 9">
            <a:extLst>
              <a:ext uri="{FF2B5EF4-FFF2-40B4-BE49-F238E27FC236}">
                <a16:creationId xmlns="" xmlns:a16="http://schemas.microsoft.com/office/drawing/2014/main" id="{0A635EA3-CDF7-EB24-1C84-22DF4E8C3046}"/>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 xmlns:a16="http://schemas.microsoft.com/office/drawing/2014/main" id="{9A94556F-2C12-5873-129C-9E75FEFC9BC2}"/>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 xmlns:a16="http://schemas.microsoft.com/office/drawing/2014/main" id="{59B69F2A-3D1E-128C-813A-33A656F43E3D}"/>
              </a:ext>
            </a:extLst>
          </p:cNvPr>
          <p:cNvSpPr>
            <a:spLocks noGrp="1"/>
          </p:cNvSpPr>
          <p:nvPr/>
        </p:nvSpPr>
        <p:spPr>
          <a:xfrm>
            <a:off x="0" y="113115"/>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How do you score yourself?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 xmlns:a16="http://schemas.microsoft.com/office/drawing/2014/main" id="{D216E053-1D58-B1F7-854B-22C2AB7CD2A8}"/>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a:extLst>
              <a:ext uri="{FF2B5EF4-FFF2-40B4-BE49-F238E27FC236}">
                <a16:creationId xmlns="" xmlns:a16="http://schemas.microsoft.com/office/drawing/2014/main" id="{88BF0FFA-A58D-0588-D5B9-96409E083548}"/>
              </a:ext>
            </a:extLst>
          </p:cNvPr>
          <p:cNvGraphicFramePr>
            <a:graphicFrameLocks noGrp="1"/>
          </p:cNvGraphicFramePr>
          <p:nvPr>
            <p:ph sz="half" idx="1"/>
            <p:extLst>
              <p:ext uri="{D42A27DB-BD31-4B8C-83A1-F6EECF244321}">
                <p14:modId xmlns:p14="http://schemas.microsoft.com/office/powerpoint/2010/main" val="1170658324"/>
              </p:ext>
            </p:extLst>
          </p:nvPr>
        </p:nvGraphicFramePr>
        <p:xfrm>
          <a:off x="765111" y="780173"/>
          <a:ext cx="10198358" cy="5544598"/>
        </p:xfrm>
        <a:graphic>
          <a:graphicData uri="http://schemas.openxmlformats.org/drawingml/2006/table">
            <a:tbl>
              <a:tblPr firstRow="1" firstCol="1" lastRow="1" lastCol="1" bandRow="1" bandCol="1">
                <a:tableStyleId>{5C22544A-7EE6-4342-B048-85BDC9FD1C3A}</a:tableStyleId>
              </a:tblPr>
              <a:tblGrid>
                <a:gridCol w="8741450">
                  <a:extLst>
                    <a:ext uri="{9D8B030D-6E8A-4147-A177-3AD203B41FA5}">
                      <a16:colId xmlns="" xmlns:a16="http://schemas.microsoft.com/office/drawing/2014/main" val="2523543125"/>
                    </a:ext>
                  </a:extLst>
                </a:gridCol>
                <a:gridCol w="1456908">
                  <a:extLst>
                    <a:ext uri="{9D8B030D-6E8A-4147-A177-3AD203B41FA5}">
                      <a16:colId xmlns="" xmlns:a16="http://schemas.microsoft.com/office/drawing/2014/main" val="3116541649"/>
                    </a:ext>
                  </a:extLst>
                </a:gridCol>
              </a:tblGrid>
              <a:tr h="689373">
                <a:tc>
                  <a:txBody>
                    <a:bodyPr/>
                    <a:lstStyle/>
                    <a:p>
                      <a:pPr algn="l">
                        <a:buNone/>
                      </a:pPr>
                      <a:endParaRPr lang="en-ZA" sz="1800" dirty="0">
                        <a:solidFill>
                          <a:schemeClr val="tx1"/>
                        </a:solidFill>
                        <a:effectLst/>
                        <a:latin typeface="+mn-lt"/>
                      </a:endParaRPr>
                    </a:p>
                  </a:txBody>
                  <a:tcPr marL="97186" marR="97186" marT="97186" marB="971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b="1" dirty="0">
                          <a:solidFill>
                            <a:schemeClr val="tx1"/>
                          </a:solidFill>
                          <a:effectLst/>
                          <a:latin typeface="+mn-lt"/>
                        </a:rPr>
                        <a:t>1-10</a:t>
                      </a:r>
                      <a:endParaRPr lang="en-ZA" sz="1800" b="1" dirty="0">
                        <a:solidFill>
                          <a:schemeClr val="tx1"/>
                        </a:solidFill>
                        <a:effectLst/>
                        <a:latin typeface="+mn-lt"/>
                        <a:ea typeface="Times New Roman" panose="02020603050405020304" pitchFamily="18" charset="0"/>
                      </a:endParaRPr>
                    </a:p>
                  </a:txBody>
                  <a:tcPr marL="97186" marR="97186" marT="97186" marB="971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780564796"/>
                  </a:ext>
                </a:extLst>
              </a:tr>
              <a:tr h="971045">
                <a:tc>
                  <a:txBody>
                    <a:bodyPr/>
                    <a:lstStyle/>
                    <a:p>
                      <a:pPr algn="l">
                        <a:buNone/>
                      </a:pPr>
                      <a:r>
                        <a:rPr lang="en-ZA" sz="1800" dirty="0">
                          <a:solidFill>
                            <a:schemeClr val="tx1"/>
                          </a:solidFill>
                          <a:effectLst/>
                          <a:latin typeface="+mn-lt"/>
                        </a:rPr>
                        <a:t>The story contributes to informed public dialogue on LGBTIQ issues, rights, and social justice through education, advocacy, or critical reflection.</a:t>
                      </a:r>
                      <a:endParaRPr lang="en-ZA" sz="18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dirty="0">
                          <a:solidFill>
                            <a:schemeClr val="tx1"/>
                          </a:solidFill>
                          <a:effectLst/>
                          <a:latin typeface="+mn-lt"/>
                        </a:rPr>
                        <a:t> 10</a:t>
                      </a:r>
                      <a:endParaRPr lang="en-ZA" sz="18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86909046"/>
                  </a:ext>
                </a:extLst>
              </a:tr>
              <a:tr h="971045">
                <a:tc>
                  <a:txBody>
                    <a:bodyPr/>
                    <a:lstStyle/>
                    <a:p>
                      <a:pPr algn="l">
                        <a:buNone/>
                      </a:pPr>
                      <a:r>
                        <a:rPr lang="en-ZA" sz="1800" dirty="0">
                          <a:solidFill>
                            <a:schemeClr val="tx1"/>
                          </a:solidFill>
                          <a:effectLst/>
                          <a:latin typeface="+mn-lt"/>
                        </a:rPr>
                        <a:t>Where data or statistics are used, they are accurate, contextualised, and appropriately disaggregated, or the limitations and gaps in available data are clearly acknowledged.</a:t>
                      </a:r>
                      <a:endParaRPr lang="en-ZA" sz="18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dirty="0">
                          <a:solidFill>
                            <a:schemeClr val="tx1"/>
                          </a:solidFill>
                          <a:effectLst/>
                          <a:latin typeface="+mn-lt"/>
                        </a:rPr>
                        <a:t> 7</a:t>
                      </a:r>
                      <a:endParaRPr lang="en-ZA" sz="18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905425027"/>
                  </a:ext>
                </a:extLst>
              </a:tr>
              <a:tr h="971045">
                <a:tc>
                  <a:txBody>
                    <a:bodyPr/>
                    <a:lstStyle/>
                    <a:p>
                      <a:pPr algn="l">
                        <a:buNone/>
                      </a:pPr>
                      <a:r>
                        <a:rPr lang="en-ZA" sz="1800" dirty="0">
                          <a:solidFill>
                            <a:schemeClr val="tx1"/>
                          </a:solidFill>
                          <a:effectLst/>
                          <a:latin typeface="+mn-lt"/>
                        </a:rPr>
                        <a:t>The story takes a clear human right–based approach grounded in equality, non-discrimination, bodily autonomy, and dignity.</a:t>
                      </a:r>
                      <a:endParaRPr lang="en-ZA" sz="18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dirty="0">
                          <a:solidFill>
                            <a:schemeClr val="tx1"/>
                          </a:solidFill>
                          <a:effectLst/>
                          <a:latin typeface="+mn-lt"/>
                        </a:rPr>
                        <a:t> 9</a:t>
                      </a:r>
                      <a:endParaRPr lang="en-ZA" sz="18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142030223"/>
                  </a:ext>
                </a:extLst>
              </a:tr>
              <a:tr h="971045">
                <a:tc>
                  <a:txBody>
                    <a:bodyPr/>
                    <a:lstStyle/>
                    <a:p>
                      <a:pPr algn="l">
                        <a:buNone/>
                      </a:pPr>
                      <a:r>
                        <a:rPr lang="en-ZA" sz="1800">
                          <a:solidFill>
                            <a:schemeClr val="tx1"/>
                          </a:solidFill>
                          <a:effectLst/>
                          <a:latin typeface="+mn-lt"/>
                        </a:rPr>
                        <a:t>The story demonstrates strong attention to privacy, safety, and security, including risk mitigation for participants and communities in restrictive or hostile environments.</a:t>
                      </a:r>
                      <a:endParaRPr lang="en-ZA" sz="180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dirty="0">
                          <a:solidFill>
                            <a:schemeClr val="tx1"/>
                          </a:solidFill>
                          <a:effectLst/>
                          <a:latin typeface="+mn-lt"/>
                        </a:rPr>
                        <a:t> 6</a:t>
                      </a:r>
                      <a:endParaRPr lang="en-ZA" sz="18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430324758"/>
                  </a:ext>
                </a:extLst>
              </a:tr>
              <a:tr h="971045">
                <a:tc>
                  <a:txBody>
                    <a:bodyPr/>
                    <a:lstStyle/>
                    <a:p>
                      <a:pPr algn="l">
                        <a:buNone/>
                      </a:pPr>
                      <a:r>
                        <a:rPr lang="en-ZA" sz="1800" dirty="0">
                          <a:solidFill>
                            <a:schemeClr val="tx1"/>
                          </a:solidFill>
                          <a:effectLst/>
                          <a:latin typeface="+mn-lt"/>
                        </a:rPr>
                        <a:t>The story offers fresh, original, or under-represented perspectives on LGBTIQ issues and demonstrates editorial courage without exposing individuals or communities to undue risks.</a:t>
                      </a:r>
                      <a:endParaRPr lang="en-ZA" sz="18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dirty="0">
                          <a:solidFill>
                            <a:schemeClr val="tx1"/>
                          </a:solidFill>
                          <a:effectLst/>
                          <a:latin typeface="+mn-lt"/>
                        </a:rPr>
                        <a:t> 9</a:t>
                      </a:r>
                      <a:endParaRPr lang="en-ZA" sz="1800" dirty="0">
                        <a:solidFill>
                          <a:schemeClr val="tx1"/>
                        </a:solidFill>
                        <a:effectLst/>
                        <a:latin typeface="+mn-lt"/>
                        <a:ea typeface="Times New Roman" panose="02020603050405020304" pitchFamily="18" charset="0"/>
                      </a:endParaRPr>
                    </a:p>
                  </a:txBody>
                  <a:tcPr marL="64791" marR="64791" marT="64791" marB="647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579021917"/>
                  </a:ext>
                </a:extLst>
              </a:tr>
            </a:tbl>
          </a:graphicData>
        </a:graphic>
      </p:graphicFrame>
    </p:spTree>
    <p:extLst>
      <p:ext uri="{BB962C8B-B14F-4D97-AF65-F5344CB8AC3E}">
        <p14:creationId xmlns:p14="http://schemas.microsoft.com/office/powerpoint/2010/main" val="2362491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A688C560-4E7E-21B1-8183-F8DEA6383D40}"/>
            </a:ext>
          </a:extLst>
        </p:cNvPr>
        <p:cNvGrpSpPr/>
        <p:nvPr/>
      </p:nvGrpSpPr>
      <p:grpSpPr>
        <a:xfrm>
          <a:off x="0" y="0"/>
          <a:ext cx="0" cy="0"/>
          <a:chOff x="0" y="0"/>
          <a:chExt cx="0" cy="0"/>
        </a:xfrm>
      </p:grpSpPr>
      <p:sp>
        <p:nvSpPr>
          <p:cNvPr id="10" name="Rectangle 9">
            <a:extLst>
              <a:ext uri="{FF2B5EF4-FFF2-40B4-BE49-F238E27FC236}">
                <a16:creationId xmlns="" xmlns:a16="http://schemas.microsoft.com/office/drawing/2014/main" id="{345CD6F1-92F5-68C6-9652-737EFAF3796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 xmlns:a16="http://schemas.microsoft.com/office/drawing/2014/main" id="{2A43B553-6A4A-6FFA-D9C7-409524AF91A6}"/>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 xmlns:a16="http://schemas.microsoft.com/office/drawing/2014/main" id="{BAF189A8-6523-694B-6E04-5CFCE64EBF0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Challenges &amp; Lessons learnt</a:t>
            </a:r>
            <a:endParaRPr lang="en-ZW" spc="300" dirty="0">
              <a:ln>
                <a:solidFill>
                  <a:sysClr val="windowText" lastClr="000000"/>
                </a:solidFill>
              </a:ln>
              <a:solidFill>
                <a:sysClr val="windowText" lastClr="000000"/>
              </a:solidFill>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 xmlns:a16="http://schemas.microsoft.com/office/drawing/2014/main" id="{4A3FB9CB-DF47-8F93-F22C-75A22171C5D3}"/>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a:t>Without sensitizations, decision makers will continue to make products and take decisions from a Heteronormative gaze, It’s important to constantly write stories with a gender balance and inclusive eye.</a:t>
            </a:r>
          </a:p>
          <a:p>
            <a:pPr marL="514350" indent="-514350">
              <a:buFont typeface="+mj-lt"/>
              <a:buAutoNum type="arabicPeriod"/>
            </a:pPr>
            <a:r>
              <a:rPr lang="en-GB" dirty="0"/>
              <a:t>Court Judgements are a piece of paper if they’re not enforced, justice is denied. </a:t>
            </a:r>
          </a:p>
          <a:p>
            <a:pPr marL="0" indent="0">
              <a:buFont typeface="Arial" panose="020B0604020202020204" pitchFamily="34" charset="0"/>
              <a:buNone/>
            </a:pPr>
            <a:endParaRPr lang="en-US" dirty="0"/>
          </a:p>
        </p:txBody>
      </p:sp>
      <p:sp>
        <p:nvSpPr>
          <p:cNvPr id="3" name="TextBox 9">
            <a:extLst>
              <a:ext uri="{FF2B5EF4-FFF2-40B4-BE49-F238E27FC236}">
                <a16:creationId xmlns="" xmlns:a16="http://schemas.microsoft.com/office/drawing/2014/main" id="{66260B74-A3B6-97DE-07D0-2F960EAD4595}"/>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 xmlns:a16="http://schemas.microsoft.com/office/drawing/2014/main" id="{57DC9A21-6869-6A74-0B9B-5EB047F11770}"/>
              </a:ext>
            </a:extLst>
          </p:cNvPr>
          <p:cNvSpPr>
            <a:spLocks noGrp="1"/>
          </p:cNvSpPr>
          <p:nvPr>
            <p:ph sz="half" idx="1"/>
          </p:nvPr>
        </p:nvSpPr>
        <p:spPr>
          <a:xfrm>
            <a:off x="235131" y="1091294"/>
            <a:ext cx="5860869" cy="5034869"/>
          </a:xfrm>
          <a:ln>
            <a:solidFill>
              <a:schemeClr val="tx1"/>
            </a:solidFill>
          </a:ln>
        </p:spPr>
        <p:txBody>
          <a:bodyPr>
            <a:normAutofit fontScale="77500" lnSpcReduction="20000"/>
          </a:bodyPr>
          <a:lstStyle/>
          <a:p>
            <a:pPr marL="0" indent="0">
              <a:buNone/>
            </a:pPr>
            <a:r>
              <a:rPr lang="en-US" dirty="0"/>
              <a:t>Challenges &amp; Mitigations</a:t>
            </a:r>
          </a:p>
          <a:p>
            <a:pPr marL="514350" indent="-514350">
              <a:buAutoNum type="arabicPeriod"/>
            </a:pPr>
            <a:r>
              <a:rPr lang="en-GB" dirty="0"/>
              <a:t>Business community failure to response made a key stakeholders side not represented. </a:t>
            </a:r>
            <a:r>
              <a:rPr lang="en-GB" i="1" dirty="0">
                <a:solidFill>
                  <a:srgbClr val="002060"/>
                </a:solidFill>
              </a:rPr>
              <a:t>Escalated to business collectives to get data though them , will be represented as the story grows</a:t>
            </a:r>
            <a:endParaRPr lang="en-GB" dirty="0">
              <a:solidFill>
                <a:srgbClr val="002060"/>
              </a:solidFill>
            </a:endParaRPr>
          </a:p>
          <a:p>
            <a:pPr marL="514350" indent="-514350">
              <a:buAutoNum type="arabicPeriod"/>
            </a:pPr>
            <a:r>
              <a:rPr lang="en-GB" dirty="0"/>
              <a:t>Lots of feedback from Queer community but because of radio story it had to be compressed, so not all was aired. </a:t>
            </a:r>
            <a:r>
              <a:rPr lang="en-GB" i="1" dirty="0">
                <a:solidFill>
                  <a:srgbClr val="002060"/>
                </a:solidFill>
              </a:rPr>
              <a:t>Organising a radio show with all stakeholders to give longer and allow for all voices to be represented</a:t>
            </a:r>
          </a:p>
          <a:p>
            <a:pPr marL="514350" indent="-514350">
              <a:buAutoNum type="arabicPeriod"/>
            </a:pPr>
            <a:r>
              <a:rPr lang="en-GB" dirty="0"/>
              <a:t>Statistics Botswana not collecting data was limiting to the story because only lived and anecdotal evidence was used, numerical data would have added weight to the story. </a:t>
            </a:r>
            <a:r>
              <a:rPr lang="en-GB" i="1" dirty="0">
                <a:solidFill>
                  <a:srgbClr val="002060"/>
                </a:solidFill>
              </a:rPr>
              <a:t>In the future a poll or survey might be necessary to substitute government data </a:t>
            </a:r>
          </a:p>
          <a:p>
            <a:pPr marL="514350" indent="-514350">
              <a:buAutoNum type="arabicPeriod"/>
            </a:pPr>
            <a:endParaRPr lang="en-US" dirty="0"/>
          </a:p>
        </p:txBody>
      </p:sp>
    </p:spTree>
    <p:extLst>
      <p:ext uri="{BB962C8B-B14F-4D97-AF65-F5344CB8AC3E}">
        <p14:creationId xmlns:p14="http://schemas.microsoft.com/office/powerpoint/2010/main" val="1233362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D361E9F3-3639-5611-8615-D6E27EFC37D8}"/>
            </a:ext>
          </a:extLst>
        </p:cNvPr>
        <p:cNvGrpSpPr/>
        <p:nvPr/>
      </p:nvGrpSpPr>
      <p:grpSpPr>
        <a:xfrm>
          <a:off x="0" y="0"/>
          <a:ext cx="0" cy="0"/>
          <a:chOff x="0" y="0"/>
          <a:chExt cx="0" cy="0"/>
        </a:xfrm>
      </p:grpSpPr>
      <p:sp>
        <p:nvSpPr>
          <p:cNvPr id="10" name="Rectangle 9">
            <a:extLst>
              <a:ext uri="{FF2B5EF4-FFF2-40B4-BE49-F238E27FC236}">
                <a16:creationId xmlns="" xmlns:a16="http://schemas.microsoft.com/office/drawing/2014/main" id="{3587018A-4F39-63EA-67D6-E7E06AAF0C27}"/>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 xmlns:a16="http://schemas.microsoft.com/office/drawing/2014/main" id="{22191FA9-B3D6-F0DF-7FB0-193C7D0EC39D}"/>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 xmlns:a16="http://schemas.microsoft.com/office/drawing/2014/main" id="{8FF93F8F-DA1D-3275-B594-B58946809179}"/>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W" sz="4400" b="1" i="0" u="none" strike="noStrike" kern="1200" cap="none" spc="0" normalizeH="0" baseline="0" noProof="0" dirty="0">
                <a:ln>
                  <a:noFill/>
                </a:ln>
                <a:solidFill>
                  <a:prstClr val="black"/>
                </a:solidFill>
                <a:effectLst/>
                <a:uLnTx/>
                <a:uFillTx/>
                <a:latin typeface="Calibri Light" panose="020F0302020204030204"/>
                <a:ea typeface="+mj-ea"/>
                <a:cs typeface="+mj-cs"/>
              </a:rPr>
              <a:t>Sustainability</a:t>
            </a:r>
            <a:endParaRPr kumimoji="0" lang="en-ZW" sz="4400" b="1" i="1" u="none" strike="noStrike" kern="1200" cap="none" spc="300" normalizeH="0" baseline="0" noProof="0" dirty="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 xmlns:a16="http://schemas.microsoft.com/office/drawing/2014/main" id="{2E3DB8A4-17CA-1E04-6481-1D4A5F6C9160}"/>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ZW" sz="24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 xmlns:a16="http://schemas.microsoft.com/office/drawing/2014/main" id="{D3970EB5-0C6E-94C5-9DA7-38AC623F01A4}"/>
              </a:ext>
            </a:extLst>
          </p:cNvPr>
          <p:cNvSpPr>
            <a:spLocks noGrp="1"/>
          </p:cNvSpPr>
          <p:nvPr>
            <p:ph sz="half" idx="1"/>
          </p:nvPr>
        </p:nvSpPr>
        <p:spPr>
          <a:xfrm>
            <a:off x="931816" y="971550"/>
            <a:ext cx="9812383" cy="5023984"/>
          </a:xfrm>
          <a:ln>
            <a:solidFill>
              <a:schemeClr val="tx1"/>
            </a:solidFill>
          </a:ln>
        </p:spPr>
        <p:txBody>
          <a:bodyPr vert="horz" lIns="91440" tIns="45720" rIns="91440" bIns="45720" rtlCol="0" anchor="t">
            <a:normAutofit fontScale="92500"/>
          </a:bodyPr>
          <a:lstStyle/>
          <a:p>
            <a:pPr marL="0" indent="0">
              <a:buNone/>
            </a:pPr>
            <a:r>
              <a:rPr lang="en-US" dirty="0"/>
              <a:t>•Part 2 of the story has already been developed and questionnaires have been sent out to Government accounting officers to sensitize them on the findings of the story and finding out what</a:t>
            </a:r>
          </a:p>
          <a:p>
            <a:pPr marL="0" indent="0">
              <a:buNone/>
            </a:pPr>
            <a:r>
              <a:rPr lang="en-US" dirty="0"/>
              <a:t>• </a:t>
            </a:r>
            <a:r>
              <a:rPr lang="en-GB" dirty="0"/>
              <a:t>An opportunity also exists (Part 3) where the story can be expanded to target different groups, queer women, queer men, gender non-conforming, trans-persons as well as gender diverse persons to look at how different economic challenges only affect one group versus the other. </a:t>
            </a:r>
            <a:r>
              <a:rPr lang="en-GB" err="1"/>
              <a:t>E.g</a:t>
            </a:r>
            <a:r>
              <a:rPr lang="en-GB" dirty="0"/>
              <a:t>, we have seen the pay parity statistics around men and women, how does this translate to queer persons. How does gender mismatched documents affect employment and access to services for trans persons. Is gender affirmation available with other free public services, if not, what is the financial burden for trans-persons to transition, why is it not provided public as a health service?</a:t>
            </a:r>
            <a:r>
              <a:rPr lang="en-US" dirty="0">
                <a:solidFill>
                  <a:srgbClr val="FF0000"/>
                </a:solidFill>
                <a:cs typeface="Calibri"/>
              </a:rPr>
              <a:t> </a:t>
            </a:r>
          </a:p>
          <a:p>
            <a:pPr marL="0" indent="0">
              <a:buNone/>
            </a:pPr>
            <a:endParaRPr lang="en-US" dirty="0">
              <a:solidFill>
                <a:srgbClr val="FF0000"/>
              </a:solidFill>
              <a:ea typeface="Calibri"/>
              <a:cs typeface="Calibri"/>
            </a:endParaRPr>
          </a:p>
          <a:p>
            <a:pPr marL="0" indent="0">
              <a:buNone/>
            </a:pPr>
            <a:endParaRPr lang="en-US" dirty="0">
              <a:solidFill>
                <a:srgbClr val="FF0000"/>
              </a:solidFill>
              <a:ea typeface="Calibri"/>
              <a:cs typeface="Calibri"/>
            </a:endParaRPr>
          </a:p>
        </p:txBody>
      </p:sp>
    </p:spTree>
    <p:extLst>
      <p:ext uri="{BB962C8B-B14F-4D97-AF65-F5344CB8AC3E}">
        <p14:creationId xmlns:p14="http://schemas.microsoft.com/office/powerpoint/2010/main" val="3709189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D0830DD7-A1FF-1021-DD84-29DE3B5286D1}"/>
            </a:ext>
          </a:extLst>
        </p:cNvPr>
        <p:cNvGrpSpPr/>
        <p:nvPr/>
      </p:nvGrpSpPr>
      <p:grpSpPr>
        <a:xfrm>
          <a:off x="0" y="0"/>
          <a:ext cx="0" cy="0"/>
          <a:chOff x="0" y="0"/>
          <a:chExt cx="0" cy="0"/>
        </a:xfrm>
      </p:grpSpPr>
      <p:sp>
        <p:nvSpPr>
          <p:cNvPr id="10" name="Rectangle 9">
            <a:extLst>
              <a:ext uri="{FF2B5EF4-FFF2-40B4-BE49-F238E27FC236}">
                <a16:creationId xmlns="" xmlns:a16="http://schemas.microsoft.com/office/drawing/2014/main" id="{424D61CB-C678-0CFB-5CC2-A8F6F89E7281}"/>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 xmlns:a16="http://schemas.microsoft.com/office/drawing/2014/main" id="{281557C4-9B66-0B85-550A-E39ECA45160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 xmlns:a16="http://schemas.microsoft.com/office/drawing/2014/main" id="{8E71CE6C-A383-0E47-D439-B4105E0A28CB}"/>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Next Steps</a:t>
            </a:r>
          </a:p>
        </p:txBody>
      </p:sp>
      <p:sp>
        <p:nvSpPr>
          <p:cNvPr id="3" name="TextBox 9">
            <a:extLst>
              <a:ext uri="{FF2B5EF4-FFF2-40B4-BE49-F238E27FC236}">
                <a16:creationId xmlns="" xmlns:a16="http://schemas.microsoft.com/office/drawing/2014/main" id="{1ABCEAF2-8AA8-6F6E-660A-8F94A4A3AD1A}"/>
              </a:ext>
            </a:extLst>
          </p:cNvPr>
          <p:cNvSpPr txBox="1"/>
          <p:nvPr/>
        </p:nvSpPr>
        <p:spPr>
          <a:xfrm>
            <a:off x="-5410" y="6391015"/>
            <a:ext cx="12191996" cy="48750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 xmlns:a16="http://schemas.microsoft.com/office/drawing/2014/main" id="{DFB566B1-6B2D-F682-574B-5548DDD642D7}"/>
              </a:ext>
            </a:extLst>
          </p:cNvPr>
          <p:cNvSpPr>
            <a:spLocks noGrp="1"/>
          </p:cNvSpPr>
          <p:nvPr>
            <p:ph sz="half" idx="1"/>
          </p:nvPr>
        </p:nvSpPr>
        <p:spPr>
          <a:xfrm>
            <a:off x="235131" y="1091294"/>
            <a:ext cx="11248946" cy="5034869"/>
          </a:xfrm>
          <a:ln>
            <a:solidFill>
              <a:schemeClr val="tx1"/>
            </a:solidFill>
          </a:ln>
        </p:spPr>
        <p:txBody>
          <a:bodyPr>
            <a:normAutofit fontScale="92500" lnSpcReduction="10000"/>
          </a:bodyPr>
          <a:lstStyle/>
          <a:p>
            <a:pPr marL="0" indent="0">
              <a:buNone/>
            </a:pPr>
            <a:r>
              <a:rPr lang="en-US" dirty="0"/>
              <a:t>The part of the story has already been pitched and approved by the Editor and </a:t>
            </a:r>
            <a:r>
              <a:rPr lang="en-US" dirty="0" err="1"/>
              <a:t>Marang</a:t>
            </a:r>
            <a:r>
              <a:rPr lang="en-US" dirty="0"/>
              <a:t> team, Questionnaires have been submitted. </a:t>
            </a:r>
          </a:p>
          <a:p>
            <a:pPr marL="0" indent="0">
              <a:buNone/>
            </a:pPr>
            <a:r>
              <a:rPr lang="en-GB" dirty="0"/>
              <a:t>This part 2 is intended to hold Ministry of Labour &amp; Home Affairs accountable in finding out what structural solutions they have put in place to allow for economic inclusion of queer persons. As the custodians of labour laws and policy, identity registration, they are better placed ensure employers offer equal opportunity for all the people of Botswana. </a:t>
            </a:r>
          </a:p>
          <a:p>
            <a:pPr marL="0" indent="0">
              <a:buNone/>
            </a:pPr>
            <a:r>
              <a:rPr lang="en-GB" dirty="0"/>
              <a:t>Additionally, an invitation has been passed to Unions to also give their perspective on what can be done to make Botswana workplaces inclusive, and to share what they have done in terms of advocacy to ensure said inclusion. </a:t>
            </a:r>
          </a:p>
          <a:p>
            <a:pPr marL="0" indent="0">
              <a:buNone/>
            </a:pPr>
            <a:r>
              <a:rPr lang="en-GB" dirty="0"/>
              <a:t>Since Banks and Medical Aids have failed to respond to our enquiries, the same questionnaires have been escalated to Non Bank Financial Regulatory Authority&amp; Business Botswana for comment. </a:t>
            </a:r>
          </a:p>
          <a:p>
            <a:pPr marL="0" indent="0">
              <a:buNone/>
            </a:pPr>
            <a:endParaRPr lang="en-GB" dirty="0"/>
          </a:p>
          <a:p>
            <a:pPr marL="0" indent="0">
              <a:buNone/>
            </a:pPr>
            <a:endParaRPr lang="en-US" dirty="0"/>
          </a:p>
          <a:p>
            <a:pPr marL="0" indent="0">
              <a:buNone/>
            </a:pPr>
            <a:endParaRPr lang="en-GB" dirty="0"/>
          </a:p>
        </p:txBody>
      </p:sp>
    </p:spTree>
    <p:extLst>
      <p:ext uri="{BB962C8B-B14F-4D97-AF65-F5344CB8AC3E}">
        <p14:creationId xmlns:p14="http://schemas.microsoft.com/office/powerpoint/2010/main" val="1401554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a:extLst>
              <a:ext uri="{FF2B5EF4-FFF2-40B4-BE49-F238E27FC236}">
                <a16:creationId xmlns="" xmlns:a16="http://schemas.microsoft.com/office/drawing/2014/main" id="{E1D7B932-815E-0AD2-B271-217AC29AC71F}"/>
              </a:ext>
            </a:extLst>
          </p:cNvPr>
          <p:cNvGraphicFramePr>
            <a:graphicFrameLocks noGrp="1"/>
          </p:cNvGraphicFramePr>
          <p:nvPr>
            <p:ph sz="half" idx="1"/>
            <p:extLst>
              <p:ext uri="{D42A27DB-BD31-4B8C-83A1-F6EECF244321}">
                <p14:modId xmlns:p14="http://schemas.microsoft.com/office/powerpoint/2010/main" val="1587857162"/>
              </p:ext>
            </p:extLst>
          </p:nvPr>
        </p:nvGraphicFramePr>
        <p:xfrm>
          <a:off x="541284" y="960852"/>
          <a:ext cx="11098608" cy="5206683"/>
        </p:xfrm>
        <a:graphic>
          <a:graphicData uri="http://schemas.openxmlformats.org/drawingml/2006/table">
            <a:tbl>
              <a:tblPr firstRow="1" firstCol="1" bandRow="1">
                <a:tableStyleId>{5C22544A-7EE6-4342-B048-85BDC9FD1C3A}</a:tableStyleId>
              </a:tblPr>
              <a:tblGrid>
                <a:gridCol w="2080618">
                  <a:extLst>
                    <a:ext uri="{9D8B030D-6E8A-4147-A177-3AD203B41FA5}">
                      <a16:colId xmlns="" xmlns:a16="http://schemas.microsoft.com/office/drawing/2014/main" val="123376925"/>
                    </a:ext>
                  </a:extLst>
                </a:gridCol>
                <a:gridCol w="9017990">
                  <a:extLst>
                    <a:ext uri="{9D8B030D-6E8A-4147-A177-3AD203B41FA5}">
                      <a16:colId xmlns="" xmlns:a16="http://schemas.microsoft.com/office/drawing/2014/main" val="3439560178"/>
                    </a:ext>
                  </a:extLst>
                </a:gridCol>
              </a:tblGrid>
              <a:tr h="504054">
                <a:tc>
                  <a:txBody>
                    <a:bodyPr/>
                    <a:lstStyle/>
                    <a:p>
                      <a:pPr>
                        <a:buNone/>
                      </a:pPr>
                      <a:r>
                        <a:rPr lang="en-ZA" sz="2400" dirty="0">
                          <a:solidFill>
                            <a:schemeClr val="tx1"/>
                          </a:solidFill>
                          <a:effectLst/>
                        </a:rPr>
                        <a:t>Name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Setho Poloko</a:t>
                      </a:r>
                      <a:r>
                        <a:rPr lang="en-ZA" sz="2400" baseline="0" dirty="0">
                          <a:solidFill>
                            <a:schemeClr val="tx1"/>
                          </a:solidFill>
                          <a:effectLst/>
                        </a:rPr>
                        <a:t> Mongatane</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314164091"/>
                  </a:ext>
                </a:extLst>
              </a:tr>
              <a:tr h="541176">
                <a:tc>
                  <a:txBody>
                    <a:bodyPr/>
                    <a:lstStyle/>
                    <a:p>
                      <a:pPr>
                        <a:buNone/>
                      </a:pPr>
                      <a:r>
                        <a:rPr lang="en-ZA" sz="2400" dirty="0">
                          <a:solidFill>
                            <a:schemeClr val="tx1"/>
                          </a:solidFill>
                          <a:effectLst/>
                        </a:rPr>
                        <a:t>Designation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Assistant Programs</a:t>
                      </a:r>
                      <a:r>
                        <a:rPr lang="en-ZA" sz="2400" baseline="0" dirty="0">
                          <a:solidFill>
                            <a:schemeClr val="tx1"/>
                          </a:solidFill>
                          <a:effectLst/>
                        </a:rPr>
                        <a:t> Manager, Broadcast Journalist</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163078158"/>
                  </a:ext>
                </a:extLst>
              </a:tr>
              <a:tr h="522514">
                <a:tc>
                  <a:txBody>
                    <a:bodyPr/>
                    <a:lstStyle/>
                    <a:p>
                      <a:pPr>
                        <a:buNone/>
                      </a:pPr>
                      <a:r>
                        <a:rPr lang="en-ZA" sz="2400" dirty="0">
                          <a:solidFill>
                            <a:schemeClr val="tx1"/>
                          </a:solidFill>
                          <a:effectLst/>
                        </a:rPr>
                        <a:t>Organisation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a:t>
                      </a:r>
                      <a:r>
                        <a:rPr lang="en-ZA" sz="2400" dirty="0" smtClean="0">
                          <a:solidFill>
                            <a:schemeClr val="tx1"/>
                          </a:solidFill>
                          <a:effectLst/>
                        </a:rPr>
                        <a:t>Gabz-FM</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773067951"/>
                  </a:ext>
                </a:extLst>
              </a:tr>
              <a:tr h="401216">
                <a:tc>
                  <a:txBody>
                    <a:bodyPr/>
                    <a:lstStyle/>
                    <a:p>
                      <a:pPr>
                        <a:buNone/>
                      </a:pPr>
                      <a:r>
                        <a:rPr lang="en-ZA" sz="2400">
                          <a:solidFill>
                            <a:schemeClr val="tx1"/>
                          </a:solidFill>
                          <a:effectLst/>
                        </a:rPr>
                        <a:t>Country </a:t>
                      </a:r>
                      <a:endParaRPr lang="en-ZA" sz="24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Botswana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79574574"/>
                  </a:ext>
                </a:extLst>
              </a:tr>
              <a:tr h="493630">
                <a:tc>
                  <a:txBody>
                    <a:bodyPr/>
                    <a:lstStyle/>
                    <a:p>
                      <a:pPr>
                        <a:buNone/>
                      </a:pPr>
                      <a:r>
                        <a:rPr lang="en-ZA" sz="2400" dirty="0">
                          <a:solidFill>
                            <a:schemeClr val="tx1"/>
                          </a:solidFill>
                          <a:effectLst/>
                        </a:rPr>
                        <a:t>Category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a:t>
                      </a:r>
                      <a:r>
                        <a:rPr lang="en-ZA" sz="2400" dirty="0" err="1">
                          <a:solidFill>
                            <a:schemeClr val="tx1"/>
                          </a:solidFill>
                          <a:effectLst/>
                        </a:rPr>
                        <a:t>Marang</a:t>
                      </a:r>
                      <a:r>
                        <a:rPr lang="en-ZA" sz="2400" dirty="0">
                          <a:solidFill>
                            <a:schemeClr val="tx1"/>
                          </a:solidFill>
                          <a:effectLst/>
                        </a:rPr>
                        <a:t> Fund Media Engagement</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956865186"/>
                  </a:ext>
                </a:extLst>
              </a:tr>
              <a:tr h="2744093">
                <a:tc>
                  <a:txBody>
                    <a:bodyPr/>
                    <a:lstStyle/>
                    <a:p>
                      <a:pPr>
                        <a:buNone/>
                      </a:pPr>
                      <a:r>
                        <a:rPr lang="en-US"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Summary</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GB"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The story explores how economic exclusion continues to affect queer people in Botswana despite two landmark court victories: the 2016 registration case and the 2019 decriminalisation ruling.</a:t>
                      </a:r>
                      <a:r>
                        <a:rPr lang="en-GB" sz="2400" baseline="0" dirty="0">
                          <a:solidFill>
                            <a:schemeClr val="tx1"/>
                          </a:solidFill>
                          <a:effectLst/>
                          <a:latin typeface="Aptos" panose="020B0004020202020204" pitchFamily="34" charset="0"/>
                          <a:ea typeface="Aptos" panose="020B0004020202020204" pitchFamily="34" charset="0"/>
                          <a:cs typeface="Aptos" panose="020B0004020202020204" pitchFamily="34" charset="0"/>
                        </a:rPr>
                        <a:t> Asking the question, do court rulings translate to lived experiences?</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97855669"/>
                  </a:ext>
                </a:extLst>
              </a:tr>
            </a:tbl>
          </a:graphicData>
        </a:graphic>
      </p:graphicFrame>
    </p:spTree>
    <p:extLst>
      <p:ext uri="{BB962C8B-B14F-4D97-AF65-F5344CB8AC3E}">
        <p14:creationId xmlns:p14="http://schemas.microsoft.com/office/powerpoint/2010/main" val="38009040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E4E9ED37-0EB2-6AF9-BEEC-776E25B47530}"/>
            </a:ext>
          </a:extLst>
        </p:cNvPr>
        <p:cNvGrpSpPr/>
        <p:nvPr/>
      </p:nvGrpSpPr>
      <p:grpSpPr>
        <a:xfrm>
          <a:off x="0" y="0"/>
          <a:ext cx="0" cy="0"/>
          <a:chOff x="0" y="0"/>
          <a:chExt cx="0" cy="0"/>
        </a:xfrm>
      </p:grpSpPr>
      <p:sp>
        <p:nvSpPr>
          <p:cNvPr id="10" name="Rectangle 9">
            <a:extLst>
              <a:ext uri="{FF2B5EF4-FFF2-40B4-BE49-F238E27FC236}">
                <a16:creationId xmlns="" xmlns:a16="http://schemas.microsoft.com/office/drawing/2014/main" id="{387A7935-66CF-832F-1319-D1252F5F756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 xmlns:a16="http://schemas.microsoft.com/office/drawing/2014/main" id="{56041E68-21EE-616A-D9EB-107AD0A8534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 xmlns:a16="http://schemas.microsoft.com/office/drawing/2014/main" id="{902A40AF-01F0-3FC4-F0D5-4972A3CCA9E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Background</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 xmlns:a16="http://schemas.microsoft.com/office/drawing/2014/main" id="{219AF955-A0FB-0C27-B79E-97DB2262C504}"/>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a:p>
            <a:endParaRPr lang="en-ZA" dirty="0"/>
          </a:p>
        </p:txBody>
      </p:sp>
      <p:sp>
        <p:nvSpPr>
          <p:cNvPr id="3" name="TextBox 9">
            <a:extLst>
              <a:ext uri="{FF2B5EF4-FFF2-40B4-BE49-F238E27FC236}">
                <a16:creationId xmlns="" xmlns:a16="http://schemas.microsoft.com/office/drawing/2014/main" id="{2102FED3-770E-745D-C969-BE77C382BA07}"/>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 xmlns:a16="http://schemas.microsoft.com/office/drawing/2014/main" id="{CADBA616-022F-035A-8D7E-151D518CA066}"/>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77500" lnSpcReduction="20000"/>
          </a:bodyPr>
          <a:lstStyle/>
          <a:p>
            <a:r>
              <a:rPr lang="en-GB" sz="2600" dirty="0">
                <a:cs typeface="Calibri"/>
              </a:rPr>
              <a:t>Exclusion through legislature, religion and cultural norms shaped attitudes of people in Botswana</a:t>
            </a:r>
          </a:p>
          <a:p>
            <a:r>
              <a:rPr lang="en-GB" sz="2600" dirty="0">
                <a:cs typeface="Calibri"/>
              </a:rPr>
              <a:t>Legalization of queer organisations, same sex conduct has not always been a magic wand. </a:t>
            </a:r>
          </a:p>
          <a:p>
            <a:r>
              <a:rPr lang="en-GB" sz="2600" dirty="0">
                <a:cs typeface="Calibri"/>
              </a:rPr>
              <a:t>The story intended to investigate that though socio-political rights had been </a:t>
            </a:r>
            <a:r>
              <a:rPr lang="en-GB" sz="2600" dirty="0" smtClean="0">
                <a:cs typeface="Calibri"/>
              </a:rPr>
              <a:t>asserted, </a:t>
            </a:r>
            <a:r>
              <a:rPr lang="en-GB" sz="2600" dirty="0">
                <a:cs typeface="Calibri"/>
              </a:rPr>
              <a:t>has the economical exclusion caused by discrimination also eliminated.</a:t>
            </a:r>
          </a:p>
          <a:p>
            <a:r>
              <a:rPr lang="en-GB" sz="2600" dirty="0">
                <a:cs typeface="Calibri"/>
              </a:rPr>
              <a:t>Could the people who are now living and loving openly get employed openly?</a:t>
            </a:r>
          </a:p>
          <a:p>
            <a:r>
              <a:rPr lang="en-GB" sz="2600" dirty="0">
                <a:cs typeface="Calibri"/>
              </a:rPr>
              <a:t>To test this one must look at employment opportunities, advancement in employment, presence of financial products matching those for heterosexual couple, products such as mortgages, insurance, medical aid etc.</a:t>
            </a:r>
          </a:p>
          <a:p>
            <a:r>
              <a:rPr lang="en-GB" sz="2600" dirty="0">
                <a:cs typeface="Calibri"/>
              </a:rPr>
              <a:t>To see if being queer doesn’t require more money to exist in Botswana, what is referred to as; Queer or Pink Tax.</a:t>
            </a:r>
            <a:endParaRPr lang="en-US" dirty="0"/>
          </a:p>
        </p:txBody>
      </p:sp>
      <p:pic>
        <p:nvPicPr>
          <p:cNvPr id="6" name="Picture 5"/>
          <p:cNvPicPr>
            <a:picLocks noChangeAspect="1"/>
          </p:cNvPicPr>
          <p:nvPr/>
        </p:nvPicPr>
        <p:blipFill>
          <a:blip r:embed="rId2"/>
          <a:stretch>
            <a:fillRect/>
          </a:stretch>
        </p:blipFill>
        <p:spPr>
          <a:xfrm>
            <a:off x="6208154" y="1143346"/>
            <a:ext cx="5901439" cy="4895512"/>
          </a:xfrm>
          <a:prstGeom prst="rect">
            <a:avLst/>
          </a:prstGeom>
        </p:spPr>
      </p:pic>
    </p:spTree>
    <p:extLst>
      <p:ext uri="{BB962C8B-B14F-4D97-AF65-F5344CB8AC3E}">
        <p14:creationId xmlns:p14="http://schemas.microsoft.com/office/powerpoint/2010/main" val="265450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AB11A3ED-74C9-95F4-A9F8-63515A57E875}"/>
            </a:ext>
          </a:extLst>
        </p:cNvPr>
        <p:cNvGrpSpPr/>
        <p:nvPr/>
      </p:nvGrpSpPr>
      <p:grpSpPr>
        <a:xfrm>
          <a:off x="0" y="0"/>
          <a:ext cx="0" cy="0"/>
          <a:chOff x="0" y="0"/>
          <a:chExt cx="0" cy="0"/>
        </a:xfrm>
      </p:grpSpPr>
      <p:sp>
        <p:nvSpPr>
          <p:cNvPr id="10" name="Rectangle 9">
            <a:extLst>
              <a:ext uri="{FF2B5EF4-FFF2-40B4-BE49-F238E27FC236}">
                <a16:creationId xmlns="" xmlns:a16="http://schemas.microsoft.com/office/drawing/2014/main" id="{4F0467BF-1CB3-BDF2-E049-1B4263B0D56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 xmlns:a16="http://schemas.microsoft.com/office/drawing/2014/main" id="{6A8ED6D0-BE98-B448-730A-89ED54F7ADA5}"/>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 xmlns:a16="http://schemas.microsoft.com/office/drawing/2014/main" id="{0F62F82C-3634-43FE-267D-4A009A4289EE}"/>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Background</a:t>
            </a:r>
            <a:r>
              <a:rPr lang="en-ZA" dirty="0"/>
              <a: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 xmlns:a16="http://schemas.microsoft.com/office/drawing/2014/main" id="{71D01CF2-C9F3-436E-8800-1EEEFE882B40}"/>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 xmlns:a16="http://schemas.microsoft.com/office/drawing/2014/main" id="{BE6F794C-4BBD-E85C-EB29-234879507BBD}"/>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 xmlns:a16="http://schemas.microsoft.com/office/drawing/2014/main" id="{290EBBAD-6E1A-F756-B0B2-53D376390A8B}"/>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85000" lnSpcReduction="20000"/>
          </a:bodyPr>
          <a:lstStyle/>
          <a:p>
            <a:r>
              <a:rPr lang="en-US" sz="2600" dirty="0">
                <a:ea typeface="Calibri"/>
                <a:cs typeface="Calibri"/>
              </a:rPr>
              <a:t>In the spirit of nothing for us without us, the investigation sort to firstly get queer persons to share their lived experiences, </a:t>
            </a:r>
            <a:r>
              <a:rPr lang="en-GB" sz="2600" dirty="0">
                <a:ea typeface="Calibri"/>
                <a:cs typeface="Calibri"/>
              </a:rPr>
              <a:t>- personal stories on  access to employment, financial assistance, land acquisition. Further more pink or queer tax was also explored as an economic barrier</a:t>
            </a:r>
            <a:endParaRPr lang="en-US" sz="2600" dirty="0">
              <a:ea typeface="Calibri"/>
              <a:cs typeface="Calibri"/>
            </a:endParaRPr>
          </a:p>
          <a:p>
            <a:r>
              <a:rPr lang="en-GB" sz="2600" dirty="0">
                <a:ea typeface="Calibri"/>
                <a:cs typeface="Calibri"/>
              </a:rPr>
              <a:t>Representatives of Queer community, advocacy bodies such as LEGABIBO, Banana Emoji Club, to find out if any programing exists that aims to bridge the economic gap.</a:t>
            </a:r>
          </a:p>
          <a:p>
            <a:r>
              <a:rPr lang="en-GB" sz="2600" dirty="0">
                <a:ea typeface="Calibri"/>
                <a:cs typeface="Calibri"/>
              </a:rPr>
              <a:t>Statistics Botswana - if indeed economic statistic are kept and if so, what do they indicate, from employment, to income brackets, to land/asset ownership</a:t>
            </a:r>
          </a:p>
          <a:p>
            <a:r>
              <a:rPr lang="en-GB" sz="2600" dirty="0">
                <a:ea typeface="Calibri"/>
                <a:cs typeface="Calibri"/>
              </a:rPr>
              <a:t>Financial Institutions- since queer person are excluded from marriage, are there alternative products for life partnerships and other coupling alternatives. </a:t>
            </a:r>
          </a:p>
          <a:p>
            <a:endParaRPr lang="en-US" sz="2600" dirty="0">
              <a:ea typeface="Calibri"/>
              <a:cs typeface="Calibri"/>
            </a:endParaRPr>
          </a:p>
          <a:p>
            <a:pPr marL="0" indent="0">
              <a:buNone/>
            </a:pPr>
            <a:endParaRPr lang="en-US" dirty="0"/>
          </a:p>
        </p:txBody>
      </p:sp>
      <p:pic>
        <p:nvPicPr>
          <p:cNvPr id="4" name="Picture 3"/>
          <p:cNvPicPr>
            <a:picLocks noChangeAspect="1"/>
          </p:cNvPicPr>
          <p:nvPr/>
        </p:nvPicPr>
        <p:blipFill>
          <a:blip r:embed="rId2"/>
          <a:stretch>
            <a:fillRect/>
          </a:stretch>
        </p:blipFill>
        <p:spPr>
          <a:xfrm>
            <a:off x="6256410" y="1079313"/>
            <a:ext cx="5679805" cy="4188769"/>
          </a:xfrm>
          <a:prstGeom prst="rect">
            <a:avLst/>
          </a:prstGeom>
        </p:spPr>
      </p:pic>
      <p:sp>
        <p:nvSpPr>
          <p:cNvPr id="6" name="TextBox 5">
            <a:extLst>
              <a:ext uri="{FF2B5EF4-FFF2-40B4-BE49-F238E27FC236}">
                <a16:creationId xmlns="" xmlns:a16="http://schemas.microsoft.com/office/drawing/2014/main" id="{34FC4EB8-0565-4ECB-212B-F9ECB67FF974}"/>
              </a:ext>
            </a:extLst>
          </p:cNvPr>
          <p:cNvSpPr txBox="1"/>
          <p:nvPr/>
        </p:nvSpPr>
        <p:spPr>
          <a:xfrm>
            <a:off x="6259287" y="5268686"/>
            <a:ext cx="56877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Decriminalization Victory 2019. Depicts that the personal is political, that justice must be felt in everyday, at individual level</a:t>
            </a:r>
            <a:endParaRPr lang="en-US" dirty="0" err="1"/>
          </a:p>
        </p:txBody>
      </p:sp>
    </p:spTree>
    <p:extLst>
      <p:ext uri="{BB962C8B-B14F-4D97-AF65-F5344CB8AC3E}">
        <p14:creationId xmlns:p14="http://schemas.microsoft.com/office/powerpoint/2010/main" val="3999266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58942D07-9EEA-B2F5-CDB0-D637AC8908D2}"/>
            </a:ext>
          </a:extLst>
        </p:cNvPr>
        <p:cNvGrpSpPr/>
        <p:nvPr/>
      </p:nvGrpSpPr>
      <p:grpSpPr>
        <a:xfrm>
          <a:off x="0" y="0"/>
          <a:ext cx="0" cy="0"/>
          <a:chOff x="0" y="0"/>
          <a:chExt cx="0" cy="0"/>
        </a:xfrm>
      </p:grpSpPr>
      <p:sp>
        <p:nvSpPr>
          <p:cNvPr id="10" name="Rectangle 9">
            <a:extLst>
              <a:ext uri="{FF2B5EF4-FFF2-40B4-BE49-F238E27FC236}">
                <a16:creationId xmlns="" xmlns:a16="http://schemas.microsoft.com/office/drawing/2014/main" id="{7B5B660A-3A75-A02A-8F7C-C8A25DF16541}"/>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 xmlns:a16="http://schemas.microsoft.com/office/drawing/2014/main" id="{F08475A2-BDF7-F874-02E6-F2B853A9E129}"/>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 xmlns:a16="http://schemas.microsoft.com/office/drawing/2014/main" id="{E885E1ED-CF02-FDCB-616F-5881349E6C5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Synopsis – </a:t>
            </a:r>
            <a:r>
              <a:rPr lang="en-US" dirty="0"/>
              <a:t>The Media Contribution (LGBTIQ Focus)</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 xmlns:a16="http://schemas.microsoft.com/office/drawing/2014/main" id="{2EA65F38-B27F-A268-34E2-321CD9711735}"/>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a:p>
            <a:endParaRPr lang="en-US" dirty="0">
              <a:hlinkClick r:id="rId4"/>
            </a:endParaRPr>
          </a:p>
          <a:p>
            <a:endParaRPr lang="en-ZA" dirty="0"/>
          </a:p>
        </p:txBody>
      </p:sp>
      <p:sp>
        <p:nvSpPr>
          <p:cNvPr id="3" name="TextBox 9">
            <a:extLst>
              <a:ext uri="{FF2B5EF4-FFF2-40B4-BE49-F238E27FC236}">
                <a16:creationId xmlns="" xmlns:a16="http://schemas.microsoft.com/office/drawing/2014/main" id="{6776026F-566C-8AEB-4B83-9E12F45F2298}"/>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 xmlns:a16="http://schemas.microsoft.com/office/drawing/2014/main" id="{F18BCEC3-17C9-BA50-3DA8-B145AE7A19A6}"/>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92500"/>
          </a:bodyPr>
          <a:lstStyle/>
          <a:p>
            <a:pPr marL="0" indent="0">
              <a:buNone/>
            </a:pPr>
            <a:endParaRPr lang="en-US" dirty="0"/>
          </a:p>
          <a:p>
            <a:r>
              <a:rPr lang="en-US" sz="2600" dirty="0">
                <a:ea typeface="Calibri"/>
                <a:cs typeface="Calibri"/>
              </a:rPr>
              <a:t>Radio &amp; Online story (Facebook)</a:t>
            </a:r>
          </a:p>
          <a:p>
            <a:r>
              <a:rPr lang="en-GB" sz="2400" dirty="0"/>
              <a:t>LEGAL GAINS YET TO TRANSLATE INTO ECONOMIC INCLUSION FOR QUEER BATSWANA</a:t>
            </a:r>
          </a:p>
          <a:p>
            <a:r>
              <a:rPr lang="en-GB" sz="2400" dirty="0"/>
              <a:t>Despite landmark legal victories in Botswana, members of the queer community say economic inclusion remains limited. </a:t>
            </a:r>
          </a:p>
          <a:p>
            <a:r>
              <a:rPr lang="en-GB" sz="2400" dirty="0"/>
              <a:t>Botswana recognized LEGABIBO in 2016 and decriminalized consensual same-sex conduct in 2019. </a:t>
            </a:r>
          </a:p>
          <a:p>
            <a:r>
              <a:rPr lang="en-GB" sz="2400" dirty="0"/>
              <a:t>However, community members say these gains have not translated into financial security.</a:t>
            </a:r>
            <a:endParaRPr lang="en-US" dirty="0"/>
          </a:p>
        </p:txBody>
      </p:sp>
      <p:pic>
        <p:nvPicPr>
          <p:cNvPr id="6" name="LGBT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79363" y="1136723"/>
            <a:ext cx="4289989" cy="4726322"/>
          </a:xfrm>
          <a:prstGeom prst="rect">
            <a:avLst/>
          </a:prstGeom>
        </p:spPr>
      </p:pic>
    </p:spTree>
    <p:extLst>
      <p:ext uri="{BB962C8B-B14F-4D97-AF65-F5344CB8AC3E}">
        <p14:creationId xmlns:p14="http://schemas.microsoft.com/office/powerpoint/2010/main" val="1644239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49F1C1AC-02E0-09A0-7A79-0D42A013E98C}"/>
            </a:ext>
          </a:extLst>
        </p:cNvPr>
        <p:cNvGrpSpPr/>
        <p:nvPr/>
      </p:nvGrpSpPr>
      <p:grpSpPr>
        <a:xfrm>
          <a:off x="0" y="0"/>
          <a:ext cx="0" cy="0"/>
          <a:chOff x="0" y="0"/>
          <a:chExt cx="0" cy="0"/>
        </a:xfrm>
      </p:grpSpPr>
      <p:sp>
        <p:nvSpPr>
          <p:cNvPr id="10" name="Rectangle 9">
            <a:extLst>
              <a:ext uri="{FF2B5EF4-FFF2-40B4-BE49-F238E27FC236}">
                <a16:creationId xmlns="" xmlns:a16="http://schemas.microsoft.com/office/drawing/2014/main" id="{2109FA78-9EAB-38D1-0580-811C2E619402}"/>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 xmlns:a16="http://schemas.microsoft.com/office/drawing/2014/main" id="{3085C775-B2BC-2411-E0BB-CF317798C8C5}"/>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 xmlns:a16="http://schemas.microsoft.com/office/drawing/2014/main" id="{00B6B641-0733-772B-76CE-3CE4242156BF}"/>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Synopsis – </a:t>
            </a:r>
            <a:r>
              <a:rPr lang="en-US" dirty="0"/>
              <a:t>The Media Contribution (LGBTIQ Focus)</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 xmlns:a16="http://schemas.microsoft.com/office/drawing/2014/main" id="{3DBAC218-F7F4-1D86-6DA8-85942588F1F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 xmlns:a16="http://schemas.microsoft.com/office/drawing/2014/main" id="{7666ACD8-C595-6F77-8A0B-2347DE147F2C}"/>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55000" lnSpcReduction="20000"/>
          </a:bodyPr>
          <a:lstStyle/>
          <a:p>
            <a:pPr marL="0" indent="0">
              <a:buNone/>
            </a:pPr>
            <a:r>
              <a:rPr lang="en-US" sz="2600" dirty="0">
                <a:ea typeface="Calibri"/>
                <a:cs typeface="Calibri"/>
              </a:rPr>
              <a:t>The </a:t>
            </a:r>
            <a:r>
              <a:rPr lang="en-US" sz="2600" b="1" dirty="0">
                <a:ea typeface="Calibri"/>
                <a:cs typeface="Calibri"/>
              </a:rPr>
              <a:t>Primary</a:t>
            </a:r>
            <a:r>
              <a:rPr lang="en-US" sz="2600" dirty="0">
                <a:ea typeface="Calibri"/>
                <a:cs typeface="Calibri"/>
              </a:rPr>
              <a:t> audience for this was;</a:t>
            </a:r>
          </a:p>
          <a:p>
            <a:r>
              <a:rPr lang="en-US" sz="2600" b="1" dirty="0">
                <a:effectLst>
                  <a:outerShdw blurRad="38100" dist="38100" dir="2700000" algn="tl">
                    <a:srgbClr val="000000">
                      <a:alpha val="43137"/>
                    </a:srgbClr>
                  </a:outerShdw>
                </a:effectLst>
                <a:ea typeface="Calibri"/>
                <a:cs typeface="Calibri"/>
              </a:rPr>
              <a:t>The</a:t>
            </a:r>
            <a:r>
              <a:rPr lang="en-US" sz="2600" dirty="0">
                <a:effectLst>
                  <a:outerShdw blurRad="38100" dist="38100" dir="2700000" algn="tl">
                    <a:srgbClr val="000000">
                      <a:alpha val="43137"/>
                    </a:srgbClr>
                  </a:outerShdw>
                </a:effectLst>
                <a:ea typeface="Calibri"/>
                <a:cs typeface="Calibri"/>
              </a:rPr>
              <a:t> </a:t>
            </a:r>
            <a:r>
              <a:rPr lang="en-US" sz="2600" b="1" dirty="0">
                <a:effectLst>
                  <a:outerShdw blurRad="38100" dist="38100" dir="2700000" algn="tl">
                    <a:srgbClr val="000000">
                      <a:alpha val="43137"/>
                    </a:srgbClr>
                  </a:outerShdw>
                </a:effectLst>
                <a:ea typeface="Calibri"/>
                <a:cs typeface="Calibri"/>
              </a:rPr>
              <a:t>Public</a:t>
            </a:r>
            <a:r>
              <a:rPr lang="en-US" sz="2600" dirty="0">
                <a:ea typeface="Calibri"/>
                <a:cs typeface="Calibri"/>
              </a:rPr>
              <a:t>; to see if institutions are efficient and can provide our vision 2036, prosperity for all</a:t>
            </a:r>
          </a:p>
          <a:p>
            <a:r>
              <a:rPr lang="en-US" sz="2600" b="1" dirty="0">
                <a:effectLst>
                  <a:outerShdw blurRad="38100" dist="38100" dir="2700000" algn="tl">
                    <a:srgbClr val="000000">
                      <a:alpha val="43137"/>
                    </a:srgbClr>
                  </a:outerShdw>
                </a:effectLst>
                <a:ea typeface="Calibri"/>
                <a:cs typeface="Calibri"/>
              </a:rPr>
              <a:t>Advocacy community</a:t>
            </a:r>
            <a:r>
              <a:rPr lang="en-US" sz="2600" dirty="0">
                <a:ea typeface="Calibri"/>
                <a:cs typeface="Calibri"/>
              </a:rPr>
              <a:t>; to see where the gaps are and create targeted programing</a:t>
            </a:r>
          </a:p>
          <a:p>
            <a:r>
              <a:rPr lang="en-GB" sz="2600" b="1" dirty="0">
                <a:effectLst>
                  <a:outerShdw blurRad="38100" dist="38100" dir="2700000" algn="tl">
                    <a:srgbClr val="000000">
                      <a:alpha val="43137"/>
                    </a:srgbClr>
                  </a:outerShdw>
                </a:effectLst>
                <a:ea typeface="Calibri"/>
                <a:cs typeface="Calibri"/>
              </a:rPr>
              <a:t>The Business Community</a:t>
            </a:r>
            <a:r>
              <a:rPr lang="en-GB" sz="2600" dirty="0">
                <a:ea typeface="Calibri"/>
                <a:cs typeface="Calibri"/>
              </a:rPr>
              <a:t>; to provide inclusive employment spaces</a:t>
            </a:r>
            <a:endParaRPr lang="en-US" sz="2600" dirty="0">
              <a:ea typeface="Calibri"/>
              <a:cs typeface="Calibri"/>
            </a:endParaRPr>
          </a:p>
          <a:p>
            <a:r>
              <a:rPr lang="en-GB" sz="2600" b="1" dirty="0">
                <a:effectLst>
                  <a:outerShdw blurRad="38100" dist="38100" dir="2700000" algn="tl">
                    <a:srgbClr val="000000">
                      <a:alpha val="43137"/>
                    </a:srgbClr>
                  </a:outerShdw>
                </a:effectLst>
                <a:ea typeface="Calibri"/>
                <a:cs typeface="Calibri"/>
              </a:rPr>
              <a:t>Judicature</a:t>
            </a:r>
            <a:r>
              <a:rPr lang="en-GB" sz="2600" dirty="0">
                <a:ea typeface="Calibri"/>
                <a:cs typeface="Calibri"/>
              </a:rPr>
              <a:t>; this was aired on the day of the legal 2026 year opening where the theme “The Court as a Public Service” to see if indeed the court and its judgement were serving lived justice. </a:t>
            </a:r>
            <a:r>
              <a:rPr lang="en-GB" sz="2600" dirty="0" err="1">
                <a:ea typeface="Calibri"/>
                <a:cs typeface="Calibri"/>
              </a:rPr>
              <a:t>GabzF</a:t>
            </a:r>
            <a:r>
              <a:rPr lang="en-GB" sz="2600" dirty="0">
                <a:ea typeface="Calibri"/>
                <a:cs typeface="Calibri"/>
              </a:rPr>
              <a:t>-m was broadcasting live from the High Court, centering the conversation</a:t>
            </a:r>
          </a:p>
          <a:p>
            <a:r>
              <a:rPr lang="en-GB" sz="2600" b="1" dirty="0">
                <a:effectLst>
                  <a:outerShdw blurRad="38100" dist="38100" dir="2700000" algn="tl">
                    <a:srgbClr val="000000">
                      <a:alpha val="43137"/>
                    </a:srgbClr>
                  </a:outerShdw>
                </a:effectLst>
                <a:ea typeface="Calibri"/>
                <a:cs typeface="Calibri"/>
              </a:rPr>
              <a:t>The legislature</a:t>
            </a:r>
            <a:r>
              <a:rPr lang="en-GB" sz="2600" dirty="0">
                <a:ea typeface="Calibri"/>
                <a:cs typeface="Calibri"/>
              </a:rPr>
              <a:t>: (lead by Speaker, present at Legal Year Opening; to follow up set Jurisprudence with practical statutes to ensure inclusion</a:t>
            </a:r>
            <a:endParaRPr lang="en-US" sz="2600" dirty="0">
              <a:ea typeface="Calibri"/>
              <a:cs typeface="Calibri"/>
            </a:endParaRPr>
          </a:p>
          <a:p>
            <a:pPr marL="0" indent="0">
              <a:buNone/>
            </a:pPr>
            <a:r>
              <a:rPr lang="en-GB" sz="2600" dirty="0">
                <a:ea typeface="Calibri"/>
                <a:cs typeface="Calibri"/>
              </a:rPr>
              <a:t>To ensure </a:t>
            </a:r>
            <a:r>
              <a:rPr lang="en-GB" sz="2600" b="1" dirty="0">
                <a:ea typeface="Calibri"/>
                <a:cs typeface="Calibri"/>
              </a:rPr>
              <a:t>ethical coverage</a:t>
            </a:r>
            <a:r>
              <a:rPr lang="en-GB" sz="2600" dirty="0">
                <a:ea typeface="Calibri"/>
                <a:cs typeface="Calibri"/>
              </a:rPr>
              <a:t>; </a:t>
            </a:r>
          </a:p>
          <a:p>
            <a:r>
              <a:rPr lang="en-GB" sz="2600" dirty="0">
                <a:ea typeface="Calibri"/>
                <a:cs typeface="Calibri"/>
              </a:rPr>
              <a:t>firstly the voices of queer persons and their advocacy bodies were ensured to lead the story to reflect real lived experiences, these where however kept anonymous for protection</a:t>
            </a:r>
          </a:p>
          <a:p>
            <a:r>
              <a:rPr lang="en-GB" sz="2600" dirty="0">
                <a:ea typeface="Calibri"/>
                <a:cs typeface="Calibri"/>
              </a:rPr>
              <a:t>Secondly, the story was read across 3 bulletins to ensure high reach and loaded on Facebook the day following legal year to continue the conversation</a:t>
            </a:r>
          </a:p>
          <a:p>
            <a:r>
              <a:rPr lang="en-GB" sz="2600" dirty="0">
                <a:ea typeface="Calibri"/>
                <a:cs typeface="Calibri"/>
              </a:rPr>
              <a:t>Hateful comments on Facebook were removed but those that were divergent but sparking discourse were allowed. </a:t>
            </a:r>
          </a:p>
          <a:p>
            <a:r>
              <a:rPr lang="en-GB" sz="2600" dirty="0">
                <a:ea typeface="Calibri"/>
                <a:cs typeface="Calibri"/>
              </a:rPr>
              <a:t>Though the business community failed to give their side, this was represented in the story to indicate balance</a:t>
            </a:r>
            <a:endParaRPr lang="en-US" sz="2600" dirty="0">
              <a:ea typeface="Calibri"/>
              <a:cs typeface="Calibri"/>
            </a:endParaRPr>
          </a:p>
          <a:p>
            <a:endParaRPr lang="en-US" dirty="0"/>
          </a:p>
        </p:txBody>
      </p:sp>
      <p:pic>
        <p:nvPicPr>
          <p:cNvPr id="8" name="Picture 7"/>
          <p:cNvPicPr>
            <a:picLocks noChangeAspect="1"/>
          </p:cNvPicPr>
          <p:nvPr/>
        </p:nvPicPr>
        <p:blipFill>
          <a:blip r:embed="rId2"/>
          <a:stretch>
            <a:fillRect/>
          </a:stretch>
        </p:blipFill>
        <p:spPr>
          <a:xfrm>
            <a:off x="8995145" y="1504182"/>
            <a:ext cx="2167357" cy="2380743"/>
          </a:xfrm>
          <a:prstGeom prst="rect">
            <a:avLst/>
          </a:prstGeom>
        </p:spPr>
      </p:pic>
      <p:pic>
        <p:nvPicPr>
          <p:cNvPr id="14" name="Picture 13"/>
          <p:cNvPicPr>
            <a:picLocks noChangeAspect="1"/>
          </p:cNvPicPr>
          <p:nvPr/>
        </p:nvPicPr>
        <p:blipFill>
          <a:blip r:embed="rId3"/>
          <a:stretch>
            <a:fillRect/>
          </a:stretch>
        </p:blipFill>
        <p:spPr>
          <a:xfrm>
            <a:off x="6524588" y="1399000"/>
            <a:ext cx="2387935" cy="2727951"/>
          </a:xfrm>
          <a:prstGeom prst="rect">
            <a:avLst/>
          </a:prstGeom>
        </p:spPr>
      </p:pic>
      <p:pic>
        <p:nvPicPr>
          <p:cNvPr id="15" name="Picture 14"/>
          <p:cNvPicPr>
            <a:picLocks noChangeAspect="1"/>
          </p:cNvPicPr>
          <p:nvPr/>
        </p:nvPicPr>
        <p:blipFill>
          <a:blip r:embed="rId4"/>
          <a:stretch>
            <a:fillRect/>
          </a:stretch>
        </p:blipFill>
        <p:spPr>
          <a:xfrm>
            <a:off x="6103595" y="4079503"/>
            <a:ext cx="2808929" cy="1872162"/>
          </a:xfrm>
          <a:prstGeom prst="rect">
            <a:avLst/>
          </a:prstGeom>
        </p:spPr>
      </p:pic>
      <p:pic>
        <p:nvPicPr>
          <p:cNvPr id="4" name="Picture 3"/>
          <p:cNvPicPr>
            <a:picLocks noChangeAspect="1"/>
          </p:cNvPicPr>
          <p:nvPr/>
        </p:nvPicPr>
        <p:blipFill>
          <a:blip r:embed="rId5"/>
          <a:stretch>
            <a:fillRect/>
          </a:stretch>
        </p:blipFill>
        <p:spPr>
          <a:xfrm>
            <a:off x="8995145" y="3973624"/>
            <a:ext cx="2522852" cy="2446666"/>
          </a:xfrm>
          <a:prstGeom prst="rect">
            <a:avLst/>
          </a:prstGeom>
        </p:spPr>
      </p:pic>
    </p:spTree>
    <p:extLst>
      <p:ext uri="{BB962C8B-B14F-4D97-AF65-F5344CB8AC3E}">
        <p14:creationId xmlns:p14="http://schemas.microsoft.com/office/powerpoint/2010/main" val="2303458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65A8E692-9EA8-7C9C-F745-0B142435D39F}"/>
            </a:ext>
          </a:extLst>
        </p:cNvPr>
        <p:cNvGrpSpPr/>
        <p:nvPr/>
      </p:nvGrpSpPr>
      <p:grpSpPr>
        <a:xfrm>
          <a:off x="0" y="0"/>
          <a:ext cx="0" cy="0"/>
          <a:chOff x="0" y="0"/>
          <a:chExt cx="0" cy="0"/>
        </a:xfrm>
      </p:grpSpPr>
      <p:sp>
        <p:nvSpPr>
          <p:cNvPr id="10" name="Rectangle 9">
            <a:extLst>
              <a:ext uri="{FF2B5EF4-FFF2-40B4-BE49-F238E27FC236}">
                <a16:creationId xmlns="" xmlns:a16="http://schemas.microsoft.com/office/drawing/2014/main" id="{15FDA67A-358B-9E66-645D-FF58B500162B}"/>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 xmlns:a16="http://schemas.microsoft.com/office/drawing/2014/main" id="{B05B27EB-7C45-6EA4-0E04-F9CBEA54BC44}"/>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 xmlns:a16="http://schemas.microsoft.com/office/drawing/2014/main" id="{5706DD1E-29A2-AB8D-8903-4E8E84F3A62C}"/>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smtClean="0"/>
              <a:t>Change</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 xmlns:a16="http://schemas.microsoft.com/office/drawing/2014/main" id="{D66E7404-EC74-A551-44B2-799722FA617D}"/>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 xmlns:a16="http://schemas.microsoft.com/office/drawing/2014/main" id="{24A8993B-E843-68BE-DA1B-04E494615963}"/>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 xmlns:a16="http://schemas.microsoft.com/office/drawing/2014/main" id="{1356042C-87BF-ABF0-F8A3-88794087CA6B}"/>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92500" lnSpcReduction="10000"/>
          </a:bodyPr>
          <a:lstStyle/>
          <a:p>
            <a:pPr marL="0" indent="0">
              <a:buNone/>
            </a:pPr>
            <a:r>
              <a:rPr lang="en-US" dirty="0"/>
              <a:t>• </a:t>
            </a:r>
            <a:r>
              <a:rPr lang="en-GB" dirty="0"/>
              <a:t>Radio Story ran for 3 bulletins that was also posted on our online platforms </a:t>
            </a:r>
            <a:r>
              <a:rPr lang="en-GB" dirty="0" smtClean="0"/>
              <a:t>e.g. Facebook, 800k views on the day loaded.</a:t>
            </a:r>
          </a:p>
          <a:p>
            <a:pPr marL="0" indent="0">
              <a:buNone/>
            </a:pPr>
            <a:r>
              <a:rPr lang="en-GB" dirty="0" smtClean="0"/>
              <a:t>1.6k people watched the video to the end</a:t>
            </a:r>
            <a:endParaRPr lang="en-GB" dirty="0"/>
          </a:p>
          <a:p>
            <a:r>
              <a:rPr lang="en-GB" dirty="0"/>
              <a:t>The central message was that 10 years on after registration case and 5 years on after decriminalisation case there is still not much tangible evidence that lived experiences have been affected by the decriminalization court gains when it comes to economic inclusion.</a:t>
            </a:r>
          </a:p>
          <a:p>
            <a:r>
              <a:rPr lang="en-GB" dirty="0"/>
              <a:t>It also included multiple stakeholders to show that solutions need us all </a:t>
            </a:r>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767" t="245" r="1867" b="24909"/>
          <a:stretch/>
        </p:blipFill>
        <p:spPr>
          <a:xfrm>
            <a:off x="6331133" y="1591528"/>
            <a:ext cx="5402599" cy="3519377"/>
          </a:xfrm>
          <a:prstGeom prst="rect">
            <a:avLst/>
          </a:prstGeom>
        </p:spPr>
      </p:pic>
      <p:sp>
        <p:nvSpPr>
          <p:cNvPr id="6" name="TextBox 5"/>
          <p:cNvSpPr txBox="1"/>
          <p:nvPr/>
        </p:nvSpPr>
        <p:spPr>
          <a:xfrm>
            <a:off x="6331133" y="5384548"/>
            <a:ext cx="5655776" cy="369332"/>
          </a:xfrm>
          <a:prstGeom prst="rect">
            <a:avLst/>
          </a:prstGeom>
          <a:noFill/>
        </p:spPr>
        <p:txBody>
          <a:bodyPr wrap="square" rtlCol="0">
            <a:spAutoFit/>
          </a:bodyPr>
          <a:lstStyle/>
          <a:p>
            <a:r>
              <a:rPr lang="en-US" dirty="0" smtClean="0"/>
              <a:t>Facebook Statistics for GabzFm FB Page February 2026.</a:t>
            </a:r>
            <a:endParaRPr lang="en-US" dirty="0"/>
          </a:p>
        </p:txBody>
      </p:sp>
    </p:spTree>
    <p:extLst>
      <p:ext uri="{BB962C8B-B14F-4D97-AF65-F5344CB8AC3E}">
        <p14:creationId xmlns:p14="http://schemas.microsoft.com/office/powerpoint/2010/main" val="29006235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7AB3DAEB-C749-4828-FD40-F10942587C4E}"/>
            </a:ext>
          </a:extLst>
        </p:cNvPr>
        <p:cNvGrpSpPr/>
        <p:nvPr/>
      </p:nvGrpSpPr>
      <p:grpSpPr>
        <a:xfrm>
          <a:off x="0" y="0"/>
          <a:ext cx="0" cy="0"/>
          <a:chOff x="0" y="0"/>
          <a:chExt cx="0" cy="0"/>
        </a:xfrm>
      </p:grpSpPr>
      <p:sp>
        <p:nvSpPr>
          <p:cNvPr id="10" name="Rectangle 9">
            <a:extLst>
              <a:ext uri="{FF2B5EF4-FFF2-40B4-BE49-F238E27FC236}">
                <a16:creationId xmlns="" xmlns:a16="http://schemas.microsoft.com/office/drawing/2014/main" id="{91031178-F797-4BC1-DC4C-85423F8CCEF0}"/>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 xmlns:a16="http://schemas.microsoft.com/office/drawing/2014/main" id="{EE03442A-2D07-A964-D18D-4030FE13963D}"/>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 xmlns:a16="http://schemas.microsoft.com/office/drawing/2014/main" id="{9DBA9074-CCD3-B448-F9E1-027D18827CAE}"/>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Change</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 xmlns:a16="http://schemas.microsoft.com/office/drawing/2014/main" id="{F656AA27-DF1F-8911-C612-8B65C7CBCF39}"/>
              </a:ext>
            </a:extLst>
          </p:cNvPr>
          <p:cNvSpPr txBox="1">
            <a:spLocks/>
          </p:cNvSpPr>
          <p:nvPr/>
        </p:nvSpPr>
        <p:spPr>
          <a:xfrm>
            <a:off x="14017365" y="2335510"/>
            <a:ext cx="1471308" cy="214796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 xmlns:a16="http://schemas.microsoft.com/office/drawing/2014/main" id="{FE89D8F7-61C7-7594-5C3B-64640C55EF79}"/>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 xmlns:a16="http://schemas.microsoft.com/office/drawing/2014/main" id="{CF80B2BA-8D8D-EEA8-28E0-5CC055ED4A4C}"/>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b">
            <a:normAutofit fontScale="62500" lnSpcReduction="20000"/>
          </a:bodyPr>
          <a:lstStyle/>
          <a:p>
            <a:r>
              <a:rPr lang="en-GB" dirty="0"/>
              <a:t>Queer rights discourse have been mostly centred around political and social rights. The story was intended to show how being free should be extended to having means.</a:t>
            </a:r>
          </a:p>
          <a:p>
            <a:r>
              <a:rPr lang="en-GB" dirty="0"/>
              <a:t>To the everyday citizen was given perspective on the difficulties/barriers to economic inclusion of queer persons. This is intended to inform for better engagement when speaking to public policy development. There is also been conversation currently </a:t>
            </a:r>
            <a:r>
              <a:rPr lang="en-GB" dirty="0" err="1"/>
              <a:t>áround</a:t>
            </a:r>
            <a:r>
              <a:rPr lang="en-GB" dirty="0"/>
              <a:t> the establishment of a Constitutional Court. Will this be the platform to assert queer rights? what does the constitution say about these rights currently, how does it affect everyone including queer person</a:t>
            </a:r>
          </a:p>
          <a:p>
            <a:pPr marL="0" indent="0">
              <a:buNone/>
            </a:pPr>
            <a:endParaRPr lang="en-GB" dirty="0"/>
          </a:p>
          <a:p>
            <a:r>
              <a:rPr lang="en-GB" dirty="0"/>
              <a:t>It gave light to the intersectionalities of safety or lack therefore leads to queer tax, because if its not a safe space, </a:t>
            </a:r>
            <a:r>
              <a:rPr lang="en-GB" dirty="0" err="1"/>
              <a:t>i</a:t>
            </a:r>
            <a:r>
              <a:rPr lang="en-GB" dirty="0"/>
              <a:t> cant walk, I have to take a taxi. If I cant be treated with respect at a public clinic, I have to pay for a doctor, I cant go to a concert and not pay VIP, when already, employment and advancing in the workplace is already challenged. So the pocket is also affected by hate, not just my right to be.</a:t>
            </a:r>
          </a:p>
          <a:p>
            <a:pPr marL="0" indent="0">
              <a:buNone/>
            </a:pPr>
            <a:endParaRPr lang="en-US" dirty="0"/>
          </a:p>
        </p:txBody>
      </p:sp>
      <p:pic>
        <p:nvPicPr>
          <p:cNvPr id="6" name="Picture 5"/>
          <p:cNvPicPr>
            <a:picLocks noChangeAspect="1"/>
          </p:cNvPicPr>
          <p:nvPr/>
        </p:nvPicPr>
        <p:blipFill>
          <a:blip r:embed="rId2"/>
          <a:stretch>
            <a:fillRect/>
          </a:stretch>
        </p:blipFill>
        <p:spPr>
          <a:xfrm>
            <a:off x="6649567" y="1119445"/>
            <a:ext cx="4988860" cy="4978565"/>
          </a:xfrm>
          <a:prstGeom prst="rect">
            <a:avLst/>
          </a:prstGeom>
        </p:spPr>
      </p:pic>
    </p:spTree>
    <p:extLst>
      <p:ext uri="{BB962C8B-B14F-4D97-AF65-F5344CB8AC3E}">
        <p14:creationId xmlns:p14="http://schemas.microsoft.com/office/powerpoint/2010/main" val="1776651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462C222E-9CA8-8403-03F7-39AB7C43300D}"/>
            </a:ext>
          </a:extLst>
        </p:cNvPr>
        <p:cNvGrpSpPr/>
        <p:nvPr/>
      </p:nvGrpSpPr>
      <p:grpSpPr>
        <a:xfrm>
          <a:off x="0" y="0"/>
          <a:ext cx="0" cy="0"/>
          <a:chOff x="0" y="0"/>
          <a:chExt cx="0" cy="0"/>
        </a:xfrm>
      </p:grpSpPr>
      <p:sp>
        <p:nvSpPr>
          <p:cNvPr id="10" name="Rectangle 9">
            <a:extLst>
              <a:ext uri="{FF2B5EF4-FFF2-40B4-BE49-F238E27FC236}">
                <a16:creationId xmlns="" xmlns:a16="http://schemas.microsoft.com/office/drawing/2014/main" id="{55F48053-7FF7-EF86-7C65-74B4E9CDF8D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 xmlns:a16="http://schemas.microsoft.com/office/drawing/2014/main" id="{A3D8A7EE-1A4B-0C6D-EB46-8DFA22913D81}"/>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 xmlns:a16="http://schemas.microsoft.com/office/drawing/2014/main" id="{0EE6B401-2653-D653-9B4D-8943BC878917}"/>
              </a:ext>
            </a:extLst>
          </p:cNvPr>
          <p:cNvSpPr>
            <a:spLocks noGrp="1"/>
          </p:cNvSpPr>
          <p:nvPr/>
        </p:nvSpPr>
        <p:spPr>
          <a:xfrm>
            <a:off x="-10048" y="188451"/>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The change/ Impact</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 xmlns:a16="http://schemas.microsoft.com/office/drawing/2014/main" id="{A62EBD83-7979-2E12-2991-37E8BEACF85B}"/>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An Example of the </a:t>
            </a:r>
            <a:r>
              <a:rPr lang="en-GB" dirty="0" smtClean="0"/>
              <a:t>Questionnaire </a:t>
            </a:r>
            <a:r>
              <a:rPr lang="en-GB" dirty="0"/>
              <a:t>sent to Businesses</a:t>
            </a:r>
            <a:endParaRPr lang="en-ZA" dirty="0"/>
          </a:p>
        </p:txBody>
      </p:sp>
      <p:sp>
        <p:nvSpPr>
          <p:cNvPr id="3" name="TextBox 9">
            <a:extLst>
              <a:ext uri="{FF2B5EF4-FFF2-40B4-BE49-F238E27FC236}">
                <a16:creationId xmlns="" xmlns:a16="http://schemas.microsoft.com/office/drawing/2014/main" id="{A4C54F62-A22A-20B2-66E0-37CF7AD7183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 xmlns:a16="http://schemas.microsoft.com/office/drawing/2014/main" id="{874CE9D1-7973-DCFC-ABB9-15BE7C35B517}"/>
              </a:ext>
            </a:extLst>
          </p:cNvPr>
          <p:cNvSpPr>
            <a:spLocks noGrp="1"/>
          </p:cNvSpPr>
          <p:nvPr>
            <p:ph sz="half" idx="1"/>
          </p:nvPr>
        </p:nvSpPr>
        <p:spPr>
          <a:xfrm>
            <a:off x="235131" y="1091294"/>
            <a:ext cx="5860869" cy="5034869"/>
          </a:xfrm>
          <a:ln>
            <a:solidFill>
              <a:schemeClr val="tx1"/>
            </a:solidFill>
          </a:ln>
        </p:spPr>
        <p:txBody>
          <a:bodyPr vert="horz" lIns="91440" tIns="0" rIns="91440" bIns="36000" rtlCol="0" anchor="b">
            <a:normAutofit fontScale="55000" lnSpcReduction="20000"/>
          </a:bodyPr>
          <a:lstStyle/>
          <a:p>
            <a:r>
              <a:rPr lang="en-US" dirty="0"/>
              <a:t>Awareness raising that court judgment should impact lived experiences, that is how justice is delivered </a:t>
            </a:r>
          </a:p>
          <a:p>
            <a:r>
              <a:rPr lang="en-US" dirty="0"/>
              <a:t>Strengthening accountability, is the constitution that asserts lack of discrimination practiced in the republic, without knowledge, the public cannot question</a:t>
            </a:r>
          </a:p>
          <a:p>
            <a:r>
              <a:rPr lang="en-GB" dirty="0"/>
              <a:t>Our interview with Statistics Botswana also specifically showed that no data has yet been collected in relations to queer persons, and even the already existing data only recognised two genders and was not nuanced for non binary. The agency spoke to us on how this could be done and who to follow up with for there to be a policy change, they also said they would recommend to their supervisors that data must incorporate queer persons.</a:t>
            </a:r>
          </a:p>
          <a:p>
            <a:r>
              <a:rPr lang="en-GB" dirty="0"/>
              <a:t>Without getting data and focusing on what the interpretations of that is? We therefore intend on interviewing ministers of relevant portfolios on what their plans are?</a:t>
            </a:r>
          </a:p>
          <a:p>
            <a:r>
              <a:rPr lang="en-GB" dirty="0"/>
              <a:t>Critical Reflection: Though the business community gave us the run around and have not yet responded to our questionnaire, this has sensitized them to audit their employee benefits to see if they are inclusive</a:t>
            </a:r>
          </a:p>
          <a:p>
            <a:endParaRPr lang="en-GB" dirty="0"/>
          </a:p>
          <a:p>
            <a:r>
              <a:rPr lang="en-US" dirty="0"/>
              <a:t>Change was Positive</a:t>
            </a:r>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6" t="15528"/>
          <a:stretch/>
        </p:blipFill>
        <p:spPr>
          <a:xfrm>
            <a:off x="6274319" y="2025353"/>
            <a:ext cx="5792343" cy="3387483"/>
          </a:xfrm>
          <a:prstGeom prst="rect">
            <a:avLst/>
          </a:prstGeom>
        </p:spPr>
      </p:pic>
    </p:spTree>
    <p:extLst>
      <p:ext uri="{BB962C8B-B14F-4D97-AF65-F5344CB8AC3E}">
        <p14:creationId xmlns:p14="http://schemas.microsoft.com/office/powerpoint/2010/main" val="7203353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0d0128bf-0240-4a00-b00a-ea9f2cdab004">
      <Terms xmlns="http://schemas.microsoft.com/office/infopath/2007/PartnerControls"/>
    </lcf76f155ced4ddcb4097134ff3c332f>
    <SharedWithUsers xmlns="5c72703c-1067-4fa7-89cc-ef245258de7b">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6" ma:contentTypeDescription="Create a new document." ma:contentTypeScope="" ma:versionID="d103da91a01d0d4d36f0a8fa93a5bda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951381d568948a2b3bc63ab6b0cc8801"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E68B3D-71FF-44C2-AB59-2DB8580AC147}">
  <ds:schemaRefs>
    <ds:schemaRef ds:uri="http://purl.org/dc/terms/"/>
    <ds:schemaRef ds:uri="386b4bcc-3771-4cf3-910e-10b4da597aff"/>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2006/metadata/properties"/>
    <ds:schemaRef ds:uri="http://schemas.microsoft.com/office/infopath/2007/PartnerControls"/>
    <ds:schemaRef ds:uri="5c72703c-1067-4fa7-89cc-ef245258de7b"/>
    <ds:schemaRef ds:uri="http://purl.org/dc/dcmitype/"/>
  </ds:schemaRefs>
</ds:datastoreItem>
</file>

<file path=customXml/itemProps2.xml><?xml version="1.0" encoding="utf-8"?>
<ds:datastoreItem xmlns:ds="http://schemas.openxmlformats.org/officeDocument/2006/customXml" ds:itemID="{1DB4328B-3D16-4724-82AB-3AC78140E33F}">
  <ds:schemaRefs>
    <ds:schemaRef ds:uri="http://schemas.microsoft.com/sharepoint/v3/contenttype/forms"/>
  </ds:schemaRefs>
</ds:datastoreItem>
</file>

<file path=customXml/itemProps3.xml><?xml version="1.0" encoding="utf-8"?>
<ds:datastoreItem xmlns:ds="http://schemas.openxmlformats.org/officeDocument/2006/customXml" ds:itemID="{89C5AE35-5F73-450C-8CF2-8850F30793FA}"/>
</file>

<file path=docProps/app.xml><?xml version="1.0" encoding="utf-8"?>
<Properties xmlns="http://schemas.openxmlformats.org/officeDocument/2006/extended-properties" xmlns:vt="http://schemas.openxmlformats.org/officeDocument/2006/docPropsVTypes">
  <TotalTime>1407</TotalTime>
  <Words>2049</Words>
  <Application>Microsoft Office PowerPoint</Application>
  <PresentationFormat>Widescreen</PresentationFormat>
  <Paragraphs>122</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Calibri</vt:lpstr>
      <vt:lpstr>Calibri Light</vt:lpstr>
      <vt:lpstr>Tahoma</vt:lpstr>
      <vt:lpstr>Times New Roman</vt:lpstr>
      <vt:lpstr>Office Theme</vt:lpstr>
      <vt:lpstr>Voice and Choice Summit 2026-Marang Media LGBTIQ Category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Voice and Choice Summit 2026-Marang Media LGBTIQ Category</dc:title>
  <dc:creator>Debi Lee</dc:creator>
  <cp:lastModifiedBy>Microsoft account</cp:lastModifiedBy>
  <cp:revision>159</cp:revision>
  <dcterms:created xsi:type="dcterms:W3CDTF">2025-10-09T06:55:09Z</dcterms:created>
  <dcterms:modified xsi:type="dcterms:W3CDTF">2026-03-05T11:56:02Z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0x010100438F3ECD972E8E41B9495D5AEDAE7986</vt:lpwstr>
  </property>
  <property fmtid="{D5CDD505-2E9C-101B-9397-08002B2CF9AE}" pid="3" name="MediaServiceImageTags">
    <vt:lpwstr/>
  </property>
  <property fmtid="{D5CDD505-2E9C-101B-9397-08002B2CF9AE}" pid="4" name="Order">
    <vt:lpwstr>9631200.00000000</vt:lpwstr>
  </property>
  <property fmtid="{D5CDD505-2E9C-101B-9397-08002B2CF9AE}" pid="5" name="Processed">
    <vt:lpwstr>false</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y fmtid="{D5CDD505-2E9C-101B-9397-08002B2CF9AE}" pid="14" name="Putonline">
    <vt:lpwstr>false</vt:lpwstr>
  </property>
</Properties>
</file>