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4" r:id="rId6"/>
    <p:sldId id="283" r:id="rId7"/>
    <p:sldId id="288" r:id="rId8"/>
    <p:sldId id="282" r:id="rId9"/>
    <p:sldId id="289" r:id="rId10"/>
    <p:sldId id="276" r:id="rId11"/>
    <p:sldId id="290" r:id="rId12"/>
    <p:sldId id="277" r:id="rId13"/>
    <p:sldId id="284" r:id="rId14"/>
    <p:sldId id="285" r:id="rId15"/>
    <p:sldId id="280" r:id="rId16"/>
    <p:sldId id="292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3951"/>
    <a:srgbClr val="F7DA06"/>
    <a:srgbClr val="E9EBF5"/>
    <a:srgbClr val="E37191"/>
    <a:srgbClr val="00FF00"/>
    <a:srgbClr val="17B060"/>
    <a:srgbClr val="A57FA6"/>
    <a:srgbClr val="7D59A5"/>
    <a:srgbClr val="FF0000"/>
    <a:srgbClr val="25B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42D9A-45B1-41B5-91A7-30DB0E65740A}" v="1" dt="2026-02-18T09:36:22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4" autoAdjust="0"/>
    <p:restoredTop sz="93634" autoAdjust="0"/>
  </p:normalViewPr>
  <p:slideViewPr>
    <p:cSldViewPr snapToGrid="0">
      <p:cViewPr>
        <p:scale>
          <a:sx n="90" d="100"/>
          <a:sy n="90" d="100"/>
        </p:scale>
        <p:origin x="4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2026/02/21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lexpress.mu/s/neuf-mauriciens-sur-dix-estiment-que-les-personnes-intersexes-meritent-des-droits-egaux-55282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s://lexpress.mu/s/le-mariage-pour-tous-la-yqa-et-freedom-to-marry-global-unissent-leurs-forces-552456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xpress.mu/s/gender-links-mauritius-mieux-raconter-les-realites-lgbtqia-553049" TargetMode="External"/><Relationship Id="rId5" Type="http://schemas.openxmlformats.org/officeDocument/2006/relationships/hyperlink" Target="https://lexpress.mu/s/des-femmes-transgenres-temoignent-out-moris-documente-leur-inclusion-554081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xpress.mu/s/droits-lgbt-pliny-et-jayraj-deux-mauriciens-se-marient-548524" TargetMode="External"/><Relationship Id="rId4" Type="http://schemas.openxmlformats.org/officeDocument/2006/relationships/hyperlink" Target="https://lexpress.mu/s/trans-et-genres-divers-une-formation-pour-des-medias-sans-cliches-5523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208" y="1869851"/>
            <a:ext cx="11224526" cy="1811407"/>
          </a:xfrm>
        </p:spPr>
        <p:txBody>
          <a:bodyPr>
            <a:noAutofit/>
          </a:bodyPr>
          <a:lstStyle/>
          <a:p>
            <a:r>
              <a:rPr lang="en-US" sz="5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</a:t>
            </a:r>
            <a:br>
              <a:rPr lang="en-US" sz="5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ZA" sz="5000" dirty="0"/>
              <a:t>Marang Media LGBTIQ Category</a:t>
            </a:r>
            <a:endParaRPr lang="en-ZA" sz="50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680934" y="3906016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8F3951"/>
                </a:solidFill>
              </a:rPr>
              <a:t>From Data to Dignity: Reframing Equal Rights in Mauritius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Nicolas FRICHOT (MAURITIUS) - L’express (print)</a:t>
            </a:r>
          </a:p>
          <a:p>
            <a:pPr algn="ctr"/>
            <a:endParaRPr lang="en-ZW" sz="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08586-EE1A-1AD7-6CFB-F9BD62FC1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25973" r="23801" b="28363"/>
          <a:stretch>
            <a:fillRect/>
          </a:stretch>
        </p:blipFill>
        <p:spPr>
          <a:xfrm>
            <a:off x="9724984" y="648759"/>
            <a:ext cx="1404000" cy="6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0C245-88E6-22AF-F177-2F1E01FFC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93883-719F-5067-7822-93F540D67865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65FAC7-7B6B-218A-AED6-3C2376F9B7FA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17B989F-42CA-7868-2160-5ACF8BBD9E14}"/>
              </a:ext>
            </a:extLst>
          </p:cNvPr>
          <p:cNvSpPr>
            <a:spLocks noGrp="1"/>
          </p:cNvSpPr>
          <p:nvPr/>
        </p:nvSpPr>
        <p:spPr>
          <a:xfrm>
            <a:off x="0" y="-51867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600" b="1" dirty="0"/>
              <a:t>How do you score yourself? </a:t>
            </a:r>
            <a:endParaRPr lang="en-ZW" sz="36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C048391-7E30-653D-856E-606A76372F3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01C9B0-3182-086C-5A1E-F98FAEBB104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2170628"/>
              </p:ext>
            </p:extLst>
          </p:nvPr>
        </p:nvGraphicFramePr>
        <p:xfrm>
          <a:off x="991409" y="628286"/>
          <a:ext cx="10198358" cy="56246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741450">
                  <a:extLst>
                    <a:ext uri="{9D8B030D-6E8A-4147-A177-3AD203B41FA5}">
                      <a16:colId xmlns:a16="http://schemas.microsoft.com/office/drawing/2014/main" val="2523543125"/>
                    </a:ext>
                  </a:extLst>
                </a:gridCol>
                <a:gridCol w="1456908">
                  <a:extLst>
                    <a:ext uri="{9D8B030D-6E8A-4147-A177-3AD203B41FA5}">
                      <a16:colId xmlns:a16="http://schemas.microsoft.com/office/drawing/2014/main" val="3116541649"/>
                    </a:ext>
                  </a:extLst>
                </a:gridCol>
              </a:tblGrid>
              <a:tr h="676784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7186" marR="97186" marT="97186" marB="97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1-10</a:t>
                      </a:r>
                      <a:endParaRPr lang="en-ZA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97186" marR="97186" marT="97186" marB="97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64796"/>
                  </a:ext>
                </a:extLst>
              </a:tr>
              <a:tr h="95331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story explicitly centres LGBTIQ communities, rights, lived realities, or meaningfully mainstreams sexual orientation, gender identity and expression, and sex characteristics (LGBTIQSC).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746026"/>
                  </a:ext>
                </a:extLst>
              </a:tr>
              <a:tr h="95331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story meaningfully includes and fairly represents diverse LGBTIQ voices and lived experiences, giving appropriate weight to those most affected by the issue.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008176"/>
                  </a:ext>
                </a:extLst>
              </a:tr>
              <a:tr h="95331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story reflects perspectives from both decision-makers and LGBTIQ people directly affected, clearly illustrating power dynamics and differential impact.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813095"/>
                  </a:ext>
                </a:extLst>
              </a:tr>
              <a:tr h="95331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 sources and subjects in the story are represented with dignity, respect, and agency, avoiding sensationalism, misrepresentation, or harm.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330445"/>
                  </a:ext>
                </a:extLst>
              </a:tr>
              <a:tr h="95331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story challenges harmful stereotypes, stigma, and discrimination related to sexual orientation, gender identity and expression, and sex characteristics, and affirms diversity.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026102"/>
                  </a:ext>
                </a:extLst>
              </a:tr>
            </a:tbl>
          </a:graphicData>
        </a:graphic>
      </p:graphicFrame>
      <p:sp>
        <p:nvSpPr>
          <p:cNvPr id="2" name="Title 3">
            <a:extLst>
              <a:ext uri="{FF2B5EF4-FFF2-40B4-BE49-F238E27FC236}">
                <a16:creationId xmlns:a16="http://schemas.microsoft.com/office/drawing/2014/main" id="{CA9EC4D4-B42D-AF3B-B983-2513B9B675CE}"/>
              </a:ext>
            </a:extLst>
          </p:cNvPr>
          <p:cNvSpPr>
            <a:spLocks noGrp="1"/>
          </p:cNvSpPr>
          <p:nvPr/>
        </p:nvSpPr>
        <p:spPr>
          <a:xfrm>
            <a:off x="93305" y="186231"/>
            <a:ext cx="1593981" cy="36893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Self-evaluation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3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D54A51-4F0A-A191-7FCD-F06C34B00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635EA3-CDF7-EB24-1C84-22DF4E8C3046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94556F-2C12-5873-129C-9E75FEFC9BC2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9B69F2A-3D1E-128C-813A-33A656F43E3D}"/>
              </a:ext>
            </a:extLst>
          </p:cNvPr>
          <p:cNvSpPr>
            <a:spLocks noGrp="1"/>
          </p:cNvSpPr>
          <p:nvPr/>
        </p:nvSpPr>
        <p:spPr>
          <a:xfrm>
            <a:off x="4" y="-37660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600" b="1" dirty="0"/>
              <a:t>How do you score yourself? </a:t>
            </a:r>
            <a:endParaRPr lang="en-ZW" sz="36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216E053-1D58-B1F7-854B-22C2AB7CD2A8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BF0FFA-A58D-0588-D5B9-96409E08354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2799478"/>
              </p:ext>
            </p:extLst>
          </p:nvPr>
        </p:nvGraphicFramePr>
        <p:xfrm>
          <a:off x="991409" y="656701"/>
          <a:ext cx="10198358" cy="55445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741450">
                  <a:extLst>
                    <a:ext uri="{9D8B030D-6E8A-4147-A177-3AD203B41FA5}">
                      <a16:colId xmlns:a16="http://schemas.microsoft.com/office/drawing/2014/main" val="2523543125"/>
                    </a:ext>
                  </a:extLst>
                </a:gridCol>
                <a:gridCol w="1456908">
                  <a:extLst>
                    <a:ext uri="{9D8B030D-6E8A-4147-A177-3AD203B41FA5}">
                      <a16:colId xmlns:a16="http://schemas.microsoft.com/office/drawing/2014/main" val="3116541649"/>
                    </a:ext>
                  </a:extLst>
                </a:gridCol>
              </a:tblGrid>
              <a:tr h="6893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7186" marR="97186" marT="97186" marB="97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1-10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97186" marR="97186" marT="97186" marB="97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64796"/>
                  </a:ext>
                </a:extLst>
              </a:tr>
              <a:tr h="97104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story contributes to informed public dialogue on LGBTIQ issues, rights, and social justice through education, advocacy, or critical reflection.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09046"/>
                  </a:ext>
                </a:extLst>
              </a:tr>
              <a:tr h="97104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Where data or statistics are used, they are accurate, contextualised, and appropriately disaggregated, or the limitations and gaps in available data are clearly acknowledged.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425027"/>
                  </a:ext>
                </a:extLst>
              </a:tr>
              <a:tr h="97104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story takes a clear human right–based approach grounded in equality, non-discrimination, bodily autonomy, and dignity.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030223"/>
                  </a:ext>
                </a:extLst>
              </a:tr>
              <a:tr h="97104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story demonstrates strong attention to privacy, safety, and security, including risk mitigation for participants and communities in restrictive or hostile environments.</a:t>
                      </a:r>
                      <a:endParaRPr lang="en-ZA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324758"/>
                  </a:ext>
                </a:extLst>
              </a:tr>
              <a:tr h="97104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story offers fresh, original, or under-represented perspectives on LGBTIQ issues and demonstrates editorial courage without exposing individuals or communities to undue risks.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sz="3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ZA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91" marR="64791" marT="64791" marB="647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021917"/>
                  </a:ext>
                </a:extLst>
              </a:tr>
            </a:tbl>
          </a:graphicData>
        </a:graphic>
      </p:graphicFrame>
      <p:sp>
        <p:nvSpPr>
          <p:cNvPr id="2" name="Title 3">
            <a:extLst>
              <a:ext uri="{FF2B5EF4-FFF2-40B4-BE49-F238E27FC236}">
                <a16:creationId xmlns:a16="http://schemas.microsoft.com/office/drawing/2014/main" id="{E608F4C9-52EB-452C-24EB-6B31498054F4}"/>
              </a:ext>
            </a:extLst>
          </p:cNvPr>
          <p:cNvSpPr>
            <a:spLocks noGrp="1"/>
          </p:cNvSpPr>
          <p:nvPr/>
        </p:nvSpPr>
        <p:spPr>
          <a:xfrm>
            <a:off x="93305" y="186231"/>
            <a:ext cx="1593981" cy="36893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Self-evaluation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9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7416799" y="1091294"/>
            <a:ext cx="4267201" cy="4999616"/>
          </a:xfrm>
          <a:prstGeom prst="rect">
            <a:avLst/>
          </a:prstGeom>
          <a:noFill/>
          <a:ln w="28575">
            <a:solidFill>
              <a:srgbClr val="8F395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8F3951"/>
                </a:solidFill>
              </a:rPr>
              <a:t>What lessons have you learnt?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8F395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learned that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sustained coverage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rather than one-off reporting – is essential to normalize sensitive issues and build lasting public awareness.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learned that framing LGBTIQ issues within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universal human rights principles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broadens engagement and makes the conversation more inclusive and less polarized.</a:t>
            </a:r>
            <a:endParaRPr lang="en-US" sz="2400" dirty="0">
              <a:solidFill>
                <a:srgbClr val="8F3951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5"/>
            <a:ext cx="6639802" cy="4999616"/>
          </a:xfrm>
          <a:ln w="28575">
            <a:solidFill>
              <a:srgbClr val="8F395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8F3951"/>
                </a:solidFill>
              </a:rPr>
              <a:t>Challenge &amp; Mitigation 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dirty="0">
                <a:highlight>
                  <a:srgbClr val="FFFF00"/>
                </a:highlight>
              </a:rPr>
              <a:t>Challenge:</a:t>
            </a:r>
            <a:r>
              <a:rPr lang="en-US" sz="1800" dirty="0"/>
              <a:t> Online backlash and potential abuse in social media comments.</a:t>
            </a:r>
          </a:p>
          <a:p>
            <a:pPr marL="0" indent="0" algn="just">
              <a:buNone/>
            </a:pPr>
            <a:r>
              <a:rPr lang="en-US" sz="1800" dirty="0">
                <a:highlight>
                  <a:srgbClr val="00FF00"/>
                </a:highlight>
              </a:rPr>
              <a:t>Mitigation:</a:t>
            </a:r>
            <a:r>
              <a:rPr lang="en-US" sz="1800" dirty="0"/>
              <a:t>  Maintained balanced moderation, safeguarding freedom of expression while preventing harmful or discriminatory content.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dirty="0">
                <a:highlight>
                  <a:srgbClr val="FFFF00"/>
                </a:highlight>
              </a:rPr>
              <a:t>Challenge:</a:t>
            </a:r>
            <a:r>
              <a:rPr lang="en-US" sz="1800" dirty="0"/>
              <a:t> Limited public understanding of intersex realities.</a:t>
            </a:r>
          </a:p>
          <a:p>
            <a:pPr marL="0" indent="0" algn="just">
              <a:buNone/>
            </a:pPr>
            <a:r>
              <a:rPr lang="en-US" sz="1800" dirty="0">
                <a:highlight>
                  <a:srgbClr val="00FF00"/>
                </a:highlight>
              </a:rPr>
              <a:t>Mitigation:</a:t>
            </a:r>
            <a:r>
              <a:rPr lang="en-US" sz="1800" dirty="0"/>
              <a:t> Developed a forward-looking editorial plan including follow-up interviews, video reports, expert input, lived testimonies, and engagement with relevant authorities to deepen public understanding in future coverage.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B1592C-6170-8225-38A2-FD7DFB488C75}"/>
              </a:ext>
            </a:extLst>
          </p:cNvPr>
          <p:cNvSpPr>
            <a:spLocks noGrp="1"/>
          </p:cNvSpPr>
          <p:nvPr/>
        </p:nvSpPr>
        <p:spPr>
          <a:xfrm>
            <a:off x="93304" y="186231"/>
            <a:ext cx="2700695" cy="36893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Challenges &amp; Lessons Learnt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1E9F3-3639-5611-8615-D6E27EFC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87018A-4F39-63EA-67D6-E7E06AAF0C27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191FA9-B3D6-F0DF-7FB0-193C7D0EC39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E3DB8A4-17CA-1E04-6481-1D4A5F6C9160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ZW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3970EB5-0C6E-94C5-9DA7-38AC623F0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933" y="1091294"/>
            <a:ext cx="11057467" cy="3734705"/>
          </a:xfrm>
          <a:ln w="28575">
            <a:solidFill>
              <a:srgbClr val="8F395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1200" b="1" dirty="0">
              <a:solidFill>
                <a:srgbClr val="8F3951"/>
              </a:solidFill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rgbClr val="8F3951"/>
                </a:solidFill>
              </a:rPr>
              <a:t>Are there plans to continue reporting?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Yes. Future coverage will focus on intersex realities, diversity in the workplace, coverage of LGBTIQ events, and giving voice to LGBTIQ community members beyond identity-specific topics.</a:t>
            </a:r>
          </a:p>
          <a:p>
            <a:pPr marL="0" indent="0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8F3951"/>
                </a:solidFill>
              </a:rPr>
              <a:t>How might this work inspire or enable further action?</a:t>
            </a:r>
          </a:p>
          <a:p>
            <a:pPr marL="0" indent="0">
              <a:buNone/>
            </a:pPr>
            <a:endParaRPr lang="en-US" sz="1200" dirty="0"/>
          </a:p>
          <a:p>
            <a:pPr marL="0" indent="0" algn="just">
              <a:buNone/>
            </a:pPr>
            <a:r>
              <a:rPr lang="en-US" sz="2000" dirty="0"/>
              <a:t>By increasing presence and visibility, and amplifying authentic voices, the work will help normalize inclusion and strengthen momentum for gender equality nationwide.</a:t>
            </a:r>
            <a:endParaRPr lang="en-US" sz="20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987B89-AEC9-A6D5-95D4-26FD951A7878}"/>
              </a:ext>
            </a:extLst>
          </p:cNvPr>
          <p:cNvSpPr>
            <a:spLocks noGrp="1"/>
          </p:cNvSpPr>
          <p:nvPr/>
        </p:nvSpPr>
        <p:spPr>
          <a:xfrm>
            <a:off x="93305" y="186231"/>
            <a:ext cx="1593981" cy="36893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Sustainability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89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CA5B65-9A24-C2AA-091F-E6A8BA91790E}"/>
              </a:ext>
            </a:extLst>
          </p:cNvPr>
          <p:cNvSpPr>
            <a:spLocks noGrp="1"/>
          </p:cNvSpPr>
          <p:nvPr/>
        </p:nvSpPr>
        <p:spPr>
          <a:xfrm>
            <a:off x="93305" y="186231"/>
            <a:ext cx="1593981" cy="36893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Next Steps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BEF45A-F0B0-4FE3-6699-F1829928E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10" y="749762"/>
            <a:ext cx="9526179" cy="53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493023" y="605606"/>
            <a:ext cx="5071593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8F39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out of 10 </a:t>
            </a:r>
            <a:r>
              <a:rPr lang="en-US" sz="4000" b="1" dirty="0">
                <a:solidFill>
                  <a:srgbClr val="8F3951"/>
                </a:solidFill>
              </a:rPr>
              <a:t>Mauritians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D7B932-815E-0AD2-B271-217AC29AC7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32305564"/>
              </p:ext>
            </p:extLst>
          </p:nvPr>
        </p:nvGraphicFramePr>
        <p:xfrm>
          <a:off x="796212" y="2565764"/>
          <a:ext cx="4748073" cy="2165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4133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2693940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29970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Name 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F39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 Nicolas FRICHOT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4650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Designation 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F39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 Journalist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4650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Organisation 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F39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 L’express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4650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Country 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F39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 Mauritius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4650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Category 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F39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 Media (print)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D4A84DC-59D1-81C9-846D-91CDCBEBD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06" y="3887943"/>
            <a:ext cx="422695" cy="281285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8F3255C-31AC-55F5-3FC4-94A38EAF48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318148"/>
              </p:ext>
            </p:extLst>
          </p:nvPr>
        </p:nvGraphicFramePr>
        <p:xfrm>
          <a:off x="796212" y="5177921"/>
          <a:ext cx="10923035" cy="100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1674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9041361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962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2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9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data-driven national feature showing that nine in ten Mauritians support equal rights for intersex people – reshaping the public debate around facts, safety, and human rights.</a:t>
                      </a:r>
                      <a:endParaRPr lang="en-ZA" sz="2200" b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3669B284-EB41-B659-98C1-A931BAD1E33A}"/>
              </a:ext>
            </a:extLst>
          </p:cNvPr>
          <p:cNvSpPr>
            <a:spLocks noGrp="1"/>
          </p:cNvSpPr>
          <p:nvPr/>
        </p:nvSpPr>
        <p:spPr>
          <a:xfrm>
            <a:off x="93306" y="186232"/>
            <a:ext cx="1129004" cy="3364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Synopsis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331181-C45B-50BC-1B3E-AB02FD1E7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5" y="1002729"/>
            <a:ext cx="2903202" cy="3456548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7634DC-C7D1-2650-430E-7D25FEE25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61" b="50570"/>
          <a:stretch>
            <a:fillRect/>
          </a:stretch>
        </p:blipFill>
        <p:spPr>
          <a:xfrm>
            <a:off x="8923407" y="3356935"/>
            <a:ext cx="2761922" cy="10972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960CF6-723C-83CE-8624-FC150FCD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055" y="995786"/>
            <a:ext cx="2761922" cy="22938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D597D-2918-18A6-1208-1D059410F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25973" r="23801" b="28363"/>
          <a:stretch>
            <a:fillRect/>
          </a:stretch>
        </p:blipFill>
        <p:spPr>
          <a:xfrm>
            <a:off x="10102971" y="3576391"/>
            <a:ext cx="402794" cy="180000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EABF5056-AFE2-238B-7BAF-95A81D84A68B}"/>
              </a:ext>
            </a:extLst>
          </p:cNvPr>
          <p:cNvSpPr>
            <a:spLocks noGrp="1"/>
          </p:cNvSpPr>
          <p:nvPr/>
        </p:nvSpPr>
        <p:spPr>
          <a:xfrm>
            <a:off x="515069" y="1351675"/>
            <a:ext cx="4917262" cy="1354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8F3951"/>
                </a:solidFill>
              </a:rPr>
              <a:t>for intersex people</a:t>
            </a:r>
            <a:endParaRPr lang="en-ZW" sz="4000" b="1" i="1" spc="300" dirty="0">
              <a:ln>
                <a:solidFill>
                  <a:sysClr val="windowText" lastClr="000000"/>
                </a:solidFill>
              </a:ln>
              <a:solidFill>
                <a:srgbClr val="8F39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93C03B5F-B77C-69AF-DD83-A1A2A6274343}"/>
              </a:ext>
            </a:extLst>
          </p:cNvPr>
          <p:cNvSpPr>
            <a:spLocks noGrp="1"/>
          </p:cNvSpPr>
          <p:nvPr/>
        </p:nvSpPr>
        <p:spPr>
          <a:xfrm>
            <a:off x="521328" y="916880"/>
            <a:ext cx="5309554" cy="1289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8F3951"/>
                </a:solidFill>
              </a:rPr>
              <a:t>support equal rights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DEBB46-B408-B722-E340-7E7B6A6C9DF3}"/>
              </a:ext>
            </a:extLst>
          </p:cNvPr>
          <p:cNvSpPr/>
          <p:nvPr/>
        </p:nvSpPr>
        <p:spPr>
          <a:xfrm>
            <a:off x="451763" y="762751"/>
            <a:ext cx="5058857" cy="1622972"/>
          </a:xfrm>
          <a:prstGeom prst="rect">
            <a:avLst/>
          </a:prstGeom>
          <a:noFill/>
          <a:ln w="28575">
            <a:solidFill>
              <a:srgbClr val="8F3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FF011E7E-ABD7-DEF3-208D-A122A7B860FC}"/>
              </a:ext>
            </a:extLst>
          </p:cNvPr>
          <p:cNvSpPr txBox="1">
            <a:spLocks/>
          </p:cNvSpPr>
          <p:nvPr/>
        </p:nvSpPr>
        <p:spPr>
          <a:xfrm>
            <a:off x="5694833" y="4531009"/>
            <a:ext cx="5990495" cy="3922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>
                <a:ea typeface="Calibri"/>
                <a:cs typeface="Calibri"/>
                <a:hlinkClick r:id="rId7"/>
              </a:rPr>
              <a:t>https://lexpress.mu/s/neuf-mauriciens-sur-dix-estiment-que-les-personnes-intersexes-meritent-des-droits-egaux-552827</a:t>
            </a:r>
            <a:r>
              <a:rPr lang="en-US" sz="900" dirty="0"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9ED37-0EB2-6AF9-BEEC-776E25B4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7A7935-66CF-832F-1319-D1252F5F756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41E68-21EE-616A-D9EB-107AD0A8534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102FED3-770E-745D-C969-BE77C382BA0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ADBA616-022F-035A-8D7E-151D518CA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0" y="1087797"/>
            <a:ext cx="7880170" cy="2485848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b="1" dirty="0">
                <a:solidFill>
                  <a:srgbClr val="8F3951"/>
                </a:solidFill>
              </a:rPr>
              <a:t>Rights vs. Acceptance: The Gap</a:t>
            </a:r>
          </a:p>
          <a:p>
            <a:pPr marL="0" indent="0" algn="just">
              <a:buNone/>
            </a:pPr>
            <a:endParaRPr lang="en-US" sz="2000" b="1" dirty="0"/>
          </a:p>
          <a:p>
            <a:pPr algn="just"/>
            <a:r>
              <a:rPr lang="en-US" sz="2600" dirty="0">
                <a:ea typeface="Calibri"/>
                <a:cs typeface="Calibri"/>
              </a:rPr>
              <a:t>Although nine out of ten Mauritians support equal rights for </a:t>
            </a:r>
            <a:r>
              <a:rPr lang="en-US" sz="2600" dirty="0">
                <a:highlight>
                  <a:srgbClr val="F7DA06"/>
                </a:highlight>
                <a:ea typeface="Calibri"/>
                <a:cs typeface="Calibri"/>
              </a:rPr>
              <a:t>intersex people</a:t>
            </a:r>
            <a:r>
              <a:rPr lang="en-US" sz="2600" dirty="0">
                <a:ea typeface="Calibri"/>
                <a:cs typeface="Calibri"/>
              </a:rPr>
              <a:t>, acceptance is still fragmented – especially around marriage, sexuality, and social life.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53A95F-CEE9-07CA-8627-A1805E7E15C5}"/>
              </a:ext>
            </a:extLst>
          </p:cNvPr>
          <p:cNvSpPr>
            <a:spLocks noGrp="1"/>
          </p:cNvSpPr>
          <p:nvPr/>
        </p:nvSpPr>
        <p:spPr>
          <a:xfrm>
            <a:off x="93305" y="186233"/>
            <a:ext cx="1387151" cy="368938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Background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829B59C-4DF4-24A5-42A4-A443A3BC7289}"/>
              </a:ext>
            </a:extLst>
          </p:cNvPr>
          <p:cNvSpPr txBox="1">
            <a:spLocks/>
          </p:cNvSpPr>
          <p:nvPr/>
        </p:nvSpPr>
        <p:spPr>
          <a:xfrm>
            <a:off x="235130" y="3340443"/>
            <a:ext cx="11380608" cy="24297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600" dirty="0">
              <a:ea typeface="Calibri"/>
              <a:cs typeface="Calibri"/>
            </a:endParaRPr>
          </a:p>
          <a:p>
            <a:pPr algn="just"/>
            <a:r>
              <a:rPr lang="en-US" sz="2600" dirty="0">
                <a:ea typeface="Calibri"/>
                <a:cs typeface="Calibri"/>
              </a:rPr>
              <a:t>My work addressed the gap between rights and acceptance, using verified data to counter misinformation and ground the national debate in facts, equality, and </a:t>
            </a:r>
            <a:r>
              <a:rPr lang="en-US" sz="2600" dirty="0">
                <a:highlight>
                  <a:srgbClr val="00FF00"/>
                </a:highlight>
                <a:ea typeface="Calibri"/>
                <a:cs typeface="Calibri"/>
              </a:rPr>
              <a:t>human rights</a:t>
            </a:r>
            <a:r>
              <a:rPr lang="en-US" sz="2600" dirty="0">
                <a:ea typeface="Calibri"/>
                <a:cs typeface="Calibri"/>
              </a:rPr>
              <a:t>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C4CA5-B74B-4A5F-23D2-1B12716D8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32479" r="7235"/>
          <a:stretch>
            <a:fillRect/>
          </a:stretch>
        </p:blipFill>
        <p:spPr>
          <a:xfrm>
            <a:off x="8451055" y="2103923"/>
            <a:ext cx="3050383" cy="16002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45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11A3ED-74C9-95F4-A9F8-63515A57E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0467BF-1CB3-BDF2-E049-1B4263B0D56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8ED6D0-BE98-B448-730A-89ED54F7ADA5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BE6F794C-4BBD-E85C-EB29-234879507BB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290EBBAD-6E1A-F756-B0B2-53D376390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400237"/>
            <a:ext cx="8280219" cy="4699906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u="sng" dirty="0">
                <a:ea typeface="Calibri"/>
                <a:cs typeface="Calibri"/>
              </a:rPr>
              <a:t>What actions were taken?</a:t>
            </a:r>
          </a:p>
          <a:p>
            <a:pPr marL="0" indent="0" algn="just">
              <a:buNone/>
            </a:pPr>
            <a:r>
              <a:rPr lang="en-US" sz="2600" dirty="0">
                <a:ea typeface="Calibri"/>
                <a:cs typeface="Calibri"/>
              </a:rPr>
              <a:t>The article translated rigorous national survey data into a simple, clear, and impactful story, combined with lived testimony. It </a:t>
            </a:r>
            <a:r>
              <a:rPr lang="en-US" sz="2600" dirty="0">
                <a:highlight>
                  <a:srgbClr val="F7DA06"/>
                </a:highlight>
                <a:ea typeface="Calibri"/>
                <a:cs typeface="Calibri"/>
              </a:rPr>
              <a:t>challenged</a:t>
            </a:r>
            <a:r>
              <a:rPr lang="en-US" sz="2600" dirty="0">
                <a:ea typeface="Calibri"/>
                <a:cs typeface="Calibri"/>
              </a:rPr>
              <a:t> dominant </a:t>
            </a:r>
            <a:r>
              <a:rPr lang="en-US" sz="2600" dirty="0">
                <a:highlight>
                  <a:srgbClr val="FFFF00"/>
                </a:highlight>
                <a:ea typeface="Calibri"/>
                <a:cs typeface="Calibri"/>
              </a:rPr>
              <a:t>misconceptions</a:t>
            </a:r>
            <a:r>
              <a:rPr lang="en-US" sz="2600" dirty="0">
                <a:ea typeface="Calibri"/>
                <a:cs typeface="Calibri"/>
              </a:rPr>
              <a:t> and harmful </a:t>
            </a:r>
            <a:r>
              <a:rPr lang="en-US" sz="2600" dirty="0">
                <a:highlight>
                  <a:srgbClr val="F7DA06"/>
                </a:highlight>
                <a:ea typeface="Calibri"/>
                <a:cs typeface="Calibri"/>
              </a:rPr>
              <a:t>stereotypes</a:t>
            </a:r>
            <a:r>
              <a:rPr lang="en-US" sz="2600" dirty="0">
                <a:ea typeface="Calibri"/>
                <a:cs typeface="Calibri"/>
              </a:rPr>
              <a:t> using verified evidence.</a:t>
            </a:r>
          </a:p>
          <a:p>
            <a:pPr marL="0" indent="0" algn="just">
              <a:buNone/>
            </a:pPr>
            <a:endParaRPr lang="en-US" sz="2600" dirty="0">
              <a:ea typeface="Calibri"/>
              <a:cs typeface="Calibri"/>
            </a:endParaRPr>
          </a:p>
          <a:p>
            <a:r>
              <a:rPr lang="en-US" sz="2600" u="sng" dirty="0">
                <a:ea typeface="Calibri"/>
                <a:cs typeface="Calibri"/>
              </a:rPr>
              <a:t>What change happened?</a:t>
            </a:r>
          </a:p>
          <a:p>
            <a:pPr marL="0" indent="0" algn="just">
              <a:buNone/>
            </a:pPr>
            <a:r>
              <a:rPr lang="en-US" sz="2600" dirty="0">
                <a:ea typeface="Calibri"/>
                <a:cs typeface="Calibri"/>
              </a:rPr>
              <a:t>The debate shifted </a:t>
            </a:r>
            <a:r>
              <a:rPr lang="en-US" sz="2600" dirty="0">
                <a:highlight>
                  <a:srgbClr val="00FF00"/>
                </a:highlight>
                <a:ea typeface="Calibri"/>
                <a:cs typeface="Calibri"/>
              </a:rPr>
              <a:t>from perception to evidence</a:t>
            </a:r>
            <a:r>
              <a:rPr lang="en-US" sz="2600" dirty="0">
                <a:ea typeface="Calibri"/>
                <a:cs typeface="Calibri"/>
              </a:rPr>
              <a:t>. It strengthened the credibility and visibility of intersex and LGBTQIA+ rights, equipped advocates and decision-makers with solid data, and elevated the quality of public discourse.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406985-F61D-6AC6-47A9-68D2474526AD}"/>
              </a:ext>
            </a:extLst>
          </p:cNvPr>
          <p:cNvSpPr>
            <a:spLocks noGrp="1"/>
          </p:cNvSpPr>
          <p:nvPr/>
        </p:nvSpPr>
        <p:spPr>
          <a:xfrm>
            <a:off x="93306" y="186232"/>
            <a:ext cx="1129004" cy="3364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Background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38FDC54-A6F9-476D-38A0-7518627241A5}"/>
              </a:ext>
            </a:extLst>
          </p:cNvPr>
          <p:cNvSpPr txBox="1">
            <a:spLocks/>
          </p:cNvSpPr>
          <p:nvPr/>
        </p:nvSpPr>
        <p:spPr>
          <a:xfrm>
            <a:off x="235131" y="726426"/>
            <a:ext cx="7880170" cy="55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8F3951"/>
                </a:solidFill>
              </a:rPr>
              <a:t>Countering Stereotypes with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56489-ADD2-B248-0895-97038CC14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2"/>
          <a:stretch>
            <a:fillRect/>
          </a:stretch>
        </p:blipFill>
        <p:spPr>
          <a:xfrm>
            <a:off x="8725524" y="1400237"/>
            <a:ext cx="3164670" cy="44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6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942D07-9EEA-B2F5-CDB0-D637AC890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5B660A-3A75-A02A-8F7C-C8A25DF1654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8475A2-BDF7-F874-02E6-F2B853A9E129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776026F-566C-8AEB-4B83-9E12F45F2298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791993-9FC4-B58A-EC1E-EB9A5797B3FE}"/>
              </a:ext>
            </a:extLst>
          </p:cNvPr>
          <p:cNvSpPr>
            <a:spLocks noGrp="1"/>
          </p:cNvSpPr>
          <p:nvPr/>
        </p:nvSpPr>
        <p:spPr>
          <a:xfrm>
            <a:off x="93306" y="186232"/>
            <a:ext cx="1129004" cy="3364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Synopsis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07E2E4C-B830-8298-8F77-4EE2D773A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4131" y="1431668"/>
            <a:ext cx="8280219" cy="4699906"/>
          </a:xfrm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 u="sng" dirty="0">
                <a:ea typeface="Calibri"/>
                <a:cs typeface="Calibri"/>
              </a:rPr>
              <a:t>Type of media work produced:</a:t>
            </a:r>
          </a:p>
          <a:p>
            <a:pPr marL="0" indent="0" algn="just">
              <a:buNone/>
            </a:pPr>
            <a:endParaRPr lang="en-US" sz="600" dirty="0"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en-US" sz="2600" dirty="0">
                <a:ea typeface="Calibri"/>
                <a:cs typeface="Calibri"/>
              </a:rPr>
              <a:t>A </a:t>
            </a:r>
            <a:r>
              <a:rPr lang="en-US" sz="2600" dirty="0">
                <a:highlight>
                  <a:srgbClr val="F7DA06"/>
                </a:highlight>
                <a:ea typeface="Calibri"/>
                <a:cs typeface="Calibri"/>
              </a:rPr>
              <a:t>print</a:t>
            </a:r>
            <a:r>
              <a:rPr lang="en-US" sz="2600" dirty="0">
                <a:ea typeface="Calibri"/>
                <a:cs typeface="Calibri"/>
              </a:rPr>
              <a:t> in-depth feature article published in national newspaper, featured on a full page dedicated to LGBTIQ issues. The story was also published </a:t>
            </a:r>
            <a:r>
              <a:rPr lang="en-US" sz="2600" dirty="0">
                <a:highlight>
                  <a:srgbClr val="F7DA06"/>
                </a:highlight>
                <a:ea typeface="Calibri"/>
                <a:cs typeface="Calibri"/>
              </a:rPr>
              <a:t>online</a:t>
            </a:r>
            <a:r>
              <a:rPr lang="en-US" sz="2600" dirty="0">
                <a:ea typeface="Calibri"/>
                <a:cs typeface="Calibri"/>
              </a:rPr>
              <a:t> and shared on l’express.mu </a:t>
            </a:r>
            <a:r>
              <a:rPr lang="en-US" sz="2600" dirty="0">
                <a:highlight>
                  <a:srgbClr val="F7DA06"/>
                </a:highlight>
                <a:ea typeface="Calibri"/>
                <a:cs typeface="Calibri"/>
              </a:rPr>
              <a:t>Facebook page</a:t>
            </a:r>
            <a:r>
              <a:rPr lang="en-US" sz="2600" dirty="0">
                <a:ea typeface="Calibri"/>
                <a:cs typeface="Calibri"/>
              </a:rPr>
              <a:t> to reach a wider audience.</a:t>
            </a:r>
          </a:p>
          <a:p>
            <a:pPr marL="0" indent="0" algn="just">
              <a:buNone/>
            </a:pPr>
            <a:endParaRPr lang="en-US" sz="1200" dirty="0">
              <a:ea typeface="Calibri"/>
              <a:cs typeface="Calibri"/>
            </a:endParaRPr>
          </a:p>
          <a:p>
            <a:r>
              <a:rPr lang="en-US" sz="2600" u="sng" dirty="0">
                <a:ea typeface="Calibri"/>
                <a:cs typeface="Calibri"/>
              </a:rPr>
              <a:t>Central message/narrative:</a:t>
            </a:r>
          </a:p>
          <a:p>
            <a:pPr marL="0" indent="0">
              <a:buNone/>
            </a:pPr>
            <a:endParaRPr lang="en-US" sz="600" u="sng" dirty="0"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en-US" sz="2600" dirty="0">
                <a:ea typeface="Calibri"/>
                <a:cs typeface="Calibri"/>
              </a:rPr>
              <a:t>The central message was that while most Mauritians support equal rights – especially for intersex people – social acceptance remains uneven. The article framed LGBTIQ issues as a matter of equal </a:t>
            </a:r>
            <a:r>
              <a:rPr lang="en-US" sz="2600" dirty="0">
                <a:highlight>
                  <a:srgbClr val="00FF00"/>
                </a:highlight>
                <a:ea typeface="Calibri"/>
                <a:cs typeface="Calibri"/>
              </a:rPr>
              <a:t>human rights</a:t>
            </a:r>
            <a:r>
              <a:rPr lang="en-US" sz="2600" dirty="0">
                <a:ea typeface="Calibri"/>
                <a:cs typeface="Calibri"/>
              </a:rPr>
              <a:t> and equal consideration under the law.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FE2E460-AF5F-02BA-6CA9-438E4456663E}"/>
              </a:ext>
            </a:extLst>
          </p:cNvPr>
          <p:cNvSpPr txBox="1">
            <a:spLocks/>
          </p:cNvSpPr>
          <p:nvPr/>
        </p:nvSpPr>
        <p:spPr>
          <a:xfrm>
            <a:off x="235131" y="726426"/>
            <a:ext cx="7880170" cy="55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8F3951"/>
                </a:solidFill>
              </a:rPr>
              <a:t>Media Format and Central Narrative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2D5721-469C-A9F1-7B43-C501EBB21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 b="3311"/>
          <a:stretch/>
        </p:blipFill>
        <p:spPr>
          <a:xfrm>
            <a:off x="235131" y="1481819"/>
            <a:ext cx="3164670" cy="44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9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1C1AC-02E0-09A0-7A79-0D42A013E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9FA78-9EAB-38D1-0580-811C2E619402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85C775-B2BC-2411-E0BB-CF317798C8C5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DBAC218-F7F4-1D86-6DA8-85942588F1F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748F0-FF7D-0AFF-DBC6-5F7337D745B0}"/>
              </a:ext>
            </a:extLst>
          </p:cNvPr>
          <p:cNvSpPr>
            <a:spLocks noGrp="1"/>
          </p:cNvSpPr>
          <p:nvPr/>
        </p:nvSpPr>
        <p:spPr>
          <a:xfrm>
            <a:off x="93306" y="186232"/>
            <a:ext cx="1129004" cy="3364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Synopsis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B9B81C9-02E8-FDE7-D892-76212868D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400237"/>
            <a:ext cx="8280219" cy="2028763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u="sng" dirty="0">
                <a:ea typeface="Calibri"/>
                <a:cs typeface="Calibri"/>
              </a:rPr>
              <a:t>Primary audience:</a:t>
            </a:r>
          </a:p>
          <a:p>
            <a:pPr marL="0" indent="0">
              <a:buNone/>
            </a:pPr>
            <a:endParaRPr lang="en-US" sz="1200" dirty="0"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en-US" sz="2600" dirty="0">
                <a:ea typeface="Calibri"/>
                <a:cs typeface="Calibri"/>
              </a:rPr>
              <a:t>The </a:t>
            </a:r>
            <a:r>
              <a:rPr lang="en-US" sz="2600" dirty="0">
                <a:highlight>
                  <a:srgbClr val="00FF00"/>
                </a:highlight>
                <a:ea typeface="Calibri"/>
                <a:cs typeface="Calibri"/>
              </a:rPr>
              <a:t>general public</a:t>
            </a:r>
            <a:r>
              <a:rPr lang="en-US" sz="2600" dirty="0">
                <a:ea typeface="Calibri"/>
                <a:cs typeface="Calibri"/>
              </a:rPr>
              <a:t> in Mauritius, including opinion leaders, educators, and decision-makers who influence public discourse and social attitudes.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DA9D3A8-9374-6F2E-F90E-75FEF5A4F170}"/>
              </a:ext>
            </a:extLst>
          </p:cNvPr>
          <p:cNvSpPr txBox="1">
            <a:spLocks/>
          </p:cNvSpPr>
          <p:nvPr/>
        </p:nvSpPr>
        <p:spPr>
          <a:xfrm>
            <a:off x="235131" y="726426"/>
            <a:ext cx="7880170" cy="55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8F3951"/>
                </a:solidFill>
              </a:rPr>
              <a:t>Reaching the Mainstream, Reporting Responsibly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5C09A1F-181E-E519-D6D6-396B342E3602}"/>
              </a:ext>
            </a:extLst>
          </p:cNvPr>
          <p:cNvSpPr txBox="1">
            <a:spLocks/>
          </p:cNvSpPr>
          <p:nvPr/>
        </p:nvSpPr>
        <p:spPr>
          <a:xfrm>
            <a:off x="231216" y="3551123"/>
            <a:ext cx="11718744" cy="25804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u="sng" dirty="0">
                <a:ea typeface="Calibri"/>
                <a:cs typeface="Calibri"/>
              </a:rPr>
              <a:t>What made the coverage distinctive/responsible?</a:t>
            </a:r>
          </a:p>
          <a:p>
            <a:pPr marL="0" indent="0">
              <a:buNone/>
            </a:pPr>
            <a:endParaRPr lang="en-US" sz="1200" u="sng" dirty="0">
              <a:ea typeface="Calibri"/>
              <a:cs typeface="Calibri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600" dirty="0">
                <a:ea typeface="Calibri"/>
                <a:cs typeface="Calibri"/>
              </a:rPr>
              <a:t>The coverage reframed the LGBTIQ debate from a perceived niche issue to a matter of </a:t>
            </a:r>
            <a:r>
              <a:rPr lang="en-US" sz="2600" dirty="0">
                <a:highlight>
                  <a:srgbClr val="F7DA06"/>
                </a:highlight>
                <a:ea typeface="Calibri"/>
                <a:cs typeface="Calibri"/>
              </a:rPr>
              <a:t>universal human rights</a:t>
            </a:r>
            <a:r>
              <a:rPr lang="en-US" sz="2600" dirty="0">
                <a:ea typeface="Calibri"/>
                <a:cs typeface="Calibri"/>
              </a:rPr>
              <a:t>. It also brought </a:t>
            </a:r>
            <a:r>
              <a:rPr lang="en-US" sz="2600" dirty="0">
                <a:highlight>
                  <a:srgbClr val="00FF00"/>
                </a:highlight>
                <a:ea typeface="Calibri"/>
                <a:cs typeface="Calibri"/>
              </a:rPr>
              <a:t>intersex realities</a:t>
            </a:r>
            <a:r>
              <a:rPr lang="en-US" sz="2600" dirty="0">
                <a:ea typeface="Calibri"/>
                <a:cs typeface="Calibri"/>
              </a:rPr>
              <a:t> to the forefront.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600" dirty="0">
                <a:ea typeface="Calibri"/>
                <a:cs typeface="Calibri"/>
              </a:rPr>
              <a:t>The narrative integrated credible data and lived experience while prioritizing dignity, consent, and </a:t>
            </a:r>
            <a:r>
              <a:rPr lang="en-US" sz="2600" dirty="0">
                <a:highlight>
                  <a:srgbClr val="FFFF00"/>
                </a:highlight>
                <a:ea typeface="Calibri"/>
                <a:cs typeface="Calibri"/>
              </a:rPr>
              <a:t>non-sensational</a:t>
            </a:r>
            <a:r>
              <a:rPr lang="en-US" sz="2600" dirty="0">
                <a:ea typeface="Calibri"/>
                <a:cs typeface="Calibri"/>
              </a:rPr>
              <a:t> reporting.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84B84C-77BC-375D-98A2-89B743023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924" y="1218173"/>
            <a:ext cx="1347107" cy="134710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D4156-905F-40E1-0BBF-193B4CA7F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349" y="2698288"/>
            <a:ext cx="1347107" cy="134710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0345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DA67A-358B-9E66-645D-FF58B500162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B27EB-7C45-6EA4-0E04-F9CBEA54BC4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A753F0-C556-D558-8214-E23B0D9A2DC8}"/>
              </a:ext>
            </a:extLst>
          </p:cNvPr>
          <p:cNvSpPr>
            <a:spLocks noGrp="1"/>
          </p:cNvSpPr>
          <p:nvPr/>
        </p:nvSpPr>
        <p:spPr>
          <a:xfrm>
            <a:off x="93306" y="186232"/>
            <a:ext cx="1129004" cy="3364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Change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DF33BDB1-9CBC-FC37-A41C-E9FA73D00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4526" y="1278114"/>
            <a:ext cx="7379017" cy="2429658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u="sng" dirty="0">
                <a:ea typeface="Calibri"/>
                <a:cs typeface="Calibri"/>
              </a:rPr>
              <a:t>How did the article contribute to change?</a:t>
            </a:r>
            <a:endParaRPr lang="en-US" sz="1200" dirty="0">
              <a:ea typeface="Calibri"/>
              <a:cs typeface="Calibri"/>
            </a:endParaRPr>
          </a:p>
          <a:p>
            <a:pPr marL="0" indent="0" algn="just">
              <a:buNone/>
            </a:pPr>
            <a:endParaRPr lang="en-US" sz="1200" dirty="0"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en-US" sz="2600" dirty="0">
                <a:ea typeface="Calibri"/>
                <a:cs typeface="Calibri"/>
              </a:rPr>
              <a:t>The article generated over 100 comments on  l’express Facebook page, sparking </a:t>
            </a:r>
            <a:r>
              <a:rPr lang="en-US" sz="2600" dirty="0">
                <a:highlight>
                  <a:srgbClr val="00FF00"/>
                </a:highlight>
                <a:ea typeface="Calibri"/>
                <a:cs typeface="Calibri"/>
              </a:rPr>
              <a:t>active public debate</a:t>
            </a:r>
            <a:r>
              <a:rPr lang="en-US" sz="2600" dirty="0">
                <a:ea typeface="Calibri"/>
                <a:cs typeface="Calibri"/>
              </a:rPr>
              <a:t> and encouraging readers to engage directly with the data on LGBTIQ rights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DAB6E148-2796-BDEC-C0B8-AFDE851DAF0D}"/>
              </a:ext>
            </a:extLst>
          </p:cNvPr>
          <p:cNvSpPr txBox="1">
            <a:spLocks/>
          </p:cNvSpPr>
          <p:nvPr/>
        </p:nvSpPr>
        <p:spPr>
          <a:xfrm>
            <a:off x="4094526" y="3841190"/>
            <a:ext cx="7379017" cy="20631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u="sng" dirty="0">
                <a:ea typeface="Calibri"/>
                <a:cs typeface="Calibri"/>
              </a:rPr>
              <a:t>What role did the media work play?</a:t>
            </a:r>
            <a:endParaRPr lang="en-US" sz="1200" u="sng" dirty="0">
              <a:ea typeface="Calibri"/>
              <a:cs typeface="Calibri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200" dirty="0">
              <a:ea typeface="Calibri"/>
              <a:cs typeface="Calibri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600" dirty="0">
                <a:ea typeface="Calibri"/>
                <a:cs typeface="Calibri"/>
              </a:rPr>
              <a:t>The article brought the conversation into the mainstream. By publishing it in a national newspaper and online, it made discussion of intersex and LGBTIQ rights part of </a:t>
            </a:r>
            <a:r>
              <a:rPr lang="en-US" sz="2600" dirty="0">
                <a:highlight>
                  <a:srgbClr val="FFFF00"/>
                </a:highlight>
                <a:ea typeface="Calibri"/>
                <a:cs typeface="Calibri"/>
              </a:rPr>
              <a:t>everyday public debate</a:t>
            </a:r>
            <a:r>
              <a:rPr lang="en-US" sz="2600" dirty="0">
                <a:ea typeface="Calibri"/>
                <a:cs typeface="Calibri"/>
              </a:rPr>
              <a:t>. 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D42983C-AE58-050A-0906-C2B9A876D1DA}"/>
              </a:ext>
            </a:extLst>
          </p:cNvPr>
          <p:cNvSpPr txBox="1">
            <a:spLocks/>
          </p:cNvSpPr>
          <p:nvPr/>
        </p:nvSpPr>
        <p:spPr>
          <a:xfrm>
            <a:off x="235131" y="726426"/>
            <a:ext cx="7880170" cy="55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8F3951"/>
                </a:solidFill>
              </a:rPr>
              <a:t>From Publication to Public Debate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ECCF69-1146-3338-1D4C-B9D35172E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77" y="1386941"/>
            <a:ext cx="3550104" cy="316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B3DAEB-C749-4828-FD40-F10942587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1031178-F797-4BC1-DC4C-85423F8CCEF0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3442A-2D07-A964-D18D-4030FE13963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E89D8F7-61C7-7594-5C3B-64640C55EF7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1E481F-574E-FBA6-9D1C-021E425744AA}"/>
              </a:ext>
            </a:extLst>
          </p:cNvPr>
          <p:cNvSpPr>
            <a:spLocks noGrp="1"/>
          </p:cNvSpPr>
          <p:nvPr/>
        </p:nvSpPr>
        <p:spPr>
          <a:xfrm>
            <a:off x="93306" y="186232"/>
            <a:ext cx="1129004" cy="3364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Change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A55ED38-FA7D-4403-39B9-5C6396597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400237"/>
            <a:ext cx="8571412" cy="2028763"/>
          </a:xfrm>
          <a:ln>
            <a:noFill/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600" u="sng" dirty="0">
                <a:ea typeface="Calibri"/>
                <a:cs typeface="Calibri"/>
              </a:rPr>
              <a:t>What specific actions contributed to awareness or change?</a:t>
            </a:r>
            <a:endParaRPr lang="en-US" sz="1200" dirty="0">
              <a:ea typeface="Calibri"/>
              <a:cs typeface="Calibri"/>
            </a:endParaRPr>
          </a:p>
          <a:p>
            <a:pPr marL="0" indent="0" algn="just">
              <a:buNone/>
            </a:pPr>
            <a:endParaRPr lang="en-US" sz="1200" dirty="0"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en-US" sz="2600" dirty="0">
                <a:ea typeface="Calibri"/>
                <a:cs typeface="Calibri"/>
              </a:rPr>
              <a:t>The article was part of a sustained </a:t>
            </a:r>
            <a:r>
              <a:rPr lang="en-US" sz="2600" dirty="0">
                <a:highlight>
                  <a:srgbClr val="FFFF00"/>
                </a:highlight>
                <a:ea typeface="Calibri"/>
                <a:cs typeface="Calibri"/>
              </a:rPr>
              <a:t>weekly series</a:t>
            </a:r>
            <a:r>
              <a:rPr lang="en-US" sz="2600" dirty="0">
                <a:ea typeface="Calibri"/>
                <a:cs typeface="Calibri"/>
              </a:rPr>
              <a:t> on LGBTIQ issues, </a:t>
            </a:r>
            <a:r>
              <a:rPr lang="en-US" sz="2600" dirty="0">
                <a:highlight>
                  <a:srgbClr val="00FF00"/>
                </a:highlight>
                <a:ea typeface="Calibri"/>
                <a:cs typeface="Calibri"/>
              </a:rPr>
              <a:t>reinforcing awareness</a:t>
            </a:r>
            <a:r>
              <a:rPr lang="en-US" sz="2600" dirty="0">
                <a:ea typeface="Calibri"/>
                <a:cs typeface="Calibri"/>
              </a:rPr>
              <a:t> over time rather than treating the topic as a one-off story. This editorial continuity consolidated visibility and positioned intersex and LGBTIQ rights as an ongoing public concern.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EA04113-EA74-8591-D8D8-03FFE13EE68E}"/>
              </a:ext>
            </a:extLst>
          </p:cNvPr>
          <p:cNvSpPr txBox="1">
            <a:spLocks/>
          </p:cNvSpPr>
          <p:nvPr/>
        </p:nvSpPr>
        <p:spPr>
          <a:xfrm>
            <a:off x="235131" y="726426"/>
            <a:ext cx="7880170" cy="55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8F3951"/>
                </a:solidFill>
              </a:rPr>
              <a:t>Countering Stereotypes with Data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77D4EB36-34A7-33EC-B427-8CC8C78FD871}"/>
              </a:ext>
            </a:extLst>
          </p:cNvPr>
          <p:cNvSpPr txBox="1">
            <a:spLocks/>
          </p:cNvSpPr>
          <p:nvPr/>
        </p:nvSpPr>
        <p:spPr>
          <a:xfrm>
            <a:off x="231215" y="3551123"/>
            <a:ext cx="8571413" cy="25804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u="sng" dirty="0">
                <a:ea typeface="Calibri"/>
                <a:cs typeface="Calibri"/>
              </a:rPr>
              <a:t>How do you know it influenced the conversation?</a:t>
            </a:r>
            <a:endParaRPr lang="en-US" sz="1200" u="sng" dirty="0">
              <a:ea typeface="Calibri"/>
              <a:cs typeface="Calibri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100" dirty="0">
              <a:ea typeface="Calibri"/>
              <a:cs typeface="Calibri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600" dirty="0">
                <a:ea typeface="Calibri"/>
                <a:cs typeface="Calibri"/>
              </a:rPr>
              <a:t>The </a:t>
            </a:r>
            <a:r>
              <a:rPr lang="en-US" sz="2600" dirty="0">
                <a:highlight>
                  <a:srgbClr val="00FF00"/>
                </a:highlight>
                <a:ea typeface="Calibri"/>
                <a:cs typeface="Calibri"/>
              </a:rPr>
              <a:t>qualitative responses</a:t>
            </a:r>
            <a:r>
              <a:rPr lang="en-US" sz="2600" dirty="0">
                <a:ea typeface="Calibri"/>
                <a:cs typeface="Calibri"/>
              </a:rPr>
              <a:t> reflected meaningful engagement. One reader responded to a negative remark by stating: “You’re talking about around 10 percent of the population — babies who are naturally born with two sex characteristics, and whose future is decided for them so they can be ‘normal,’ without being asked.”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403532-A5C5-E64F-413C-10A7906A8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04"/>
          <a:stretch>
            <a:fillRect/>
          </a:stretch>
        </p:blipFill>
        <p:spPr>
          <a:xfrm>
            <a:off x="8949929" y="169146"/>
            <a:ext cx="2232000" cy="1714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C20C27-E015-0277-67A4-03A6684E1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 b="43335"/>
          <a:stretch>
            <a:fillRect/>
          </a:stretch>
        </p:blipFill>
        <p:spPr>
          <a:xfrm>
            <a:off x="9458611" y="2079505"/>
            <a:ext cx="2199307" cy="14123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5B4512-7778-B1E4-E666-30D9942DA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>
            <a:fillRect/>
          </a:stretch>
        </p:blipFill>
        <p:spPr>
          <a:xfrm>
            <a:off x="8949929" y="3624757"/>
            <a:ext cx="2232000" cy="2642446"/>
          </a:xfrm>
          <a:prstGeom prst="rect">
            <a:avLst/>
          </a:prstGeom>
        </p:spPr>
      </p:pic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C05E351-84E5-94A0-EF2C-642290D1457C}"/>
              </a:ext>
            </a:extLst>
          </p:cNvPr>
          <p:cNvSpPr txBox="1">
            <a:spLocks/>
          </p:cNvSpPr>
          <p:nvPr/>
        </p:nvSpPr>
        <p:spPr>
          <a:xfrm>
            <a:off x="8304325" y="6205208"/>
            <a:ext cx="4647361" cy="21947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dirty="0">
                <a:ea typeface="Calibri"/>
                <a:cs typeface="Calibri"/>
                <a:hlinkClick r:id="rId5"/>
              </a:rPr>
              <a:t>https://lexpress.mu/s/des-femmes-transgenres-temoignent-out-moris-documente-leur-inclusion-554081</a:t>
            </a:r>
            <a:r>
              <a:rPr lang="en-US" sz="600" dirty="0">
                <a:ea typeface="Calibri"/>
                <a:cs typeface="Calibri"/>
              </a:rPr>
              <a:t> 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1ABC0CE8-73BD-804C-73F6-ABA16202636A}"/>
              </a:ext>
            </a:extLst>
          </p:cNvPr>
          <p:cNvSpPr txBox="1">
            <a:spLocks/>
          </p:cNvSpPr>
          <p:nvPr/>
        </p:nvSpPr>
        <p:spPr>
          <a:xfrm>
            <a:off x="8575058" y="1879521"/>
            <a:ext cx="2981742" cy="1999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dirty="0">
                <a:ea typeface="Calibri"/>
                <a:cs typeface="Calibri"/>
                <a:hlinkClick r:id="rId6"/>
              </a:rPr>
              <a:t>https://lexpress.mu/s/gender-links-mauritius-mieux-raconter-les-realites-lgbtqia-553049</a:t>
            </a:r>
            <a:r>
              <a:rPr lang="en-US" sz="600" dirty="0">
                <a:ea typeface="Calibri"/>
                <a:cs typeface="Calibri"/>
              </a:rPr>
              <a:t> 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00F9EA2D-6DDA-8728-E4FD-954EB9E0CF4C}"/>
              </a:ext>
            </a:extLst>
          </p:cNvPr>
          <p:cNvSpPr txBox="1">
            <a:spLocks/>
          </p:cNvSpPr>
          <p:nvPr/>
        </p:nvSpPr>
        <p:spPr>
          <a:xfrm>
            <a:off x="8978493" y="3484047"/>
            <a:ext cx="3159541" cy="1723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dirty="0">
                <a:ea typeface="Calibri"/>
                <a:cs typeface="Calibri"/>
                <a:hlinkClick r:id="rId7"/>
              </a:rPr>
              <a:t>https://lexpress.mu/s/le-mariage-pour-tous-la-yqa-et-freedom-to-marry-global-unissent-leurs-forces-552456</a:t>
            </a:r>
            <a:r>
              <a:rPr lang="en-US" sz="600" dirty="0"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6651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C222E-9CA8-8403-03F7-39AB7C43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F48053-7FF7-EF86-7C65-74B4E9CDF8D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8A7EE-1A4B-0C6D-EB46-8DFA22913D81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C54F62-A22A-20B2-66E0-37CF7AD7183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1D1CCC-1393-5FEF-C02D-EE08BCED2C5E}"/>
              </a:ext>
            </a:extLst>
          </p:cNvPr>
          <p:cNvSpPr>
            <a:spLocks noGrp="1"/>
          </p:cNvSpPr>
          <p:nvPr/>
        </p:nvSpPr>
        <p:spPr>
          <a:xfrm>
            <a:off x="93306" y="186232"/>
            <a:ext cx="1129004" cy="3364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Impact</a:t>
            </a:r>
            <a:endParaRPr lang="en-ZW" sz="2000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5414610-104D-C442-E50E-9AE9FE081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3373" y="1304576"/>
            <a:ext cx="8088087" cy="1296526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u="sng" dirty="0">
                <a:ea typeface="Calibri"/>
                <a:cs typeface="Calibri"/>
              </a:rPr>
              <a:t>Describe the change/impact:</a:t>
            </a:r>
            <a:endParaRPr lang="en-US" sz="1100" dirty="0"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en-US" sz="2400" dirty="0">
                <a:ea typeface="Calibri"/>
                <a:cs typeface="Calibri"/>
              </a:rPr>
              <a:t>The coverage helped normalize discussion of intersex and LGBTIQ rights within mainstream media.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445E009-16D2-290C-7F18-E7B4A07E59D6}"/>
              </a:ext>
            </a:extLst>
          </p:cNvPr>
          <p:cNvSpPr txBox="1">
            <a:spLocks/>
          </p:cNvSpPr>
          <p:nvPr/>
        </p:nvSpPr>
        <p:spPr>
          <a:xfrm>
            <a:off x="235130" y="726426"/>
            <a:ext cx="10923937" cy="6451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8F3951"/>
                </a:solidFill>
              </a:rPr>
              <a:t>Advancing Equal Rights for LGBTIQ Communities in Public Discourse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C03E6874-54E0-4A25-550A-AA92707044B5}"/>
              </a:ext>
            </a:extLst>
          </p:cNvPr>
          <p:cNvSpPr txBox="1">
            <a:spLocks/>
          </p:cNvSpPr>
          <p:nvPr/>
        </p:nvSpPr>
        <p:spPr>
          <a:xfrm>
            <a:off x="3593373" y="2702771"/>
            <a:ext cx="8088087" cy="15985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>
                <a:ea typeface="Calibri"/>
                <a:cs typeface="Calibri"/>
              </a:rPr>
              <a:t>Who benefited and how?</a:t>
            </a:r>
          </a:p>
          <a:p>
            <a:pPr marL="0" indent="0" algn="just">
              <a:buNone/>
            </a:pPr>
            <a:r>
              <a:rPr lang="en-US" sz="2400" dirty="0">
                <a:ea typeface="Calibri"/>
                <a:cs typeface="Calibri"/>
              </a:rPr>
              <a:t>LGBTIQ communities – particularly intersex individuals – benefited from increased visibility framed within human rights rather than stigma.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144E8B6-6648-103B-4967-E057BACB6309}"/>
              </a:ext>
            </a:extLst>
          </p:cNvPr>
          <p:cNvSpPr txBox="1">
            <a:spLocks/>
          </p:cNvSpPr>
          <p:nvPr/>
        </p:nvSpPr>
        <p:spPr>
          <a:xfrm>
            <a:off x="3593373" y="4403000"/>
            <a:ext cx="8088087" cy="17507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u="sng" dirty="0">
                <a:ea typeface="Calibri"/>
                <a:cs typeface="Calibri"/>
              </a:rPr>
              <a:t>Was the change positive or negative?</a:t>
            </a:r>
            <a:endParaRPr lang="en-US" sz="1200" dirty="0">
              <a:ea typeface="Calibri"/>
              <a:cs typeface="Calibri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600" dirty="0">
                <a:ea typeface="Calibri"/>
                <a:cs typeface="Calibri"/>
              </a:rPr>
              <a:t>The overall impact was positive. While the coverage also revealed persistent resistance and negative reactions, it elevated the quality of public discourse and expanded space for informed, rights-based conversation.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D484B9-C25C-A4B2-CA27-C7F53B50B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4" r="17967"/>
          <a:stretch>
            <a:fillRect/>
          </a:stretch>
        </p:blipFill>
        <p:spPr>
          <a:xfrm>
            <a:off x="235131" y="1278114"/>
            <a:ext cx="2484000" cy="1775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AE437E-8C9C-B6BC-2907-C47F87390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"/>
          <a:stretch>
            <a:fillRect/>
          </a:stretch>
        </p:blipFill>
        <p:spPr>
          <a:xfrm>
            <a:off x="657808" y="3196533"/>
            <a:ext cx="2484000" cy="2925296"/>
          </a:xfrm>
          <a:prstGeom prst="rect">
            <a:avLst/>
          </a:prstGeom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361D7EA7-F7FD-A898-5EFE-C0D463E1B845}"/>
              </a:ext>
            </a:extLst>
          </p:cNvPr>
          <p:cNvSpPr txBox="1">
            <a:spLocks/>
          </p:cNvSpPr>
          <p:nvPr/>
        </p:nvSpPr>
        <p:spPr>
          <a:xfrm>
            <a:off x="169935" y="3023950"/>
            <a:ext cx="3159541" cy="1723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dirty="0">
                <a:ea typeface="Calibri"/>
                <a:cs typeface="Calibri"/>
                <a:hlinkClick r:id="rId4"/>
              </a:rPr>
              <a:t>https://lexpress.mu/s/trans-et-genres-divers-une-formation-pour-des-medias-sans-cliches-552301</a:t>
            </a:r>
            <a:r>
              <a:rPr lang="en-US" sz="600" dirty="0">
                <a:ea typeface="Calibri"/>
                <a:cs typeface="Calibri"/>
              </a:rPr>
              <a:t> 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08CD809F-78CD-660B-CF73-FE6A34FAEA1E}"/>
              </a:ext>
            </a:extLst>
          </p:cNvPr>
          <p:cNvSpPr txBox="1">
            <a:spLocks/>
          </p:cNvSpPr>
          <p:nvPr/>
        </p:nvSpPr>
        <p:spPr>
          <a:xfrm>
            <a:off x="476672" y="6136638"/>
            <a:ext cx="2969094" cy="1723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dirty="0">
                <a:ea typeface="Calibri"/>
                <a:cs typeface="Calibri"/>
                <a:hlinkClick r:id="rId5"/>
              </a:rPr>
              <a:t>https://lexpress.mu/s/droits-lgbt-pliny-et-jayraj-deux-mauriciens-se-marient-548524</a:t>
            </a:r>
            <a:r>
              <a:rPr lang="en-US" sz="600" dirty="0"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0335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B4328B-3D16-4724-82AB-3AC78140E3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E68B3D-71FF-44C2-AB59-2DB8580AC147}">
  <ds:schemaRefs>
    <ds:schemaRef ds:uri="http://schemas.microsoft.com/office/2006/metadata/properties"/>
    <ds:schemaRef ds:uri="http://schemas.microsoft.com/office/infopath/2007/PartnerControls"/>
    <ds:schemaRef ds:uri="386b4bcc-3771-4cf3-910e-10b4da597aff"/>
    <ds:schemaRef ds:uri="5c72703c-1067-4fa7-89cc-ef245258de7b"/>
  </ds:schemaRefs>
</ds:datastoreItem>
</file>

<file path=customXml/itemProps3.xml><?xml version="1.0" encoding="utf-8"?>
<ds:datastoreItem xmlns:ds="http://schemas.openxmlformats.org/officeDocument/2006/customXml" ds:itemID="{71CDB361-94A3-4BBD-8610-5C9EE23BFA20}"/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1422</Words>
  <Application>Microsoft Office PowerPoint</Application>
  <PresentationFormat>Widescreen</PresentationFormat>
  <Paragraphs>144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Tahoma</vt:lpstr>
      <vt:lpstr>Office Theme</vt:lpstr>
      <vt:lpstr>Voice and Choice Summit 2026 Marang Media LGBTIQ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Lenovo</cp:lastModifiedBy>
  <cp:revision>104</cp:revision>
  <dcterms:created xsi:type="dcterms:W3CDTF">2025-10-09T06:55:09Z</dcterms:created>
  <dcterms:modified xsi:type="dcterms:W3CDTF">2026-02-21T21:16:37Z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  <property fmtid="{D5CDD505-2E9C-101B-9397-08002B2CF9AE}" pid="4" name="Order">
    <vt:lpwstr>9639100.00000000</vt:lpwstr>
  </property>
  <property fmtid="{D5CDD505-2E9C-101B-9397-08002B2CF9AE}" pid="5" name="Processed">
    <vt:lpwstr>false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Putonline">
    <vt:lpwstr>false</vt:lpwstr>
  </property>
</Properties>
</file>