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4630400" cy="8229600"/>
  <p:notesSz cx="14630400" cy="82296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92" y="-5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340475" cy="4111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286750" y="0"/>
            <a:ext cx="6340475" cy="4111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F2398-33E8-43F8-B05D-AC9296496690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0" y="617538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63675" y="3908425"/>
            <a:ext cx="11703050" cy="37036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816850"/>
            <a:ext cx="6340475" cy="4111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286750" y="7816850"/>
            <a:ext cx="6340475" cy="4111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A3B45-1B81-48C8-81D3-4E9BA6BD5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10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A3B45-1B81-48C8-81D3-4E9BA6BD57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69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6"/>
            <a:ext cx="12435840" cy="1728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50" b="0" i="0">
                <a:solidFill>
                  <a:srgbClr val="030303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rgbClr val="46464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50" b="0" i="0">
                <a:solidFill>
                  <a:srgbClr val="030303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46464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50" b="0" i="0">
                <a:solidFill>
                  <a:srgbClr val="030303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1520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6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50" b="0" i="0">
                <a:solidFill>
                  <a:srgbClr val="030303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894169" y="7800395"/>
            <a:ext cx="1612673" cy="30514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1304" y="649929"/>
            <a:ext cx="13067791" cy="9886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50" b="0" i="0">
                <a:solidFill>
                  <a:srgbClr val="030303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67958" y="1778914"/>
            <a:ext cx="7404100" cy="5497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rgbClr val="46464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33888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-1"/>
            <a:ext cx="5486400" cy="82295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1304" y="2560066"/>
            <a:ext cx="7263765" cy="2838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50" spc="60" dirty="0"/>
              <a:t>Lesotho's</a:t>
            </a:r>
            <a:r>
              <a:rPr sz="4450" spc="-30" dirty="0"/>
              <a:t> </a:t>
            </a:r>
            <a:r>
              <a:rPr sz="4450" spc="65" dirty="0"/>
              <a:t>First</a:t>
            </a:r>
            <a:r>
              <a:rPr sz="4450" spc="-10" dirty="0"/>
              <a:t> Transgender</a:t>
            </a:r>
            <a:endParaRPr sz="4450" dirty="0"/>
          </a:p>
          <a:p>
            <a:pPr marL="12700" marR="407034">
              <a:lnSpc>
                <a:spcPct val="104900"/>
              </a:lnSpc>
              <a:spcBef>
                <a:spcPts val="5"/>
              </a:spcBef>
            </a:pPr>
            <a:r>
              <a:rPr sz="4450" spc="65" dirty="0"/>
              <a:t>Political</a:t>
            </a:r>
            <a:r>
              <a:rPr sz="4450" spc="-60" dirty="0"/>
              <a:t> </a:t>
            </a:r>
            <a:r>
              <a:rPr sz="4450" spc="135" dirty="0"/>
              <a:t>Candidate</a:t>
            </a:r>
            <a:r>
              <a:rPr sz="4450" spc="-55" dirty="0"/>
              <a:t> </a:t>
            </a:r>
            <a:r>
              <a:rPr sz="4450" spc="-10" dirty="0"/>
              <a:t>Sparks </a:t>
            </a:r>
            <a:r>
              <a:rPr sz="4450" spc="75" dirty="0"/>
              <a:t>Hope</a:t>
            </a:r>
            <a:r>
              <a:rPr sz="4450" spc="-45" dirty="0"/>
              <a:t> </a:t>
            </a:r>
            <a:r>
              <a:rPr sz="4450" spc="190" dirty="0"/>
              <a:t>for</a:t>
            </a:r>
            <a:r>
              <a:rPr sz="4450" spc="-45" dirty="0"/>
              <a:t> </a:t>
            </a:r>
            <a:r>
              <a:rPr sz="4450" spc="45" dirty="0"/>
              <a:t>Inclusive </a:t>
            </a:r>
            <a:r>
              <a:rPr sz="4450" spc="60" dirty="0"/>
              <a:t>Leadership</a:t>
            </a:r>
            <a:endParaRPr sz="4450" dirty="0"/>
          </a:p>
        </p:txBody>
      </p:sp>
      <p:sp>
        <p:nvSpPr>
          <p:cNvPr id="6" name="object 6"/>
          <p:cNvSpPr txBox="1"/>
          <p:nvPr/>
        </p:nvSpPr>
        <p:spPr>
          <a:xfrm>
            <a:off x="781304" y="5821172"/>
            <a:ext cx="4933696" cy="282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b="1" spc="90" dirty="0">
                <a:solidFill>
                  <a:srgbClr val="464646"/>
                </a:solidFill>
                <a:latin typeface="Tahoma"/>
                <a:cs typeface="Tahoma"/>
              </a:rPr>
              <a:t>Marang</a:t>
            </a:r>
            <a:r>
              <a:rPr sz="1750" b="1" spc="-5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b="1" spc="95" dirty="0">
                <a:solidFill>
                  <a:srgbClr val="464646"/>
                </a:solidFill>
                <a:latin typeface="Tahoma"/>
                <a:cs typeface="Tahoma"/>
              </a:rPr>
              <a:t>Media</a:t>
            </a:r>
            <a:r>
              <a:rPr sz="1750" b="1" spc="-4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b="1" spc="60" dirty="0">
                <a:solidFill>
                  <a:srgbClr val="464646"/>
                </a:solidFill>
                <a:latin typeface="Tahoma"/>
                <a:cs typeface="Tahoma"/>
              </a:rPr>
              <a:t>LGBTIQ</a:t>
            </a:r>
            <a:r>
              <a:rPr sz="1750" b="1" spc="-6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b="1" spc="75" dirty="0">
                <a:solidFill>
                  <a:srgbClr val="464646"/>
                </a:solidFill>
                <a:latin typeface="Tahoma"/>
                <a:cs typeface="Tahoma"/>
              </a:rPr>
              <a:t>Category</a:t>
            </a:r>
            <a:endParaRPr sz="1750" b="1" dirty="0">
              <a:latin typeface="Tahoma"/>
              <a:cs typeface="Tahom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3" y="304800"/>
            <a:ext cx="701861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21540"/>
            <a:ext cx="1981200" cy="961905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7540625"/>
            <a:ext cx="121935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0625"/>
            <a:ext cx="122967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77291" y="-22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9487" y="769747"/>
            <a:ext cx="7192645" cy="353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50" spc="75" dirty="0"/>
              <a:t>Self-</a:t>
            </a:r>
            <a:r>
              <a:rPr sz="2150" dirty="0"/>
              <a:t>Assessment:</a:t>
            </a:r>
            <a:r>
              <a:rPr sz="2150" spc="40" dirty="0"/>
              <a:t> </a:t>
            </a:r>
            <a:r>
              <a:rPr sz="2150" dirty="0"/>
              <a:t>A</a:t>
            </a:r>
            <a:r>
              <a:rPr sz="2150" spc="65" dirty="0"/>
              <a:t> </a:t>
            </a:r>
            <a:r>
              <a:rPr sz="2150" spc="95" dirty="0"/>
              <a:t>Commitment</a:t>
            </a:r>
            <a:r>
              <a:rPr sz="2150" spc="85" dirty="0"/>
              <a:t> </a:t>
            </a:r>
            <a:r>
              <a:rPr sz="2150" spc="150" dirty="0"/>
              <a:t>to</a:t>
            </a:r>
            <a:r>
              <a:rPr sz="2150" spc="65" dirty="0"/>
              <a:t> </a:t>
            </a:r>
            <a:r>
              <a:rPr sz="2150" dirty="0"/>
              <a:t>Inclusive</a:t>
            </a:r>
            <a:r>
              <a:rPr sz="2150" spc="65" dirty="0"/>
              <a:t> </a:t>
            </a:r>
            <a:r>
              <a:rPr sz="2150" spc="-10" dirty="0"/>
              <a:t>Journalism</a:t>
            </a:r>
            <a:endParaRPr sz="21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2238" y="1378330"/>
            <a:ext cx="1625041" cy="162509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29487" y="3064510"/>
            <a:ext cx="4092575" cy="1220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50" spc="-25" dirty="0">
                <a:solidFill>
                  <a:srgbClr val="464646"/>
                </a:solidFill>
                <a:latin typeface="Arial MT"/>
                <a:cs typeface="Arial MT"/>
              </a:rPr>
              <a:t>10</a:t>
            </a:r>
            <a:endParaRPr sz="3250">
              <a:latin typeface="Arial MT"/>
              <a:cs typeface="Arial MT"/>
            </a:endParaRPr>
          </a:p>
          <a:p>
            <a:pPr marL="12700" marR="5080">
              <a:lnSpc>
                <a:spcPct val="111000"/>
              </a:lnSpc>
              <a:spcBef>
                <a:spcPts val="1310"/>
              </a:spcBef>
            </a:pPr>
            <a:r>
              <a:rPr sz="1050" spc="50" dirty="0">
                <a:solidFill>
                  <a:srgbClr val="464646"/>
                </a:solidFill>
                <a:latin typeface="Tahoma"/>
                <a:cs typeface="Tahoma"/>
              </a:rPr>
              <a:t>The</a:t>
            </a:r>
            <a:r>
              <a:rPr sz="1050" spc="5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20" dirty="0">
                <a:solidFill>
                  <a:srgbClr val="464646"/>
                </a:solidFill>
                <a:latin typeface="Tahoma"/>
                <a:cs typeface="Tahoma"/>
              </a:rPr>
              <a:t>story</a:t>
            </a:r>
            <a:r>
              <a:rPr sz="1050" spc="5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20" dirty="0">
                <a:solidFill>
                  <a:srgbClr val="464646"/>
                </a:solidFill>
                <a:latin typeface="Tahoma"/>
                <a:cs typeface="Tahoma"/>
              </a:rPr>
              <a:t>explicitly</a:t>
            </a:r>
            <a:r>
              <a:rPr sz="1050" spc="1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50" dirty="0">
                <a:solidFill>
                  <a:srgbClr val="464646"/>
                </a:solidFill>
                <a:latin typeface="Tahoma"/>
                <a:cs typeface="Tahoma"/>
              </a:rPr>
              <a:t>centers</a:t>
            </a:r>
            <a:r>
              <a:rPr sz="1050" spc="6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20" dirty="0">
                <a:solidFill>
                  <a:srgbClr val="464646"/>
                </a:solidFill>
                <a:latin typeface="Tahoma"/>
                <a:cs typeface="Tahoma"/>
              </a:rPr>
              <a:t>LGBTIQ</a:t>
            </a:r>
            <a:r>
              <a:rPr sz="1050" spc="1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20" dirty="0">
                <a:solidFill>
                  <a:srgbClr val="464646"/>
                </a:solidFill>
                <a:latin typeface="Tahoma"/>
                <a:cs typeface="Tahoma"/>
              </a:rPr>
              <a:t>communities,</a:t>
            </a:r>
            <a:r>
              <a:rPr sz="1050" spc="5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20" dirty="0">
                <a:solidFill>
                  <a:srgbClr val="464646"/>
                </a:solidFill>
                <a:latin typeface="Tahoma"/>
                <a:cs typeface="Tahoma"/>
              </a:rPr>
              <a:t>rights,</a:t>
            </a:r>
            <a:r>
              <a:rPr sz="1050" spc="6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-10" dirty="0">
                <a:solidFill>
                  <a:srgbClr val="464646"/>
                </a:solidFill>
                <a:latin typeface="Tahoma"/>
                <a:cs typeface="Tahoma"/>
              </a:rPr>
              <a:t>lived </a:t>
            </a:r>
            <a:r>
              <a:rPr sz="1050" spc="20" dirty="0">
                <a:solidFill>
                  <a:srgbClr val="464646"/>
                </a:solidFill>
                <a:latin typeface="Tahoma"/>
                <a:cs typeface="Tahoma"/>
              </a:rPr>
              <a:t>realities,</a:t>
            </a:r>
            <a:r>
              <a:rPr sz="1050" spc="6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20" dirty="0">
                <a:solidFill>
                  <a:srgbClr val="464646"/>
                </a:solidFill>
                <a:latin typeface="Tahoma"/>
                <a:cs typeface="Tahoma"/>
              </a:rPr>
              <a:t>or</a:t>
            </a:r>
            <a:r>
              <a:rPr sz="1050" spc="7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20" dirty="0">
                <a:solidFill>
                  <a:srgbClr val="464646"/>
                </a:solidFill>
                <a:latin typeface="Tahoma"/>
                <a:cs typeface="Tahoma"/>
              </a:rPr>
              <a:t>meaningfully</a:t>
            </a:r>
            <a:r>
              <a:rPr sz="1050" spc="8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20" dirty="0">
                <a:solidFill>
                  <a:srgbClr val="464646"/>
                </a:solidFill>
                <a:latin typeface="Tahoma"/>
                <a:cs typeface="Tahoma"/>
              </a:rPr>
              <a:t>mainstreams</a:t>
            </a:r>
            <a:r>
              <a:rPr sz="1050" spc="5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20" dirty="0">
                <a:solidFill>
                  <a:srgbClr val="464646"/>
                </a:solidFill>
                <a:latin typeface="Tahoma"/>
                <a:cs typeface="Tahoma"/>
              </a:rPr>
              <a:t>sexual</a:t>
            </a:r>
            <a:r>
              <a:rPr sz="1050" spc="6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20" dirty="0">
                <a:solidFill>
                  <a:srgbClr val="464646"/>
                </a:solidFill>
                <a:latin typeface="Tahoma"/>
                <a:cs typeface="Tahoma"/>
              </a:rPr>
              <a:t>orientation,</a:t>
            </a:r>
            <a:r>
              <a:rPr sz="1050" spc="3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-10" dirty="0">
                <a:solidFill>
                  <a:srgbClr val="464646"/>
                </a:solidFill>
                <a:latin typeface="Tahoma"/>
                <a:cs typeface="Tahoma"/>
              </a:rPr>
              <a:t>gender </a:t>
            </a:r>
            <a:r>
              <a:rPr sz="1050" spc="30" dirty="0">
                <a:solidFill>
                  <a:srgbClr val="464646"/>
                </a:solidFill>
                <a:latin typeface="Tahoma"/>
                <a:cs typeface="Tahoma"/>
              </a:rPr>
              <a:t>identity</a:t>
            </a:r>
            <a:r>
              <a:rPr sz="1050" spc="-3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30" dirty="0">
                <a:solidFill>
                  <a:srgbClr val="464646"/>
                </a:solidFill>
                <a:latin typeface="Tahoma"/>
                <a:cs typeface="Tahoma"/>
              </a:rPr>
              <a:t>and</a:t>
            </a:r>
            <a:r>
              <a:rPr sz="1050" spc="1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30" dirty="0">
                <a:solidFill>
                  <a:srgbClr val="464646"/>
                </a:solidFill>
                <a:latin typeface="Tahoma"/>
                <a:cs typeface="Tahoma"/>
              </a:rPr>
              <a:t>expression,</a:t>
            </a:r>
            <a:r>
              <a:rPr sz="1050" spc="-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30" dirty="0">
                <a:solidFill>
                  <a:srgbClr val="464646"/>
                </a:solidFill>
                <a:latin typeface="Tahoma"/>
                <a:cs typeface="Tahoma"/>
              </a:rPr>
              <a:t>and</a:t>
            </a:r>
            <a:r>
              <a:rPr sz="1050" spc="2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60" dirty="0">
                <a:solidFill>
                  <a:srgbClr val="464646"/>
                </a:solidFill>
                <a:latin typeface="Tahoma"/>
                <a:cs typeface="Tahoma"/>
              </a:rPr>
              <a:t>sex</a:t>
            </a:r>
            <a:r>
              <a:rPr sz="1050" spc="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45" dirty="0">
                <a:solidFill>
                  <a:srgbClr val="464646"/>
                </a:solidFill>
                <a:latin typeface="Tahoma"/>
                <a:cs typeface="Tahoma"/>
              </a:rPr>
              <a:t>characteristics</a:t>
            </a:r>
            <a:r>
              <a:rPr sz="1050" spc="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-10" dirty="0">
                <a:solidFill>
                  <a:srgbClr val="464646"/>
                </a:solidFill>
                <a:latin typeface="Tahoma"/>
                <a:cs typeface="Tahoma"/>
              </a:rPr>
              <a:t>(LGBTIQSC).</a:t>
            </a:r>
            <a:endParaRPr sz="105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59121" y="1378330"/>
            <a:ext cx="1625092" cy="162509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146928" y="3064510"/>
            <a:ext cx="4224655" cy="1220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50" spc="-25" dirty="0">
                <a:solidFill>
                  <a:srgbClr val="464646"/>
                </a:solidFill>
                <a:latin typeface="Arial MT"/>
                <a:cs typeface="Arial MT"/>
              </a:rPr>
              <a:t>10</a:t>
            </a:r>
            <a:endParaRPr sz="3250">
              <a:latin typeface="Arial MT"/>
              <a:cs typeface="Arial MT"/>
            </a:endParaRPr>
          </a:p>
          <a:p>
            <a:pPr marL="12700" marR="5080">
              <a:lnSpc>
                <a:spcPct val="111000"/>
              </a:lnSpc>
              <a:spcBef>
                <a:spcPts val="1310"/>
              </a:spcBef>
            </a:pPr>
            <a:r>
              <a:rPr sz="1050" spc="50" dirty="0">
                <a:solidFill>
                  <a:srgbClr val="464646"/>
                </a:solidFill>
                <a:latin typeface="Tahoma"/>
                <a:cs typeface="Tahoma"/>
              </a:rPr>
              <a:t>The</a:t>
            </a:r>
            <a:r>
              <a:rPr sz="1050" spc="1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30" dirty="0">
                <a:solidFill>
                  <a:srgbClr val="464646"/>
                </a:solidFill>
                <a:latin typeface="Tahoma"/>
                <a:cs typeface="Tahoma"/>
              </a:rPr>
              <a:t>story</a:t>
            </a:r>
            <a:r>
              <a:rPr sz="1050" spc="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30" dirty="0">
                <a:solidFill>
                  <a:srgbClr val="464646"/>
                </a:solidFill>
                <a:latin typeface="Tahoma"/>
                <a:cs typeface="Tahoma"/>
              </a:rPr>
              <a:t>meaningfully</a:t>
            </a:r>
            <a:r>
              <a:rPr sz="1050" spc="1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50" dirty="0">
                <a:solidFill>
                  <a:srgbClr val="464646"/>
                </a:solidFill>
                <a:latin typeface="Tahoma"/>
                <a:cs typeface="Tahoma"/>
              </a:rPr>
              <a:t>includes</a:t>
            </a:r>
            <a:r>
              <a:rPr sz="1050" spc="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30" dirty="0">
                <a:solidFill>
                  <a:srgbClr val="464646"/>
                </a:solidFill>
                <a:latin typeface="Tahoma"/>
                <a:cs typeface="Tahoma"/>
              </a:rPr>
              <a:t>and</a:t>
            </a:r>
            <a:r>
              <a:rPr sz="1050" spc="1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30" dirty="0">
                <a:solidFill>
                  <a:srgbClr val="464646"/>
                </a:solidFill>
                <a:latin typeface="Tahoma"/>
                <a:cs typeface="Tahoma"/>
              </a:rPr>
              <a:t>fairly</a:t>
            </a:r>
            <a:r>
              <a:rPr sz="1050" spc="1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30" dirty="0">
                <a:solidFill>
                  <a:srgbClr val="464646"/>
                </a:solidFill>
                <a:latin typeface="Tahoma"/>
                <a:cs typeface="Tahoma"/>
              </a:rPr>
              <a:t>represents</a:t>
            </a:r>
            <a:r>
              <a:rPr sz="1050" spc="1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40" dirty="0">
                <a:solidFill>
                  <a:srgbClr val="464646"/>
                </a:solidFill>
                <a:latin typeface="Tahoma"/>
                <a:cs typeface="Tahoma"/>
              </a:rPr>
              <a:t>diverse </a:t>
            </a:r>
            <a:r>
              <a:rPr sz="1050" spc="20" dirty="0">
                <a:solidFill>
                  <a:srgbClr val="464646"/>
                </a:solidFill>
                <a:latin typeface="Tahoma"/>
                <a:cs typeface="Tahoma"/>
              </a:rPr>
              <a:t>LGBTIQ </a:t>
            </a:r>
            <a:r>
              <a:rPr sz="1050" spc="60" dirty="0">
                <a:solidFill>
                  <a:srgbClr val="464646"/>
                </a:solidFill>
                <a:latin typeface="Tahoma"/>
                <a:cs typeface="Tahoma"/>
              </a:rPr>
              <a:t>voices</a:t>
            </a:r>
            <a:r>
              <a:rPr sz="1050" spc="3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20" dirty="0">
                <a:solidFill>
                  <a:srgbClr val="464646"/>
                </a:solidFill>
                <a:latin typeface="Tahoma"/>
                <a:cs typeface="Tahoma"/>
              </a:rPr>
              <a:t>and</a:t>
            </a:r>
            <a:r>
              <a:rPr sz="1050" spc="7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20" dirty="0">
                <a:solidFill>
                  <a:srgbClr val="464646"/>
                </a:solidFill>
                <a:latin typeface="Tahoma"/>
                <a:cs typeface="Tahoma"/>
              </a:rPr>
              <a:t>lived</a:t>
            </a:r>
            <a:r>
              <a:rPr sz="1050" spc="4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45" dirty="0">
                <a:solidFill>
                  <a:srgbClr val="464646"/>
                </a:solidFill>
                <a:latin typeface="Tahoma"/>
                <a:cs typeface="Tahoma"/>
              </a:rPr>
              <a:t>experiences,</a:t>
            </a:r>
            <a:r>
              <a:rPr sz="1050" spc="7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20" dirty="0">
                <a:solidFill>
                  <a:srgbClr val="464646"/>
                </a:solidFill>
                <a:latin typeface="Tahoma"/>
                <a:cs typeface="Tahoma"/>
              </a:rPr>
              <a:t>giving</a:t>
            </a:r>
            <a:r>
              <a:rPr sz="1050" spc="7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20" dirty="0">
                <a:solidFill>
                  <a:srgbClr val="464646"/>
                </a:solidFill>
                <a:latin typeface="Tahoma"/>
                <a:cs typeface="Tahoma"/>
              </a:rPr>
              <a:t>appropriate weight</a:t>
            </a:r>
            <a:r>
              <a:rPr sz="1050" spc="6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-25" dirty="0">
                <a:solidFill>
                  <a:srgbClr val="464646"/>
                </a:solidFill>
                <a:latin typeface="Tahoma"/>
                <a:cs typeface="Tahoma"/>
              </a:rPr>
              <a:t>to </a:t>
            </a:r>
            <a:r>
              <a:rPr sz="1050" dirty="0">
                <a:solidFill>
                  <a:srgbClr val="464646"/>
                </a:solidFill>
                <a:latin typeface="Tahoma"/>
                <a:cs typeface="Tahoma"/>
              </a:rPr>
              <a:t>those</a:t>
            </a:r>
            <a:r>
              <a:rPr sz="1050" spc="3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464646"/>
                </a:solidFill>
                <a:latin typeface="Tahoma"/>
                <a:cs typeface="Tahoma"/>
              </a:rPr>
              <a:t>most</a:t>
            </a:r>
            <a:r>
              <a:rPr sz="1050" spc="4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50" dirty="0">
                <a:solidFill>
                  <a:srgbClr val="464646"/>
                </a:solidFill>
                <a:latin typeface="Tahoma"/>
                <a:cs typeface="Tahoma"/>
              </a:rPr>
              <a:t>affected</a:t>
            </a:r>
            <a:r>
              <a:rPr sz="1050" spc="3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65" dirty="0">
                <a:solidFill>
                  <a:srgbClr val="464646"/>
                </a:solidFill>
                <a:latin typeface="Tahoma"/>
                <a:cs typeface="Tahoma"/>
              </a:rPr>
              <a:t>by</a:t>
            </a:r>
            <a:r>
              <a:rPr sz="1050" spc="5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464646"/>
                </a:solidFill>
                <a:latin typeface="Tahoma"/>
                <a:cs typeface="Tahoma"/>
              </a:rPr>
              <a:t>the</a:t>
            </a:r>
            <a:r>
              <a:rPr sz="1050" spc="7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-10" dirty="0">
                <a:solidFill>
                  <a:srgbClr val="464646"/>
                </a:solidFill>
                <a:latin typeface="Tahoma"/>
                <a:cs typeface="Tahoma"/>
              </a:rPr>
              <a:t>issue.</a:t>
            </a:r>
            <a:endParaRPr sz="105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75927" y="1378330"/>
            <a:ext cx="1625092" cy="162509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564116" y="3064510"/>
            <a:ext cx="4313555" cy="1220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50" spc="165" dirty="0">
                <a:solidFill>
                  <a:srgbClr val="464646"/>
                </a:solidFill>
                <a:latin typeface="Arial MT"/>
                <a:cs typeface="Arial MT"/>
              </a:rPr>
              <a:t>9</a:t>
            </a:r>
            <a:endParaRPr sz="3250">
              <a:latin typeface="Arial MT"/>
              <a:cs typeface="Arial MT"/>
            </a:endParaRPr>
          </a:p>
          <a:p>
            <a:pPr marL="12700" marR="5080">
              <a:lnSpc>
                <a:spcPct val="111000"/>
              </a:lnSpc>
              <a:spcBef>
                <a:spcPts val="1310"/>
              </a:spcBef>
            </a:pPr>
            <a:r>
              <a:rPr sz="1050" spc="50" dirty="0">
                <a:solidFill>
                  <a:srgbClr val="464646"/>
                </a:solidFill>
                <a:latin typeface="Tahoma"/>
                <a:cs typeface="Tahoma"/>
              </a:rPr>
              <a:t>The</a:t>
            </a:r>
            <a:r>
              <a:rPr sz="1050" spc="5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20" dirty="0">
                <a:solidFill>
                  <a:srgbClr val="464646"/>
                </a:solidFill>
                <a:latin typeface="Tahoma"/>
                <a:cs typeface="Tahoma"/>
              </a:rPr>
              <a:t>story</a:t>
            </a:r>
            <a:r>
              <a:rPr sz="1050" spc="5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20" dirty="0">
                <a:solidFill>
                  <a:srgbClr val="464646"/>
                </a:solidFill>
                <a:latin typeface="Tahoma"/>
                <a:cs typeface="Tahoma"/>
              </a:rPr>
              <a:t>reflects</a:t>
            </a:r>
            <a:r>
              <a:rPr sz="1050" spc="3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55" dirty="0">
                <a:solidFill>
                  <a:srgbClr val="464646"/>
                </a:solidFill>
                <a:latin typeface="Tahoma"/>
                <a:cs typeface="Tahoma"/>
              </a:rPr>
              <a:t>perspectives</a:t>
            </a:r>
            <a:r>
              <a:rPr sz="1050" spc="3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20" dirty="0">
                <a:solidFill>
                  <a:srgbClr val="464646"/>
                </a:solidFill>
                <a:latin typeface="Tahoma"/>
                <a:cs typeface="Tahoma"/>
              </a:rPr>
              <a:t>from</a:t>
            </a:r>
            <a:r>
              <a:rPr sz="1050" spc="4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20" dirty="0">
                <a:solidFill>
                  <a:srgbClr val="464646"/>
                </a:solidFill>
                <a:latin typeface="Tahoma"/>
                <a:cs typeface="Tahoma"/>
              </a:rPr>
              <a:t>both</a:t>
            </a:r>
            <a:r>
              <a:rPr sz="1050" spc="4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55" dirty="0">
                <a:solidFill>
                  <a:srgbClr val="464646"/>
                </a:solidFill>
                <a:latin typeface="Tahoma"/>
                <a:cs typeface="Tahoma"/>
              </a:rPr>
              <a:t>decision-</a:t>
            </a:r>
            <a:r>
              <a:rPr sz="1050" spc="20" dirty="0">
                <a:solidFill>
                  <a:srgbClr val="464646"/>
                </a:solidFill>
                <a:latin typeface="Tahoma"/>
                <a:cs typeface="Tahoma"/>
              </a:rPr>
              <a:t>makers</a:t>
            </a:r>
            <a:r>
              <a:rPr sz="1050" spc="4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-25" dirty="0">
                <a:solidFill>
                  <a:srgbClr val="464646"/>
                </a:solidFill>
                <a:latin typeface="Tahoma"/>
                <a:cs typeface="Tahoma"/>
              </a:rPr>
              <a:t>and </a:t>
            </a:r>
            <a:r>
              <a:rPr sz="1050" spc="20" dirty="0">
                <a:solidFill>
                  <a:srgbClr val="464646"/>
                </a:solidFill>
                <a:latin typeface="Tahoma"/>
                <a:cs typeface="Tahoma"/>
              </a:rPr>
              <a:t>LGBTIQ</a:t>
            </a:r>
            <a:r>
              <a:rPr sz="1050" spc="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55" dirty="0">
                <a:solidFill>
                  <a:srgbClr val="464646"/>
                </a:solidFill>
                <a:latin typeface="Tahoma"/>
                <a:cs typeface="Tahoma"/>
              </a:rPr>
              <a:t>people</a:t>
            </a:r>
            <a:r>
              <a:rPr sz="1050" spc="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20" dirty="0">
                <a:solidFill>
                  <a:srgbClr val="464646"/>
                </a:solidFill>
                <a:latin typeface="Tahoma"/>
                <a:cs typeface="Tahoma"/>
              </a:rPr>
              <a:t>directly </a:t>
            </a:r>
            <a:r>
              <a:rPr sz="1050" spc="45" dirty="0">
                <a:solidFill>
                  <a:srgbClr val="464646"/>
                </a:solidFill>
                <a:latin typeface="Tahoma"/>
                <a:cs typeface="Tahoma"/>
              </a:rPr>
              <a:t>affected,</a:t>
            </a:r>
            <a:r>
              <a:rPr sz="1050" spc="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20" dirty="0">
                <a:solidFill>
                  <a:srgbClr val="464646"/>
                </a:solidFill>
                <a:latin typeface="Tahoma"/>
                <a:cs typeface="Tahoma"/>
              </a:rPr>
              <a:t>clearly</a:t>
            </a:r>
            <a:r>
              <a:rPr sz="1050" spc="5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20" dirty="0">
                <a:solidFill>
                  <a:srgbClr val="464646"/>
                </a:solidFill>
                <a:latin typeface="Tahoma"/>
                <a:cs typeface="Tahoma"/>
              </a:rPr>
              <a:t>illustrating</a:t>
            </a:r>
            <a:r>
              <a:rPr sz="1050" spc="2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55" dirty="0">
                <a:solidFill>
                  <a:srgbClr val="464646"/>
                </a:solidFill>
                <a:latin typeface="Tahoma"/>
                <a:cs typeface="Tahoma"/>
              </a:rPr>
              <a:t>power</a:t>
            </a:r>
            <a:r>
              <a:rPr sz="1050" spc="40" dirty="0">
                <a:solidFill>
                  <a:srgbClr val="464646"/>
                </a:solidFill>
                <a:latin typeface="Tahoma"/>
                <a:cs typeface="Tahoma"/>
              </a:rPr>
              <a:t> dynamics </a:t>
            </a:r>
            <a:r>
              <a:rPr sz="1050" spc="20" dirty="0">
                <a:solidFill>
                  <a:srgbClr val="464646"/>
                </a:solidFill>
                <a:latin typeface="Tahoma"/>
                <a:cs typeface="Tahoma"/>
              </a:rPr>
              <a:t>and</a:t>
            </a:r>
            <a:r>
              <a:rPr sz="1050" spc="8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20" dirty="0">
                <a:solidFill>
                  <a:srgbClr val="464646"/>
                </a:solidFill>
                <a:latin typeface="Tahoma"/>
                <a:cs typeface="Tahoma"/>
              </a:rPr>
              <a:t>differential</a:t>
            </a:r>
            <a:r>
              <a:rPr sz="1050" spc="4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-10" dirty="0">
                <a:solidFill>
                  <a:srgbClr val="464646"/>
                </a:solidFill>
                <a:latin typeface="Tahoma"/>
                <a:cs typeface="Tahoma"/>
              </a:rPr>
              <a:t>impact.</a:t>
            </a:r>
            <a:endParaRPr sz="105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2238" y="4523485"/>
            <a:ext cx="1625041" cy="162496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29487" y="6210046"/>
            <a:ext cx="4314190" cy="1220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50" spc="-25" dirty="0">
                <a:solidFill>
                  <a:srgbClr val="464646"/>
                </a:solidFill>
                <a:latin typeface="Arial MT"/>
                <a:cs typeface="Arial MT"/>
              </a:rPr>
              <a:t>10</a:t>
            </a:r>
            <a:endParaRPr sz="3250">
              <a:latin typeface="Arial MT"/>
              <a:cs typeface="Arial MT"/>
            </a:endParaRPr>
          </a:p>
          <a:p>
            <a:pPr marL="12700" marR="5080">
              <a:lnSpc>
                <a:spcPct val="111000"/>
              </a:lnSpc>
              <a:spcBef>
                <a:spcPts val="1310"/>
              </a:spcBef>
            </a:pPr>
            <a:r>
              <a:rPr sz="1050" spc="30" dirty="0">
                <a:solidFill>
                  <a:srgbClr val="464646"/>
                </a:solidFill>
                <a:latin typeface="Tahoma"/>
                <a:cs typeface="Tahoma"/>
              </a:rPr>
              <a:t>All</a:t>
            </a:r>
            <a:r>
              <a:rPr sz="1050" spc="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60" dirty="0">
                <a:solidFill>
                  <a:srgbClr val="464646"/>
                </a:solidFill>
                <a:latin typeface="Tahoma"/>
                <a:cs typeface="Tahoma"/>
              </a:rPr>
              <a:t>sources</a:t>
            </a:r>
            <a:r>
              <a:rPr sz="1050" spc="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30" dirty="0">
                <a:solidFill>
                  <a:srgbClr val="464646"/>
                </a:solidFill>
                <a:latin typeface="Tahoma"/>
                <a:cs typeface="Tahoma"/>
              </a:rPr>
              <a:t>and</a:t>
            </a:r>
            <a:r>
              <a:rPr sz="1050" spc="1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30" dirty="0">
                <a:solidFill>
                  <a:srgbClr val="464646"/>
                </a:solidFill>
                <a:latin typeface="Tahoma"/>
                <a:cs typeface="Tahoma"/>
              </a:rPr>
              <a:t>subjects</a:t>
            </a:r>
            <a:r>
              <a:rPr sz="1050" spc="-1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30" dirty="0">
                <a:solidFill>
                  <a:srgbClr val="464646"/>
                </a:solidFill>
                <a:latin typeface="Tahoma"/>
                <a:cs typeface="Tahoma"/>
              </a:rPr>
              <a:t>in</a:t>
            </a:r>
            <a:r>
              <a:rPr sz="1050" spc="2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30" dirty="0">
                <a:solidFill>
                  <a:srgbClr val="464646"/>
                </a:solidFill>
                <a:latin typeface="Tahoma"/>
                <a:cs typeface="Tahoma"/>
              </a:rPr>
              <a:t>the</a:t>
            </a:r>
            <a:r>
              <a:rPr sz="1050" spc="2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30" dirty="0">
                <a:solidFill>
                  <a:srgbClr val="464646"/>
                </a:solidFill>
                <a:latin typeface="Tahoma"/>
                <a:cs typeface="Tahoma"/>
              </a:rPr>
              <a:t>story</a:t>
            </a:r>
            <a:r>
              <a:rPr sz="1050" spc="-1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30" dirty="0">
                <a:solidFill>
                  <a:srgbClr val="464646"/>
                </a:solidFill>
                <a:latin typeface="Tahoma"/>
                <a:cs typeface="Tahoma"/>
              </a:rPr>
              <a:t>are</a:t>
            </a:r>
            <a:r>
              <a:rPr sz="1050" spc="2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30" dirty="0">
                <a:solidFill>
                  <a:srgbClr val="464646"/>
                </a:solidFill>
                <a:latin typeface="Tahoma"/>
                <a:cs typeface="Tahoma"/>
              </a:rPr>
              <a:t>represented</a:t>
            </a:r>
            <a:r>
              <a:rPr sz="1050" spc="-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30" dirty="0">
                <a:solidFill>
                  <a:srgbClr val="464646"/>
                </a:solidFill>
                <a:latin typeface="Tahoma"/>
                <a:cs typeface="Tahoma"/>
              </a:rPr>
              <a:t>with</a:t>
            </a:r>
            <a:r>
              <a:rPr sz="1050" spc="1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-10" dirty="0">
                <a:solidFill>
                  <a:srgbClr val="464646"/>
                </a:solidFill>
                <a:latin typeface="Tahoma"/>
                <a:cs typeface="Tahoma"/>
              </a:rPr>
              <a:t>dignity, </a:t>
            </a:r>
            <a:r>
              <a:rPr sz="1050" spc="45" dirty="0">
                <a:solidFill>
                  <a:srgbClr val="464646"/>
                </a:solidFill>
                <a:latin typeface="Tahoma"/>
                <a:cs typeface="Tahoma"/>
              </a:rPr>
              <a:t>respect,</a:t>
            </a:r>
            <a:r>
              <a:rPr sz="1050" spc="6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20" dirty="0">
                <a:solidFill>
                  <a:srgbClr val="464646"/>
                </a:solidFill>
                <a:latin typeface="Tahoma"/>
                <a:cs typeface="Tahoma"/>
              </a:rPr>
              <a:t>and</a:t>
            </a:r>
            <a:r>
              <a:rPr sz="1050" spc="10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45" dirty="0">
                <a:solidFill>
                  <a:srgbClr val="464646"/>
                </a:solidFill>
                <a:latin typeface="Tahoma"/>
                <a:cs typeface="Tahoma"/>
              </a:rPr>
              <a:t>agency,</a:t>
            </a:r>
            <a:r>
              <a:rPr sz="1050" spc="10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20" dirty="0">
                <a:solidFill>
                  <a:srgbClr val="464646"/>
                </a:solidFill>
                <a:latin typeface="Tahoma"/>
                <a:cs typeface="Tahoma"/>
              </a:rPr>
              <a:t>avoiding</a:t>
            </a:r>
            <a:r>
              <a:rPr sz="1050" spc="6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20" dirty="0">
                <a:solidFill>
                  <a:srgbClr val="464646"/>
                </a:solidFill>
                <a:latin typeface="Tahoma"/>
                <a:cs typeface="Tahoma"/>
              </a:rPr>
              <a:t>sensationalism,</a:t>
            </a:r>
            <a:r>
              <a:rPr sz="1050" spc="5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20" dirty="0">
                <a:solidFill>
                  <a:srgbClr val="464646"/>
                </a:solidFill>
                <a:latin typeface="Tahoma"/>
                <a:cs typeface="Tahoma"/>
              </a:rPr>
              <a:t>misrepresentation,</a:t>
            </a:r>
            <a:r>
              <a:rPr sz="1050" spc="4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-25" dirty="0">
                <a:solidFill>
                  <a:srgbClr val="464646"/>
                </a:solidFill>
                <a:latin typeface="Tahoma"/>
                <a:cs typeface="Tahoma"/>
              </a:rPr>
              <a:t>or </a:t>
            </a:r>
            <a:r>
              <a:rPr sz="1050" spc="-10" dirty="0">
                <a:solidFill>
                  <a:srgbClr val="464646"/>
                </a:solidFill>
                <a:latin typeface="Tahoma"/>
                <a:cs typeface="Tahoma"/>
              </a:rPr>
              <a:t>harm.</a:t>
            </a:r>
            <a:endParaRPr sz="1050">
              <a:latin typeface="Tahoma"/>
              <a:cs typeface="Tahom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59121" y="4523485"/>
            <a:ext cx="1625092" cy="162496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146928" y="6210046"/>
            <a:ext cx="3990975" cy="1220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50" spc="-25" dirty="0">
                <a:solidFill>
                  <a:srgbClr val="464646"/>
                </a:solidFill>
                <a:latin typeface="Arial MT"/>
                <a:cs typeface="Arial MT"/>
              </a:rPr>
              <a:t>10</a:t>
            </a:r>
            <a:endParaRPr sz="3250">
              <a:latin typeface="Arial MT"/>
              <a:cs typeface="Arial MT"/>
            </a:endParaRPr>
          </a:p>
          <a:p>
            <a:pPr marL="12700" marR="5080">
              <a:lnSpc>
                <a:spcPct val="111000"/>
              </a:lnSpc>
              <a:spcBef>
                <a:spcPts val="1310"/>
              </a:spcBef>
            </a:pPr>
            <a:r>
              <a:rPr sz="1050" spc="50" dirty="0">
                <a:solidFill>
                  <a:srgbClr val="464646"/>
                </a:solidFill>
                <a:latin typeface="Tahoma"/>
                <a:cs typeface="Tahoma"/>
              </a:rPr>
              <a:t>The</a:t>
            </a:r>
            <a:r>
              <a:rPr sz="105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30" dirty="0">
                <a:solidFill>
                  <a:srgbClr val="464646"/>
                </a:solidFill>
                <a:latin typeface="Tahoma"/>
                <a:cs typeface="Tahoma"/>
              </a:rPr>
              <a:t>story</a:t>
            </a:r>
            <a:r>
              <a:rPr sz="1050" spc="-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50" dirty="0">
                <a:solidFill>
                  <a:srgbClr val="464646"/>
                </a:solidFill>
                <a:latin typeface="Tahoma"/>
                <a:cs typeface="Tahoma"/>
              </a:rPr>
              <a:t>challenges</a:t>
            </a:r>
            <a:r>
              <a:rPr sz="1050" spc="1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30" dirty="0">
                <a:solidFill>
                  <a:srgbClr val="464646"/>
                </a:solidFill>
                <a:latin typeface="Tahoma"/>
                <a:cs typeface="Tahoma"/>
              </a:rPr>
              <a:t>harmful</a:t>
            </a:r>
            <a:r>
              <a:rPr sz="1050" spc="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30" dirty="0">
                <a:solidFill>
                  <a:srgbClr val="464646"/>
                </a:solidFill>
                <a:latin typeface="Tahoma"/>
                <a:cs typeface="Tahoma"/>
              </a:rPr>
              <a:t>stereotypes,</a:t>
            </a:r>
            <a:r>
              <a:rPr sz="1050" spc="-3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30" dirty="0">
                <a:solidFill>
                  <a:srgbClr val="464646"/>
                </a:solidFill>
                <a:latin typeface="Tahoma"/>
                <a:cs typeface="Tahoma"/>
              </a:rPr>
              <a:t>stigma,</a:t>
            </a:r>
            <a:r>
              <a:rPr sz="1050" spc="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-25" dirty="0">
                <a:solidFill>
                  <a:srgbClr val="464646"/>
                </a:solidFill>
                <a:latin typeface="Tahoma"/>
                <a:cs typeface="Tahoma"/>
              </a:rPr>
              <a:t>and </a:t>
            </a:r>
            <a:r>
              <a:rPr sz="1050" spc="20" dirty="0">
                <a:solidFill>
                  <a:srgbClr val="464646"/>
                </a:solidFill>
                <a:latin typeface="Tahoma"/>
                <a:cs typeface="Tahoma"/>
              </a:rPr>
              <a:t>discrimination</a:t>
            </a:r>
            <a:r>
              <a:rPr sz="1050" spc="3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20" dirty="0">
                <a:solidFill>
                  <a:srgbClr val="464646"/>
                </a:solidFill>
                <a:latin typeface="Tahoma"/>
                <a:cs typeface="Tahoma"/>
              </a:rPr>
              <a:t>related</a:t>
            </a:r>
            <a:r>
              <a:rPr sz="1050" spc="5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20" dirty="0">
                <a:solidFill>
                  <a:srgbClr val="464646"/>
                </a:solidFill>
                <a:latin typeface="Tahoma"/>
                <a:cs typeface="Tahoma"/>
              </a:rPr>
              <a:t>to</a:t>
            </a:r>
            <a:r>
              <a:rPr sz="1050" spc="7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20" dirty="0">
                <a:solidFill>
                  <a:srgbClr val="464646"/>
                </a:solidFill>
                <a:latin typeface="Tahoma"/>
                <a:cs typeface="Tahoma"/>
              </a:rPr>
              <a:t>sexual</a:t>
            </a:r>
            <a:r>
              <a:rPr sz="1050" spc="7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20" dirty="0">
                <a:solidFill>
                  <a:srgbClr val="464646"/>
                </a:solidFill>
                <a:latin typeface="Tahoma"/>
                <a:cs typeface="Tahoma"/>
              </a:rPr>
              <a:t>orientation,</a:t>
            </a:r>
            <a:r>
              <a:rPr sz="1050" spc="3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20" dirty="0">
                <a:solidFill>
                  <a:srgbClr val="464646"/>
                </a:solidFill>
                <a:latin typeface="Tahoma"/>
                <a:cs typeface="Tahoma"/>
              </a:rPr>
              <a:t>gender</a:t>
            </a:r>
            <a:r>
              <a:rPr sz="1050" spc="8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20" dirty="0">
                <a:solidFill>
                  <a:srgbClr val="464646"/>
                </a:solidFill>
                <a:latin typeface="Tahoma"/>
                <a:cs typeface="Tahoma"/>
              </a:rPr>
              <a:t>identity</a:t>
            </a:r>
            <a:r>
              <a:rPr sz="1050" spc="3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-25" dirty="0">
                <a:solidFill>
                  <a:srgbClr val="464646"/>
                </a:solidFill>
                <a:latin typeface="Tahoma"/>
                <a:cs typeface="Tahoma"/>
              </a:rPr>
              <a:t>and </a:t>
            </a:r>
            <a:r>
              <a:rPr sz="1050" spc="30" dirty="0">
                <a:solidFill>
                  <a:srgbClr val="464646"/>
                </a:solidFill>
                <a:latin typeface="Tahoma"/>
                <a:cs typeface="Tahoma"/>
              </a:rPr>
              <a:t>expression, and</a:t>
            </a:r>
            <a:r>
              <a:rPr sz="1050" spc="5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60" dirty="0">
                <a:solidFill>
                  <a:srgbClr val="464646"/>
                </a:solidFill>
                <a:latin typeface="Tahoma"/>
                <a:cs typeface="Tahoma"/>
              </a:rPr>
              <a:t>sex </a:t>
            </a:r>
            <a:r>
              <a:rPr sz="1050" spc="30" dirty="0">
                <a:solidFill>
                  <a:srgbClr val="464646"/>
                </a:solidFill>
                <a:latin typeface="Tahoma"/>
                <a:cs typeface="Tahoma"/>
              </a:rPr>
              <a:t>characteristics,</a:t>
            </a:r>
            <a:r>
              <a:rPr sz="1050" spc="2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30" dirty="0">
                <a:solidFill>
                  <a:srgbClr val="464646"/>
                </a:solidFill>
                <a:latin typeface="Tahoma"/>
                <a:cs typeface="Tahoma"/>
              </a:rPr>
              <a:t>and</a:t>
            </a:r>
            <a:r>
              <a:rPr sz="1050" spc="7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30" dirty="0">
                <a:solidFill>
                  <a:srgbClr val="464646"/>
                </a:solidFill>
                <a:latin typeface="Tahoma"/>
                <a:cs typeface="Tahoma"/>
              </a:rPr>
              <a:t>affirms</a:t>
            </a:r>
            <a:r>
              <a:rPr sz="1050" spc="2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050" spc="-10" dirty="0">
                <a:solidFill>
                  <a:srgbClr val="464646"/>
                </a:solidFill>
                <a:latin typeface="Tahoma"/>
                <a:cs typeface="Tahoma"/>
              </a:rPr>
              <a:t>diversity.</a:t>
            </a:r>
            <a:endParaRPr sz="1050">
              <a:latin typeface="Tahoma"/>
              <a:cs typeface="Tahoma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573" y="7712075"/>
            <a:ext cx="121935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462148" y="7786171"/>
            <a:ext cx="7289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Voice and Choice Summit 2026    \    Voice and Choice Summit 2026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95364" y="7798909"/>
            <a:ext cx="1610792" cy="31578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235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How</a:t>
            </a:r>
            <a:r>
              <a:rPr spc="-20" dirty="0"/>
              <a:t> </a:t>
            </a:r>
            <a:r>
              <a:rPr spc="175" dirty="0"/>
              <a:t>do</a:t>
            </a:r>
            <a:r>
              <a:rPr spc="-40" dirty="0"/>
              <a:t> </a:t>
            </a:r>
            <a:r>
              <a:rPr spc="110" dirty="0"/>
              <a:t>you</a:t>
            </a:r>
            <a:r>
              <a:rPr spc="-10" dirty="0"/>
              <a:t> </a:t>
            </a:r>
            <a:r>
              <a:rPr spc="100" dirty="0"/>
              <a:t>score</a:t>
            </a:r>
            <a:r>
              <a:rPr spc="-40" dirty="0"/>
              <a:t> </a:t>
            </a:r>
            <a:r>
              <a:rPr spc="55" dirty="0"/>
              <a:t>yourself?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1304" y="1792350"/>
            <a:ext cx="373316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Evaluate</a:t>
            </a:r>
            <a:r>
              <a:rPr sz="1400" spc="114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464646"/>
                </a:solidFill>
                <a:latin typeface="Tahoma"/>
                <a:cs typeface="Tahoma"/>
              </a:rPr>
              <a:t>your</a:t>
            </a:r>
            <a:r>
              <a:rPr sz="1400" spc="8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impact</a:t>
            </a:r>
            <a:r>
              <a:rPr sz="1400" spc="11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464646"/>
                </a:solidFill>
                <a:latin typeface="Tahoma"/>
                <a:cs typeface="Tahoma"/>
              </a:rPr>
              <a:t>on</a:t>
            </a:r>
            <a:r>
              <a:rPr sz="1400" spc="10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LGBTIQ+</a:t>
            </a:r>
            <a:r>
              <a:rPr sz="1400" spc="17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64646"/>
                </a:solidFill>
                <a:latin typeface="Tahoma"/>
                <a:cs typeface="Tahoma"/>
              </a:rPr>
              <a:t>reporting.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71144" y="2191511"/>
            <a:ext cx="4285615" cy="2133600"/>
            <a:chOff x="771144" y="2191511"/>
            <a:chExt cx="4285615" cy="2133600"/>
          </a:xfrm>
        </p:grpSpPr>
        <p:sp>
          <p:nvSpPr>
            <p:cNvPr id="6" name="object 6"/>
            <p:cNvSpPr/>
            <p:nvPr/>
          </p:nvSpPr>
          <p:spPr>
            <a:xfrm>
              <a:off x="792480" y="2203703"/>
              <a:ext cx="4251960" cy="2109470"/>
            </a:xfrm>
            <a:custGeom>
              <a:avLst/>
              <a:gdLst/>
              <a:ahLst/>
              <a:cxnLst/>
              <a:rect l="l" t="t" r="r" b="b"/>
              <a:pathLst>
                <a:path w="4251960" h="2109470">
                  <a:moveTo>
                    <a:pt x="0" y="109855"/>
                  </a:moveTo>
                  <a:lnTo>
                    <a:pt x="8629" y="67079"/>
                  </a:lnTo>
                  <a:lnTo>
                    <a:pt x="32161" y="32162"/>
                  </a:lnTo>
                  <a:lnTo>
                    <a:pt x="67063" y="8628"/>
                  </a:lnTo>
                  <a:lnTo>
                    <a:pt x="109804" y="0"/>
                  </a:lnTo>
                  <a:lnTo>
                    <a:pt x="4142105" y="0"/>
                  </a:lnTo>
                  <a:lnTo>
                    <a:pt x="4184880" y="8628"/>
                  </a:lnTo>
                  <a:lnTo>
                    <a:pt x="4219797" y="32162"/>
                  </a:lnTo>
                  <a:lnTo>
                    <a:pt x="4243331" y="67079"/>
                  </a:lnTo>
                  <a:lnTo>
                    <a:pt x="4251960" y="109855"/>
                  </a:lnTo>
                  <a:lnTo>
                    <a:pt x="4251960" y="1999361"/>
                  </a:lnTo>
                  <a:lnTo>
                    <a:pt x="4243331" y="2042136"/>
                  </a:lnTo>
                  <a:lnTo>
                    <a:pt x="4219797" y="2077053"/>
                  </a:lnTo>
                  <a:lnTo>
                    <a:pt x="4184880" y="2100587"/>
                  </a:lnTo>
                  <a:lnTo>
                    <a:pt x="4142105" y="2109216"/>
                  </a:lnTo>
                  <a:lnTo>
                    <a:pt x="109804" y="2109216"/>
                  </a:lnTo>
                  <a:lnTo>
                    <a:pt x="67063" y="2100587"/>
                  </a:lnTo>
                  <a:lnTo>
                    <a:pt x="32161" y="2077053"/>
                  </a:lnTo>
                  <a:lnTo>
                    <a:pt x="8629" y="2042136"/>
                  </a:lnTo>
                  <a:lnTo>
                    <a:pt x="0" y="1999361"/>
                  </a:lnTo>
                  <a:lnTo>
                    <a:pt x="0" y="109855"/>
                  </a:lnTo>
                  <a:close/>
                </a:path>
              </a:pathLst>
            </a:custGeom>
            <a:ln w="24384">
              <a:solidFill>
                <a:srgbClr val="D7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71144" y="2203703"/>
              <a:ext cx="91440" cy="2109470"/>
            </a:xfrm>
            <a:custGeom>
              <a:avLst/>
              <a:gdLst/>
              <a:ahLst/>
              <a:cxnLst/>
              <a:rect l="l" t="t" r="r" b="b"/>
              <a:pathLst>
                <a:path w="91440" h="2109470">
                  <a:moveTo>
                    <a:pt x="64223" y="0"/>
                  </a:moveTo>
                  <a:lnTo>
                    <a:pt x="27216" y="0"/>
                  </a:lnTo>
                  <a:lnTo>
                    <a:pt x="16625" y="2139"/>
                  </a:lnTo>
                  <a:lnTo>
                    <a:pt x="7974" y="7969"/>
                  </a:lnTo>
                  <a:lnTo>
                    <a:pt x="2139" y="16609"/>
                  </a:lnTo>
                  <a:lnTo>
                    <a:pt x="0" y="27178"/>
                  </a:lnTo>
                  <a:lnTo>
                    <a:pt x="0" y="2082038"/>
                  </a:lnTo>
                  <a:lnTo>
                    <a:pt x="2139" y="2092606"/>
                  </a:lnTo>
                  <a:lnTo>
                    <a:pt x="7974" y="2101246"/>
                  </a:lnTo>
                  <a:lnTo>
                    <a:pt x="16625" y="2107076"/>
                  </a:lnTo>
                  <a:lnTo>
                    <a:pt x="27216" y="2109216"/>
                  </a:lnTo>
                  <a:lnTo>
                    <a:pt x="64223" y="2109216"/>
                  </a:lnTo>
                  <a:lnTo>
                    <a:pt x="74814" y="2107076"/>
                  </a:lnTo>
                  <a:lnTo>
                    <a:pt x="83465" y="2101246"/>
                  </a:lnTo>
                  <a:lnTo>
                    <a:pt x="89300" y="2092606"/>
                  </a:lnTo>
                  <a:lnTo>
                    <a:pt x="91440" y="2082038"/>
                  </a:lnTo>
                  <a:lnTo>
                    <a:pt x="91440" y="27178"/>
                  </a:lnTo>
                  <a:lnTo>
                    <a:pt x="89300" y="16609"/>
                  </a:lnTo>
                  <a:lnTo>
                    <a:pt x="83465" y="7969"/>
                  </a:lnTo>
                  <a:lnTo>
                    <a:pt x="74814" y="2139"/>
                  </a:lnTo>
                  <a:lnTo>
                    <a:pt x="64223" y="0"/>
                  </a:lnTo>
                  <a:close/>
                </a:path>
              </a:pathLst>
            </a:custGeom>
            <a:solidFill>
              <a:srgbClr val="1C9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54100" y="2384805"/>
            <a:ext cx="3734435" cy="1443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55" dirty="0">
                <a:solidFill>
                  <a:srgbClr val="464646"/>
                </a:solidFill>
                <a:latin typeface="Arial MT"/>
                <a:cs typeface="Arial MT"/>
              </a:rPr>
              <a:t>10/10:</a:t>
            </a:r>
            <a:r>
              <a:rPr sz="1750" spc="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750" spc="45" dirty="0">
                <a:solidFill>
                  <a:srgbClr val="464646"/>
                </a:solidFill>
                <a:latin typeface="Arial MT"/>
                <a:cs typeface="Arial MT"/>
              </a:rPr>
              <a:t>Informed</a:t>
            </a:r>
            <a:r>
              <a:rPr sz="1750" spc="5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750" dirty="0">
                <a:solidFill>
                  <a:srgbClr val="464646"/>
                </a:solidFill>
                <a:latin typeface="Arial MT"/>
                <a:cs typeface="Arial MT"/>
              </a:rPr>
              <a:t>Public</a:t>
            </a:r>
            <a:r>
              <a:rPr sz="1750" spc="2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750" spc="-10" dirty="0">
                <a:solidFill>
                  <a:srgbClr val="464646"/>
                </a:solidFill>
                <a:latin typeface="Arial MT"/>
                <a:cs typeface="Arial MT"/>
              </a:rPr>
              <a:t>Dialogue</a:t>
            </a:r>
            <a:endParaRPr sz="1750">
              <a:latin typeface="Arial MT"/>
              <a:cs typeface="Arial MT"/>
            </a:endParaRPr>
          </a:p>
          <a:p>
            <a:pPr marL="12700" marR="5080">
              <a:lnSpc>
                <a:spcPct val="124800"/>
              </a:lnSpc>
              <a:spcBef>
                <a:spcPts val="680"/>
              </a:spcBef>
            </a:pPr>
            <a:r>
              <a:rPr sz="1400" spc="60" dirty="0">
                <a:solidFill>
                  <a:srgbClr val="464646"/>
                </a:solidFill>
                <a:latin typeface="Tahoma"/>
                <a:cs typeface="Tahoma"/>
              </a:rPr>
              <a:t>Your</a:t>
            </a: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464646"/>
                </a:solidFill>
                <a:latin typeface="Tahoma"/>
                <a:cs typeface="Tahoma"/>
              </a:rPr>
              <a:t>story</a:t>
            </a:r>
            <a:r>
              <a:rPr sz="1400" spc="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464646"/>
                </a:solidFill>
                <a:latin typeface="Tahoma"/>
                <a:cs typeface="Tahoma"/>
              </a:rPr>
              <a:t>contributes</a:t>
            </a:r>
            <a:r>
              <a:rPr sz="1400" spc="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to an</a:t>
            </a:r>
            <a:r>
              <a:rPr sz="1400" spc="-1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464646"/>
                </a:solidFill>
                <a:latin typeface="Tahoma"/>
                <a:cs typeface="Tahoma"/>
              </a:rPr>
              <a:t>informed</a:t>
            </a:r>
            <a:r>
              <a:rPr sz="1400" spc="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464646"/>
                </a:solidFill>
                <a:latin typeface="Tahoma"/>
                <a:cs typeface="Tahoma"/>
              </a:rPr>
              <a:t>public dialogue</a:t>
            </a:r>
            <a:r>
              <a:rPr sz="1400" spc="5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464646"/>
                </a:solidFill>
                <a:latin typeface="Tahoma"/>
                <a:cs typeface="Tahoma"/>
              </a:rPr>
              <a:t>on</a:t>
            </a:r>
            <a:r>
              <a:rPr sz="1400" spc="4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LGBTIQ+</a:t>
            </a:r>
            <a:r>
              <a:rPr sz="1400" spc="60" dirty="0">
                <a:solidFill>
                  <a:srgbClr val="464646"/>
                </a:solidFill>
                <a:latin typeface="Tahoma"/>
                <a:cs typeface="Tahoma"/>
              </a:rPr>
              <a:t> issues,</a:t>
            </a:r>
            <a:r>
              <a:rPr sz="1400" spc="3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rights,</a:t>
            </a:r>
            <a:r>
              <a:rPr sz="1400" spc="5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64646"/>
                </a:solidFill>
                <a:latin typeface="Tahoma"/>
                <a:cs typeface="Tahoma"/>
              </a:rPr>
              <a:t>and </a:t>
            </a:r>
            <a:r>
              <a:rPr sz="1400" spc="60" dirty="0">
                <a:solidFill>
                  <a:srgbClr val="464646"/>
                </a:solidFill>
                <a:latin typeface="Tahoma"/>
                <a:cs typeface="Tahoma"/>
              </a:rPr>
              <a:t>social</a:t>
            </a:r>
            <a:r>
              <a:rPr sz="1400" spc="15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64646"/>
                </a:solidFill>
                <a:latin typeface="Tahoma"/>
                <a:cs typeface="Tahoma"/>
              </a:rPr>
              <a:t>justice</a:t>
            </a:r>
            <a:r>
              <a:rPr sz="1400" spc="17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64646"/>
                </a:solidFill>
                <a:latin typeface="Tahoma"/>
                <a:cs typeface="Tahoma"/>
              </a:rPr>
              <a:t>through</a:t>
            </a:r>
            <a:r>
              <a:rPr sz="1400" spc="19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64646"/>
                </a:solidFill>
                <a:latin typeface="Tahoma"/>
                <a:cs typeface="Tahoma"/>
              </a:rPr>
              <a:t>education,</a:t>
            </a:r>
            <a:r>
              <a:rPr sz="1400" spc="16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464646"/>
                </a:solidFill>
                <a:latin typeface="Tahoma"/>
                <a:cs typeface="Tahoma"/>
              </a:rPr>
              <a:t>advocacy, </a:t>
            </a: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or</a:t>
            </a:r>
            <a:r>
              <a:rPr sz="1400" spc="-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464646"/>
                </a:solidFill>
                <a:latin typeface="Tahoma"/>
                <a:cs typeface="Tahoma"/>
              </a:rPr>
              <a:t>critical </a:t>
            </a:r>
            <a:r>
              <a:rPr sz="1400" spc="-10" dirty="0">
                <a:solidFill>
                  <a:srgbClr val="464646"/>
                </a:solidFill>
                <a:latin typeface="Tahoma"/>
                <a:cs typeface="Tahoma"/>
              </a:rPr>
              <a:t>reflection.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166359" y="2191511"/>
            <a:ext cx="4285615" cy="2133600"/>
            <a:chOff x="5166359" y="2191511"/>
            <a:chExt cx="4285615" cy="2133600"/>
          </a:xfrm>
        </p:grpSpPr>
        <p:sp>
          <p:nvSpPr>
            <p:cNvPr id="10" name="object 10"/>
            <p:cNvSpPr/>
            <p:nvPr/>
          </p:nvSpPr>
          <p:spPr>
            <a:xfrm>
              <a:off x="5190743" y="2203703"/>
              <a:ext cx="4249420" cy="2109470"/>
            </a:xfrm>
            <a:custGeom>
              <a:avLst/>
              <a:gdLst/>
              <a:ahLst/>
              <a:cxnLst/>
              <a:rect l="l" t="t" r="r" b="b"/>
              <a:pathLst>
                <a:path w="4249420" h="2109470">
                  <a:moveTo>
                    <a:pt x="0" y="109855"/>
                  </a:moveTo>
                  <a:lnTo>
                    <a:pt x="8628" y="67079"/>
                  </a:lnTo>
                  <a:lnTo>
                    <a:pt x="32162" y="32162"/>
                  </a:lnTo>
                  <a:lnTo>
                    <a:pt x="67079" y="8628"/>
                  </a:lnTo>
                  <a:lnTo>
                    <a:pt x="109854" y="0"/>
                  </a:lnTo>
                  <a:lnTo>
                    <a:pt x="4139056" y="0"/>
                  </a:lnTo>
                  <a:lnTo>
                    <a:pt x="4181832" y="8628"/>
                  </a:lnTo>
                  <a:lnTo>
                    <a:pt x="4216749" y="32162"/>
                  </a:lnTo>
                  <a:lnTo>
                    <a:pt x="4240283" y="67079"/>
                  </a:lnTo>
                  <a:lnTo>
                    <a:pt x="4248911" y="109855"/>
                  </a:lnTo>
                  <a:lnTo>
                    <a:pt x="4248911" y="1999361"/>
                  </a:lnTo>
                  <a:lnTo>
                    <a:pt x="4240283" y="2042136"/>
                  </a:lnTo>
                  <a:lnTo>
                    <a:pt x="4216749" y="2077053"/>
                  </a:lnTo>
                  <a:lnTo>
                    <a:pt x="4181832" y="2100587"/>
                  </a:lnTo>
                  <a:lnTo>
                    <a:pt x="4139056" y="2109216"/>
                  </a:lnTo>
                  <a:lnTo>
                    <a:pt x="109854" y="2109216"/>
                  </a:lnTo>
                  <a:lnTo>
                    <a:pt x="67079" y="2100587"/>
                  </a:lnTo>
                  <a:lnTo>
                    <a:pt x="32162" y="2077053"/>
                  </a:lnTo>
                  <a:lnTo>
                    <a:pt x="8628" y="2042136"/>
                  </a:lnTo>
                  <a:lnTo>
                    <a:pt x="0" y="1999361"/>
                  </a:lnTo>
                  <a:lnTo>
                    <a:pt x="0" y="109855"/>
                  </a:lnTo>
                  <a:close/>
                </a:path>
              </a:pathLst>
            </a:custGeom>
            <a:ln w="24384">
              <a:solidFill>
                <a:srgbClr val="D7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66359" y="2203703"/>
              <a:ext cx="91440" cy="2109470"/>
            </a:xfrm>
            <a:custGeom>
              <a:avLst/>
              <a:gdLst/>
              <a:ahLst/>
              <a:cxnLst/>
              <a:rect l="l" t="t" r="r" b="b"/>
              <a:pathLst>
                <a:path w="91439" h="2109470">
                  <a:moveTo>
                    <a:pt x="64262" y="0"/>
                  </a:moveTo>
                  <a:lnTo>
                    <a:pt x="27177" y="0"/>
                  </a:lnTo>
                  <a:lnTo>
                    <a:pt x="16609" y="2139"/>
                  </a:lnTo>
                  <a:lnTo>
                    <a:pt x="7969" y="7969"/>
                  </a:lnTo>
                  <a:lnTo>
                    <a:pt x="2139" y="16609"/>
                  </a:lnTo>
                  <a:lnTo>
                    <a:pt x="0" y="27178"/>
                  </a:lnTo>
                  <a:lnTo>
                    <a:pt x="0" y="2082038"/>
                  </a:lnTo>
                  <a:lnTo>
                    <a:pt x="2139" y="2092606"/>
                  </a:lnTo>
                  <a:lnTo>
                    <a:pt x="7969" y="2101246"/>
                  </a:lnTo>
                  <a:lnTo>
                    <a:pt x="16609" y="2107076"/>
                  </a:lnTo>
                  <a:lnTo>
                    <a:pt x="27177" y="2109216"/>
                  </a:lnTo>
                  <a:lnTo>
                    <a:pt x="64262" y="2109216"/>
                  </a:lnTo>
                  <a:lnTo>
                    <a:pt x="74830" y="2107076"/>
                  </a:lnTo>
                  <a:lnTo>
                    <a:pt x="83470" y="2101246"/>
                  </a:lnTo>
                  <a:lnTo>
                    <a:pt x="89300" y="2092606"/>
                  </a:lnTo>
                  <a:lnTo>
                    <a:pt x="91439" y="2082038"/>
                  </a:lnTo>
                  <a:lnTo>
                    <a:pt x="91439" y="27178"/>
                  </a:lnTo>
                  <a:lnTo>
                    <a:pt x="89300" y="16609"/>
                  </a:lnTo>
                  <a:lnTo>
                    <a:pt x="83470" y="7969"/>
                  </a:lnTo>
                  <a:lnTo>
                    <a:pt x="74830" y="2139"/>
                  </a:lnTo>
                  <a:lnTo>
                    <a:pt x="64262" y="0"/>
                  </a:lnTo>
                  <a:close/>
                </a:path>
              </a:pathLst>
            </a:custGeom>
            <a:solidFill>
              <a:srgbClr val="1C9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451094" y="2384805"/>
            <a:ext cx="3756660" cy="172720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410209">
              <a:lnSpc>
                <a:spcPct val="104000"/>
              </a:lnSpc>
              <a:spcBef>
                <a:spcPts val="15"/>
              </a:spcBef>
            </a:pPr>
            <a:r>
              <a:rPr sz="1750" dirty="0">
                <a:solidFill>
                  <a:srgbClr val="464646"/>
                </a:solidFill>
                <a:latin typeface="Arial MT"/>
                <a:cs typeface="Arial MT"/>
              </a:rPr>
              <a:t>9/10:</a:t>
            </a:r>
            <a:r>
              <a:rPr sz="1750" spc="-5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750" spc="60" dirty="0">
                <a:solidFill>
                  <a:srgbClr val="464646"/>
                </a:solidFill>
                <a:latin typeface="Arial MT"/>
                <a:cs typeface="Arial MT"/>
              </a:rPr>
              <a:t>Accurate</a:t>
            </a:r>
            <a:r>
              <a:rPr sz="1750" spc="-4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750" spc="114" dirty="0">
                <a:solidFill>
                  <a:srgbClr val="464646"/>
                </a:solidFill>
                <a:latin typeface="Arial MT"/>
                <a:cs typeface="Arial MT"/>
              </a:rPr>
              <a:t>&amp;</a:t>
            </a:r>
            <a:r>
              <a:rPr sz="1750" spc="-2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750" spc="-10" dirty="0">
                <a:solidFill>
                  <a:srgbClr val="464646"/>
                </a:solidFill>
                <a:latin typeface="Arial MT"/>
                <a:cs typeface="Arial MT"/>
              </a:rPr>
              <a:t>Contextualized </a:t>
            </a:r>
            <a:r>
              <a:rPr sz="1750" spc="-20" dirty="0">
                <a:solidFill>
                  <a:srgbClr val="464646"/>
                </a:solidFill>
                <a:latin typeface="Arial MT"/>
                <a:cs typeface="Arial MT"/>
              </a:rPr>
              <a:t>Data</a:t>
            </a:r>
            <a:endParaRPr sz="1750">
              <a:latin typeface="Arial MT"/>
              <a:cs typeface="Arial MT"/>
            </a:endParaRPr>
          </a:p>
          <a:p>
            <a:pPr marL="12700" marR="5080">
              <a:lnSpc>
                <a:spcPct val="124800"/>
              </a:lnSpc>
              <a:spcBef>
                <a:spcPts val="730"/>
              </a:spcBef>
            </a:pPr>
            <a:r>
              <a:rPr sz="1400" spc="55" dirty="0">
                <a:solidFill>
                  <a:srgbClr val="464646"/>
                </a:solidFill>
                <a:latin typeface="Tahoma"/>
                <a:cs typeface="Tahoma"/>
              </a:rPr>
              <a:t>Where </a:t>
            </a: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data</a:t>
            </a:r>
            <a:r>
              <a:rPr sz="1400" spc="3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or</a:t>
            </a:r>
            <a:r>
              <a:rPr sz="1400" spc="5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464646"/>
                </a:solidFill>
                <a:latin typeface="Tahoma"/>
                <a:cs typeface="Tahoma"/>
              </a:rPr>
              <a:t>statistics</a:t>
            </a:r>
            <a:r>
              <a:rPr sz="1400" spc="6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are</a:t>
            </a:r>
            <a:r>
              <a:rPr sz="1400" spc="3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464646"/>
                </a:solidFill>
                <a:latin typeface="Tahoma"/>
                <a:cs typeface="Tahoma"/>
              </a:rPr>
              <a:t>used,</a:t>
            </a:r>
            <a:r>
              <a:rPr sz="1400" spc="3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they</a:t>
            </a:r>
            <a:r>
              <a:rPr sz="1400" spc="6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64646"/>
                </a:solidFill>
                <a:latin typeface="Tahoma"/>
                <a:cs typeface="Tahoma"/>
              </a:rPr>
              <a:t>are </a:t>
            </a:r>
            <a:r>
              <a:rPr sz="1400" spc="10" dirty="0">
                <a:solidFill>
                  <a:srgbClr val="464646"/>
                </a:solidFill>
                <a:latin typeface="Tahoma"/>
                <a:cs typeface="Tahoma"/>
              </a:rPr>
              <a:t>accurate,</a:t>
            </a:r>
            <a:r>
              <a:rPr sz="1400" spc="14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464646"/>
                </a:solidFill>
                <a:latin typeface="Tahoma"/>
                <a:cs typeface="Tahoma"/>
              </a:rPr>
              <a:t>contextualized,</a:t>
            </a:r>
            <a:r>
              <a:rPr sz="1400" spc="18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64646"/>
                </a:solidFill>
                <a:latin typeface="Tahoma"/>
                <a:cs typeface="Tahoma"/>
              </a:rPr>
              <a:t>and</a:t>
            </a:r>
            <a:r>
              <a:rPr sz="1400" spc="12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35" dirty="0">
                <a:solidFill>
                  <a:srgbClr val="464646"/>
                </a:solidFill>
                <a:latin typeface="Tahoma"/>
                <a:cs typeface="Tahoma"/>
              </a:rPr>
              <a:t>appropriately </a:t>
            </a:r>
            <a:r>
              <a:rPr sz="1400" spc="50" dirty="0">
                <a:solidFill>
                  <a:srgbClr val="464646"/>
                </a:solidFill>
                <a:latin typeface="Tahoma"/>
                <a:cs typeface="Tahoma"/>
              </a:rPr>
              <a:t>disaggregated,</a:t>
            </a:r>
            <a:r>
              <a:rPr sz="1400" spc="3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or</a:t>
            </a:r>
            <a:r>
              <a:rPr sz="1400" spc="8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the</a:t>
            </a:r>
            <a:r>
              <a:rPr sz="1400" spc="9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limitations</a:t>
            </a:r>
            <a:r>
              <a:rPr sz="1400" spc="9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and</a:t>
            </a:r>
            <a:r>
              <a:rPr sz="1400" spc="9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75" dirty="0">
                <a:solidFill>
                  <a:srgbClr val="464646"/>
                </a:solidFill>
                <a:latin typeface="Tahoma"/>
                <a:cs typeface="Tahoma"/>
              </a:rPr>
              <a:t>gaps</a:t>
            </a:r>
            <a:r>
              <a:rPr sz="1400" spc="6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64646"/>
                </a:solidFill>
                <a:latin typeface="Tahoma"/>
                <a:cs typeface="Tahoma"/>
              </a:rPr>
              <a:t>in </a:t>
            </a:r>
            <a:r>
              <a:rPr sz="1400" spc="10" dirty="0">
                <a:solidFill>
                  <a:srgbClr val="464646"/>
                </a:solidFill>
                <a:latin typeface="Tahoma"/>
                <a:cs typeface="Tahoma"/>
              </a:rPr>
              <a:t>available</a:t>
            </a:r>
            <a:r>
              <a:rPr sz="1400" spc="7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64646"/>
                </a:solidFill>
                <a:latin typeface="Tahoma"/>
                <a:cs typeface="Tahoma"/>
              </a:rPr>
              <a:t>data</a:t>
            </a:r>
            <a:r>
              <a:rPr sz="1400" spc="9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64646"/>
                </a:solidFill>
                <a:latin typeface="Tahoma"/>
                <a:cs typeface="Tahoma"/>
              </a:rPr>
              <a:t>are</a:t>
            </a:r>
            <a:r>
              <a:rPr sz="1400" spc="10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464646"/>
                </a:solidFill>
                <a:latin typeface="Tahoma"/>
                <a:cs typeface="Tahoma"/>
              </a:rPr>
              <a:t>clearly</a:t>
            </a:r>
            <a:r>
              <a:rPr sz="1400" spc="8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464646"/>
                </a:solidFill>
                <a:latin typeface="Tahoma"/>
                <a:cs typeface="Tahoma"/>
              </a:rPr>
              <a:t>acknowledged.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561576" y="2191511"/>
            <a:ext cx="4288790" cy="2133600"/>
            <a:chOff x="9561576" y="2191511"/>
            <a:chExt cx="4288790" cy="2133600"/>
          </a:xfrm>
        </p:grpSpPr>
        <p:sp>
          <p:nvSpPr>
            <p:cNvPr id="14" name="object 14"/>
            <p:cNvSpPr/>
            <p:nvPr/>
          </p:nvSpPr>
          <p:spPr>
            <a:xfrm>
              <a:off x="9585960" y="2203703"/>
              <a:ext cx="4251960" cy="2109470"/>
            </a:xfrm>
            <a:custGeom>
              <a:avLst/>
              <a:gdLst/>
              <a:ahLst/>
              <a:cxnLst/>
              <a:rect l="l" t="t" r="r" b="b"/>
              <a:pathLst>
                <a:path w="4251959" h="2109470">
                  <a:moveTo>
                    <a:pt x="0" y="109855"/>
                  </a:moveTo>
                  <a:lnTo>
                    <a:pt x="8628" y="67079"/>
                  </a:lnTo>
                  <a:lnTo>
                    <a:pt x="32162" y="32162"/>
                  </a:lnTo>
                  <a:lnTo>
                    <a:pt x="67079" y="8628"/>
                  </a:lnTo>
                  <a:lnTo>
                    <a:pt x="109855" y="0"/>
                  </a:lnTo>
                  <a:lnTo>
                    <a:pt x="4142105" y="0"/>
                  </a:lnTo>
                  <a:lnTo>
                    <a:pt x="4184880" y="8628"/>
                  </a:lnTo>
                  <a:lnTo>
                    <a:pt x="4219797" y="32162"/>
                  </a:lnTo>
                  <a:lnTo>
                    <a:pt x="4243331" y="67079"/>
                  </a:lnTo>
                  <a:lnTo>
                    <a:pt x="4251959" y="109855"/>
                  </a:lnTo>
                  <a:lnTo>
                    <a:pt x="4251959" y="1999361"/>
                  </a:lnTo>
                  <a:lnTo>
                    <a:pt x="4243331" y="2042136"/>
                  </a:lnTo>
                  <a:lnTo>
                    <a:pt x="4219797" y="2077053"/>
                  </a:lnTo>
                  <a:lnTo>
                    <a:pt x="4184880" y="2100587"/>
                  </a:lnTo>
                  <a:lnTo>
                    <a:pt x="4142105" y="2109216"/>
                  </a:lnTo>
                  <a:lnTo>
                    <a:pt x="109855" y="2109216"/>
                  </a:lnTo>
                  <a:lnTo>
                    <a:pt x="67079" y="2100587"/>
                  </a:lnTo>
                  <a:lnTo>
                    <a:pt x="32162" y="2077053"/>
                  </a:lnTo>
                  <a:lnTo>
                    <a:pt x="8628" y="2042136"/>
                  </a:lnTo>
                  <a:lnTo>
                    <a:pt x="0" y="1999361"/>
                  </a:lnTo>
                  <a:lnTo>
                    <a:pt x="0" y="109855"/>
                  </a:lnTo>
                  <a:close/>
                </a:path>
              </a:pathLst>
            </a:custGeom>
            <a:ln w="24383">
              <a:solidFill>
                <a:srgbClr val="D7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61576" y="2203703"/>
              <a:ext cx="91440" cy="2109470"/>
            </a:xfrm>
            <a:custGeom>
              <a:avLst/>
              <a:gdLst/>
              <a:ahLst/>
              <a:cxnLst/>
              <a:rect l="l" t="t" r="r" b="b"/>
              <a:pathLst>
                <a:path w="91440" h="2109470">
                  <a:moveTo>
                    <a:pt x="64262" y="0"/>
                  </a:moveTo>
                  <a:lnTo>
                    <a:pt x="27177" y="0"/>
                  </a:lnTo>
                  <a:lnTo>
                    <a:pt x="16609" y="2139"/>
                  </a:lnTo>
                  <a:lnTo>
                    <a:pt x="7969" y="7969"/>
                  </a:lnTo>
                  <a:lnTo>
                    <a:pt x="2139" y="16609"/>
                  </a:lnTo>
                  <a:lnTo>
                    <a:pt x="0" y="27178"/>
                  </a:lnTo>
                  <a:lnTo>
                    <a:pt x="0" y="2082038"/>
                  </a:lnTo>
                  <a:lnTo>
                    <a:pt x="2139" y="2092606"/>
                  </a:lnTo>
                  <a:lnTo>
                    <a:pt x="7969" y="2101246"/>
                  </a:lnTo>
                  <a:lnTo>
                    <a:pt x="16609" y="2107076"/>
                  </a:lnTo>
                  <a:lnTo>
                    <a:pt x="27177" y="2109216"/>
                  </a:lnTo>
                  <a:lnTo>
                    <a:pt x="64262" y="2109216"/>
                  </a:lnTo>
                  <a:lnTo>
                    <a:pt x="74830" y="2107076"/>
                  </a:lnTo>
                  <a:lnTo>
                    <a:pt x="83470" y="2101246"/>
                  </a:lnTo>
                  <a:lnTo>
                    <a:pt x="89300" y="2092606"/>
                  </a:lnTo>
                  <a:lnTo>
                    <a:pt x="91440" y="2082038"/>
                  </a:lnTo>
                  <a:lnTo>
                    <a:pt x="91440" y="27178"/>
                  </a:lnTo>
                  <a:lnTo>
                    <a:pt x="89300" y="16609"/>
                  </a:lnTo>
                  <a:lnTo>
                    <a:pt x="83470" y="7969"/>
                  </a:lnTo>
                  <a:lnTo>
                    <a:pt x="74830" y="2139"/>
                  </a:lnTo>
                  <a:lnTo>
                    <a:pt x="64262" y="0"/>
                  </a:lnTo>
                  <a:close/>
                </a:path>
              </a:pathLst>
            </a:custGeom>
            <a:solidFill>
              <a:srgbClr val="1C9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848215" y="2384805"/>
            <a:ext cx="3779520" cy="146240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948690">
              <a:lnSpc>
                <a:spcPct val="104000"/>
              </a:lnSpc>
              <a:spcBef>
                <a:spcPts val="15"/>
              </a:spcBef>
            </a:pPr>
            <a:r>
              <a:rPr sz="1750" spc="-65" dirty="0">
                <a:solidFill>
                  <a:srgbClr val="464646"/>
                </a:solidFill>
                <a:latin typeface="Arial MT"/>
                <a:cs typeface="Arial MT"/>
              </a:rPr>
              <a:t>10/10:</a:t>
            </a:r>
            <a:r>
              <a:rPr sz="1750" spc="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750" dirty="0">
                <a:solidFill>
                  <a:srgbClr val="464646"/>
                </a:solidFill>
                <a:latin typeface="Arial MT"/>
                <a:cs typeface="Arial MT"/>
              </a:rPr>
              <a:t>Human </a:t>
            </a:r>
            <a:r>
              <a:rPr sz="1750" spc="55" dirty="0">
                <a:solidFill>
                  <a:srgbClr val="464646"/>
                </a:solidFill>
                <a:latin typeface="Arial MT"/>
                <a:cs typeface="Arial MT"/>
              </a:rPr>
              <a:t>Rights-</a:t>
            </a:r>
            <a:r>
              <a:rPr sz="1750" spc="-20" dirty="0">
                <a:solidFill>
                  <a:srgbClr val="464646"/>
                </a:solidFill>
                <a:latin typeface="Arial MT"/>
                <a:cs typeface="Arial MT"/>
              </a:rPr>
              <a:t>Based </a:t>
            </a:r>
            <a:r>
              <a:rPr sz="1750" spc="45" dirty="0">
                <a:solidFill>
                  <a:srgbClr val="464646"/>
                </a:solidFill>
                <a:latin typeface="Arial MT"/>
                <a:cs typeface="Arial MT"/>
              </a:rPr>
              <a:t>Approach</a:t>
            </a:r>
            <a:endParaRPr sz="1750">
              <a:latin typeface="Arial MT"/>
              <a:cs typeface="Arial MT"/>
            </a:endParaRPr>
          </a:p>
          <a:p>
            <a:pPr marL="12700" marR="5080">
              <a:lnSpc>
                <a:spcPct val="125099"/>
              </a:lnSpc>
              <a:spcBef>
                <a:spcPts val="725"/>
              </a:spcBef>
            </a:pPr>
            <a:r>
              <a:rPr sz="1400" spc="55" dirty="0">
                <a:solidFill>
                  <a:srgbClr val="464646"/>
                </a:solidFill>
                <a:latin typeface="Tahoma"/>
                <a:cs typeface="Tahoma"/>
              </a:rPr>
              <a:t>The</a:t>
            </a:r>
            <a:r>
              <a:rPr sz="1400" spc="2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464646"/>
                </a:solidFill>
                <a:latin typeface="Tahoma"/>
                <a:cs typeface="Tahoma"/>
              </a:rPr>
              <a:t>story</a:t>
            </a:r>
            <a:r>
              <a:rPr sz="1400" spc="3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464646"/>
                </a:solidFill>
                <a:latin typeface="Tahoma"/>
                <a:cs typeface="Tahoma"/>
              </a:rPr>
              <a:t>takes</a:t>
            </a: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 a </a:t>
            </a:r>
            <a:r>
              <a:rPr sz="1400" spc="55" dirty="0">
                <a:solidFill>
                  <a:srgbClr val="464646"/>
                </a:solidFill>
                <a:latin typeface="Tahoma"/>
                <a:cs typeface="Tahoma"/>
              </a:rPr>
              <a:t>clear</a:t>
            </a:r>
            <a:r>
              <a:rPr sz="1400" spc="2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human</a:t>
            </a:r>
            <a:r>
              <a:rPr sz="1400" spc="1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464646"/>
                </a:solidFill>
                <a:latin typeface="Tahoma"/>
                <a:cs typeface="Tahoma"/>
              </a:rPr>
              <a:t>rights-</a:t>
            </a:r>
            <a:r>
              <a:rPr sz="1400" spc="65" dirty="0">
                <a:solidFill>
                  <a:srgbClr val="464646"/>
                </a:solidFill>
                <a:latin typeface="Tahoma"/>
                <a:cs typeface="Tahoma"/>
              </a:rPr>
              <a:t>based </a:t>
            </a:r>
            <a:r>
              <a:rPr sz="1400" spc="60" dirty="0">
                <a:solidFill>
                  <a:srgbClr val="464646"/>
                </a:solidFill>
                <a:latin typeface="Tahoma"/>
                <a:cs typeface="Tahoma"/>
              </a:rPr>
              <a:t>approach</a:t>
            </a:r>
            <a:r>
              <a:rPr sz="1400" spc="55" dirty="0">
                <a:solidFill>
                  <a:srgbClr val="464646"/>
                </a:solidFill>
                <a:latin typeface="Tahoma"/>
                <a:cs typeface="Tahoma"/>
              </a:rPr>
              <a:t> grounded</a:t>
            </a:r>
            <a:r>
              <a:rPr sz="1400" spc="8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in</a:t>
            </a:r>
            <a:r>
              <a:rPr sz="1400" spc="6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equality,</a:t>
            </a:r>
            <a:r>
              <a:rPr sz="1400" spc="50" dirty="0">
                <a:solidFill>
                  <a:srgbClr val="464646"/>
                </a:solidFill>
                <a:latin typeface="Tahoma"/>
                <a:cs typeface="Tahoma"/>
              </a:rPr>
              <a:t> non- </a:t>
            </a:r>
            <a:r>
              <a:rPr sz="1400" spc="20" dirty="0">
                <a:solidFill>
                  <a:srgbClr val="464646"/>
                </a:solidFill>
                <a:latin typeface="Tahoma"/>
                <a:cs typeface="Tahoma"/>
              </a:rPr>
              <a:t>discrimination,</a:t>
            </a:r>
            <a:r>
              <a:rPr sz="1400" spc="10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464646"/>
                </a:solidFill>
                <a:latin typeface="Tahoma"/>
                <a:cs typeface="Tahoma"/>
              </a:rPr>
              <a:t>bodily</a:t>
            </a:r>
            <a:r>
              <a:rPr sz="1400" spc="11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20" dirty="0">
                <a:solidFill>
                  <a:srgbClr val="464646"/>
                </a:solidFill>
                <a:latin typeface="Tahoma"/>
                <a:cs typeface="Tahoma"/>
              </a:rPr>
              <a:t>autonomy,</a:t>
            </a:r>
            <a:r>
              <a:rPr sz="1400" spc="8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20" dirty="0">
                <a:solidFill>
                  <a:srgbClr val="464646"/>
                </a:solidFill>
                <a:latin typeface="Tahoma"/>
                <a:cs typeface="Tahoma"/>
              </a:rPr>
              <a:t>and</a:t>
            </a:r>
            <a:r>
              <a:rPr sz="1400" spc="11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64646"/>
                </a:solidFill>
                <a:latin typeface="Tahoma"/>
                <a:cs typeface="Tahoma"/>
              </a:rPr>
              <a:t>dignity.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71144" y="4443984"/>
            <a:ext cx="4285615" cy="2392680"/>
            <a:chOff x="771144" y="4443984"/>
            <a:chExt cx="4285615" cy="2392680"/>
          </a:xfrm>
        </p:grpSpPr>
        <p:sp>
          <p:nvSpPr>
            <p:cNvPr id="18" name="object 18"/>
            <p:cNvSpPr/>
            <p:nvPr/>
          </p:nvSpPr>
          <p:spPr>
            <a:xfrm>
              <a:off x="792480" y="4456176"/>
              <a:ext cx="4251960" cy="2368550"/>
            </a:xfrm>
            <a:custGeom>
              <a:avLst/>
              <a:gdLst/>
              <a:ahLst/>
              <a:cxnLst/>
              <a:rect l="l" t="t" r="r" b="b"/>
              <a:pathLst>
                <a:path w="4251960" h="2368550">
                  <a:moveTo>
                    <a:pt x="0" y="109727"/>
                  </a:moveTo>
                  <a:lnTo>
                    <a:pt x="8620" y="67026"/>
                  </a:lnTo>
                  <a:lnTo>
                    <a:pt x="32129" y="32146"/>
                  </a:lnTo>
                  <a:lnTo>
                    <a:pt x="66999" y="8626"/>
                  </a:lnTo>
                  <a:lnTo>
                    <a:pt x="109702" y="0"/>
                  </a:lnTo>
                  <a:lnTo>
                    <a:pt x="4142232" y="0"/>
                  </a:lnTo>
                  <a:lnTo>
                    <a:pt x="4184933" y="8626"/>
                  </a:lnTo>
                  <a:lnTo>
                    <a:pt x="4219813" y="32146"/>
                  </a:lnTo>
                  <a:lnTo>
                    <a:pt x="4243333" y="67026"/>
                  </a:lnTo>
                  <a:lnTo>
                    <a:pt x="4251960" y="109727"/>
                  </a:lnTo>
                  <a:lnTo>
                    <a:pt x="4251960" y="2258568"/>
                  </a:lnTo>
                  <a:lnTo>
                    <a:pt x="4243333" y="2301269"/>
                  </a:lnTo>
                  <a:lnTo>
                    <a:pt x="4219813" y="2336149"/>
                  </a:lnTo>
                  <a:lnTo>
                    <a:pt x="4184933" y="2359669"/>
                  </a:lnTo>
                  <a:lnTo>
                    <a:pt x="4142232" y="2368296"/>
                  </a:lnTo>
                  <a:lnTo>
                    <a:pt x="109702" y="2368296"/>
                  </a:lnTo>
                  <a:lnTo>
                    <a:pt x="66999" y="2359669"/>
                  </a:lnTo>
                  <a:lnTo>
                    <a:pt x="32129" y="2336149"/>
                  </a:lnTo>
                  <a:lnTo>
                    <a:pt x="8620" y="2301269"/>
                  </a:lnTo>
                  <a:lnTo>
                    <a:pt x="0" y="2258568"/>
                  </a:lnTo>
                  <a:lnTo>
                    <a:pt x="0" y="109727"/>
                  </a:lnTo>
                  <a:close/>
                </a:path>
              </a:pathLst>
            </a:custGeom>
            <a:ln w="24384">
              <a:solidFill>
                <a:srgbClr val="D7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71144" y="4456176"/>
              <a:ext cx="91440" cy="2368550"/>
            </a:xfrm>
            <a:custGeom>
              <a:avLst/>
              <a:gdLst/>
              <a:ahLst/>
              <a:cxnLst/>
              <a:rect l="l" t="t" r="r" b="b"/>
              <a:pathLst>
                <a:path w="91440" h="2368550">
                  <a:moveTo>
                    <a:pt x="64223" y="0"/>
                  </a:moveTo>
                  <a:lnTo>
                    <a:pt x="27216" y="0"/>
                  </a:lnTo>
                  <a:lnTo>
                    <a:pt x="16625" y="2139"/>
                  </a:lnTo>
                  <a:lnTo>
                    <a:pt x="7974" y="7969"/>
                  </a:lnTo>
                  <a:lnTo>
                    <a:pt x="2139" y="16609"/>
                  </a:lnTo>
                  <a:lnTo>
                    <a:pt x="0" y="27177"/>
                  </a:lnTo>
                  <a:lnTo>
                    <a:pt x="0" y="2341118"/>
                  </a:lnTo>
                  <a:lnTo>
                    <a:pt x="2139" y="2351686"/>
                  </a:lnTo>
                  <a:lnTo>
                    <a:pt x="7974" y="2360326"/>
                  </a:lnTo>
                  <a:lnTo>
                    <a:pt x="16625" y="2366156"/>
                  </a:lnTo>
                  <a:lnTo>
                    <a:pt x="27216" y="2368296"/>
                  </a:lnTo>
                  <a:lnTo>
                    <a:pt x="64223" y="2368296"/>
                  </a:lnTo>
                  <a:lnTo>
                    <a:pt x="74814" y="2366156"/>
                  </a:lnTo>
                  <a:lnTo>
                    <a:pt x="83465" y="2360326"/>
                  </a:lnTo>
                  <a:lnTo>
                    <a:pt x="89300" y="2351686"/>
                  </a:lnTo>
                  <a:lnTo>
                    <a:pt x="91440" y="2341118"/>
                  </a:lnTo>
                  <a:lnTo>
                    <a:pt x="91440" y="27177"/>
                  </a:lnTo>
                  <a:lnTo>
                    <a:pt x="89300" y="16609"/>
                  </a:lnTo>
                  <a:lnTo>
                    <a:pt x="83465" y="7969"/>
                  </a:lnTo>
                  <a:lnTo>
                    <a:pt x="74814" y="2139"/>
                  </a:lnTo>
                  <a:lnTo>
                    <a:pt x="64223" y="0"/>
                  </a:lnTo>
                  <a:close/>
                </a:path>
              </a:pathLst>
            </a:custGeom>
            <a:solidFill>
              <a:srgbClr val="1C9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054100" y="4638294"/>
            <a:ext cx="3654425" cy="1443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750" dirty="0">
                <a:solidFill>
                  <a:srgbClr val="464646"/>
                </a:solidFill>
                <a:latin typeface="Arial MT"/>
                <a:cs typeface="Arial MT"/>
              </a:rPr>
              <a:t>9/10: Privacy,</a:t>
            </a:r>
            <a:r>
              <a:rPr sz="1750" spc="1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750" dirty="0">
                <a:solidFill>
                  <a:srgbClr val="464646"/>
                </a:solidFill>
                <a:latin typeface="Arial MT"/>
                <a:cs typeface="Arial MT"/>
              </a:rPr>
              <a:t>Safety</a:t>
            </a:r>
            <a:r>
              <a:rPr sz="1750" spc="2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750" spc="114" dirty="0">
                <a:solidFill>
                  <a:srgbClr val="464646"/>
                </a:solidFill>
                <a:latin typeface="Arial MT"/>
                <a:cs typeface="Arial MT"/>
              </a:rPr>
              <a:t>&amp;</a:t>
            </a:r>
            <a:r>
              <a:rPr sz="1750" spc="2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750" spc="35" dirty="0">
                <a:solidFill>
                  <a:srgbClr val="464646"/>
                </a:solidFill>
                <a:latin typeface="Arial MT"/>
                <a:cs typeface="Arial MT"/>
              </a:rPr>
              <a:t>Security</a:t>
            </a:r>
            <a:endParaRPr sz="1750">
              <a:latin typeface="Arial MT"/>
              <a:cs typeface="Arial MT"/>
            </a:endParaRPr>
          </a:p>
          <a:p>
            <a:pPr marL="12700" marR="5080" algn="just">
              <a:lnSpc>
                <a:spcPct val="124800"/>
              </a:lnSpc>
              <a:spcBef>
                <a:spcPts val="680"/>
              </a:spcBef>
            </a:pPr>
            <a:r>
              <a:rPr sz="1400" spc="55" dirty="0">
                <a:solidFill>
                  <a:srgbClr val="464646"/>
                </a:solidFill>
                <a:latin typeface="Tahoma"/>
                <a:cs typeface="Tahoma"/>
              </a:rPr>
              <a:t>The</a:t>
            </a:r>
            <a:r>
              <a:rPr sz="1400" spc="8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464646"/>
                </a:solidFill>
                <a:latin typeface="Tahoma"/>
                <a:cs typeface="Tahoma"/>
              </a:rPr>
              <a:t>story</a:t>
            </a:r>
            <a:r>
              <a:rPr sz="1400" spc="9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464646"/>
                </a:solidFill>
                <a:latin typeface="Tahoma"/>
                <a:cs typeface="Tahoma"/>
              </a:rPr>
              <a:t>demonstrates</a:t>
            </a:r>
            <a:r>
              <a:rPr sz="1400" spc="6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strong</a:t>
            </a:r>
            <a:r>
              <a:rPr sz="1400" spc="9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attention</a:t>
            </a:r>
            <a:r>
              <a:rPr sz="1400" spc="10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64646"/>
                </a:solidFill>
                <a:latin typeface="Tahoma"/>
                <a:cs typeface="Tahoma"/>
              </a:rPr>
              <a:t>to </a:t>
            </a:r>
            <a:r>
              <a:rPr sz="1400" spc="50" dirty="0">
                <a:solidFill>
                  <a:srgbClr val="464646"/>
                </a:solidFill>
                <a:latin typeface="Tahoma"/>
                <a:cs typeface="Tahoma"/>
              </a:rPr>
              <a:t>privacy,</a:t>
            </a:r>
            <a:r>
              <a:rPr sz="1400" spc="45" dirty="0">
                <a:solidFill>
                  <a:srgbClr val="464646"/>
                </a:solidFill>
                <a:latin typeface="Tahoma"/>
                <a:cs typeface="Tahoma"/>
              </a:rPr>
              <a:t> safety, </a:t>
            </a:r>
            <a:r>
              <a:rPr sz="1400" spc="10" dirty="0">
                <a:solidFill>
                  <a:srgbClr val="464646"/>
                </a:solidFill>
                <a:latin typeface="Tahoma"/>
                <a:cs typeface="Tahoma"/>
              </a:rPr>
              <a:t>and</a:t>
            </a:r>
            <a:r>
              <a:rPr sz="1400" spc="8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64646"/>
                </a:solidFill>
                <a:latin typeface="Tahoma"/>
                <a:cs typeface="Tahoma"/>
              </a:rPr>
              <a:t>security,</a:t>
            </a:r>
            <a:r>
              <a:rPr sz="1400" spc="7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464646"/>
                </a:solidFill>
                <a:latin typeface="Tahoma"/>
                <a:cs typeface="Tahoma"/>
              </a:rPr>
              <a:t>including</a:t>
            </a:r>
            <a:r>
              <a:rPr sz="1400" spc="11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30" dirty="0">
                <a:solidFill>
                  <a:srgbClr val="464646"/>
                </a:solidFill>
                <a:latin typeface="Tahoma"/>
                <a:cs typeface="Tahoma"/>
              </a:rPr>
              <a:t>risk </a:t>
            </a:r>
            <a:r>
              <a:rPr sz="1400" spc="10" dirty="0">
                <a:solidFill>
                  <a:srgbClr val="464646"/>
                </a:solidFill>
                <a:latin typeface="Tahoma"/>
                <a:cs typeface="Tahoma"/>
              </a:rPr>
              <a:t>mitigation</a:t>
            </a:r>
            <a:r>
              <a:rPr sz="1400" spc="15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64646"/>
                </a:solidFill>
                <a:latin typeface="Tahoma"/>
                <a:cs typeface="Tahoma"/>
              </a:rPr>
              <a:t>for</a:t>
            </a:r>
            <a:r>
              <a:rPr sz="1400" spc="17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64646"/>
                </a:solidFill>
                <a:latin typeface="Tahoma"/>
                <a:cs typeface="Tahoma"/>
              </a:rPr>
              <a:t>participants</a:t>
            </a:r>
            <a:r>
              <a:rPr sz="1400" spc="18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64646"/>
                </a:solidFill>
                <a:latin typeface="Tahoma"/>
                <a:cs typeface="Tahoma"/>
              </a:rPr>
              <a:t>and</a:t>
            </a:r>
            <a:r>
              <a:rPr sz="1400" spc="18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40" dirty="0">
                <a:solidFill>
                  <a:srgbClr val="464646"/>
                </a:solidFill>
                <a:latin typeface="Tahoma"/>
                <a:cs typeface="Tahoma"/>
              </a:rPr>
              <a:t>communities </a:t>
            </a:r>
            <a:r>
              <a:rPr sz="1400" spc="10" dirty="0">
                <a:solidFill>
                  <a:srgbClr val="464646"/>
                </a:solidFill>
                <a:latin typeface="Tahoma"/>
                <a:cs typeface="Tahoma"/>
              </a:rPr>
              <a:t>in</a:t>
            </a:r>
            <a:r>
              <a:rPr sz="1400" spc="13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64646"/>
                </a:solidFill>
                <a:latin typeface="Tahoma"/>
                <a:cs typeface="Tahoma"/>
              </a:rPr>
              <a:t>restrictive</a:t>
            </a:r>
            <a:r>
              <a:rPr sz="1400" spc="15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64646"/>
                </a:solidFill>
                <a:latin typeface="Tahoma"/>
                <a:cs typeface="Tahoma"/>
              </a:rPr>
              <a:t>or</a:t>
            </a:r>
            <a:r>
              <a:rPr sz="1400" spc="12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64646"/>
                </a:solidFill>
                <a:latin typeface="Tahoma"/>
                <a:cs typeface="Tahoma"/>
              </a:rPr>
              <a:t>hostile</a:t>
            </a:r>
            <a:r>
              <a:rPr sz="1400" spc="15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64646"/>
                </a:solidFill>
                <a:latin typeface="Tahoma"/>
                <a:cs typeface="Tahoma"/>
              </a:rPr>
              <a:t>environments.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166359" y="4443984"/>
            <a:ext cx="4285615" cy="2392680"/>
            <a:chOff x="5166359" y="4443984"/>
            <a:chExt cx="4285615" cy="2392680"/>
          </a:xfrm>
        </p:grpSpPr>
        <p:sp>
          <p:nvSpPr>
            <p:cNvPr id="22" name="object 22"/>
            <p:cNvSpPr/>
            <p:nvPr/>
          </p:nvSpPr>
          <p:spPr>
            <a:xfrm>
              <a:off x="5190743" y="4456176"/>
              <a:ext cx="4249420" cy="2368550"/>
            </a:xfrm>
            <a:custGeom>
              <a:avLst/>
              <a:gdLst/>
              <a:ahLst/>
              <a:cxnLst/>
              <a:rect l="l" t="t" r="r" b="b"/>
              <a:pathLst>
                <a:path w="4249420" h="2368550">
                  <a:moveTo>
                    <a:pt x="0" y="109727"/>
                  </a:moveTo>
                  <a:lnTo>
                    <a:pt x="8626" y="67026"/>
                  </a:lnTo>
                  <a:lnTo>
                    <a:pt x="32146" y="32146"/>
                  </a:lnTo>
                  <a:lnTo>
                    <a:pt x="67026" y="8626"/>
                  </a:lnTo>
                  <a:lnTo>
                    <a:pt x="109727" y="0"/>
                  </a:lnTo>
                  <a:lnTo>
                    <a:pt x="4139183" y="0"/>
                  </a:lnTo>
                  <a:lnTo>
                    <a:pt x="4181885" y="8626"/>
                  </a:lnTo>
                  <a:lnTo>
                    <a:pt x="4216765" y="32146"/>
                  </a:lnTo>
                  <a:lnTo>
                    <a:pt x="4240285" y="67026"/>
                  </a:lnTo>
                  <a:lnTo>
                    <a:pt x="4248911" y="109727"/>
                  </a:lnTo>
                  <a:lnTo>
                    <a:pt x="4248911" y="2258568"/>
                  </a:lnTo>
                  <a:lnTo>
                    <a:pt x="4240285" y="2301269"/>
                  </a:lnTo>
                  <a:lnTo>
                    <a:pt x="4216765" y="2336149"/>
                  </a:lnTo>
                  <a:lnTo>
                    <a:pt x="4181885" y="2359669"/>
                  </a:lnTo>
                  <a:lnTo>
                    <a:pt x="4139183" y="2368296"/>
                  </a:lnTo>
                  <a:lnTo>
                    <a:pt x="109727" y="2368296"/>
                  </a:lnTo>
                  <a:lnTo>
                    <a:pt x="67026" y="2359669"/>
                  </a:lnTo>
                  <a:lnTo>
                    <a:pt x="32146" y="2336149"/>
                  </a:lnTo>
                  <a:lnTo>
                    <a:pt x="8626" y="2301269"/>
                  </a:lnTo>
                  <a:lnTo>
                    <a:pt x="0" y="2258568"/>
                  </a:lnTo>
                  <a:lnTo>
                    <a:pt x="0" y="109727"/>
                  </a:lnTo>
                  <a:close/>
                </a:path>
              </a:pathLst>
            </a:custGeom>
            <a:ln w="24384">
              <a:solidFill>
                <a:srgbClr val="D7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166359" y="4456176"/>
              <a:ext cx="91440" cy="2368550"/>
            </a:xfrm>
            <a:custGeom>
              <a:avLst/>
              <a:gdLst/>
              <a:ahLst/>
              <a:cxnLst/>
              <a:rect l="l" t="t" r="r" b="b"/>
              <a:pathLst>
                <a:path w="91439" h="2368550">
                  <a:moveTo>
                    <a:pt x="64262" y="0"/>
                  </a:moveTo>
                  <a:lnTo>
                    <a:pt x="27177" y="0"/>
                  </a:lnTo>
                  <a:lnTo>
                    <a:pt x="16609" y="2139"/>
                  </a:lnTo>
                  <a:lnTo>
                    <a:pt x="7969" y="7969"/>
                  </a:lnTo>
                  <a:lnTo>
                    <a:pt x="2139" y="16609"/>
                  </a:lnTo>
                  <a:lnTo>
                    <a:pt x="0" y="27177"/>
                  </a:lnTo>
                  <a:lnTo>
                    <a:pt x="0" y="2341118"/>
                  </a:lnTo>
                  <a:lnTo>
                    <a:pt x="2139" y="2351686"/>
                  </a:lnTo>
                  <a:lnTo>
                    <a:pt x="7969" y="2360326"/>
                  </a:lnTo>
                  <a:lnTo>
                    <a:pt x="16609" y="2366156"/>
                  </a:lnTo>
                  <a:lnTo>
                    <a:pt x="27177" y="2368296"/>
                  </a:lnTo>
                  <a:lnTo>
                    <a:pt x="64262" y="2368296"/>
                  </a:lnTo>
                  <a:lnTo>
                    <a:pt x="74830" y="2366156"/>
                  </a:lnTo>
                  <a:lnTo>
                    <a:pt x="83470" y="2360326"/>
                  </a:lnTo>
                  <a:lnTo>
                    <a:pt x="89300" y="2351686"/>
                  </a:lnTo>
                  <a:lnTo>
                    <a:pt x="91439" y="2341118"/>
                  </a:lnTo>
                  <a:lnTo>
                    <a:pt x="91439" y="27177"/>
                  </a:lnTo>
                  <a:lnTo>
                    <a:pt x="89300" y="16609"/>
                  </a:lnTo>
                  <a:lnTo>
                    <a:pt x="83470" y="7969"/>
                  </a:lnTo>
                  <a:lnTo>
                    <a:pt x="74830" y="2139"/>
                  </a:lnTo>
                  <a:lnTo>
                    <a:pt x="64262" y="0"/>
                  </a:lnTo>
                  <a:close/>
                </a:path>
              </a:pathLst>
            </a:custGeom>
            <a:solidFill>
              <a:srgbClr val="1C9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451094" y="4638294"/>
            <a:ext cx="3688079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65" dirty="0">
                <a:solidFill>
                  <a:srgbClr val="464646"/>
                </a:solidFill>
                <a:latin typeface="Arial MT"/>
                <a:cs typeface="Arial MT"/>
              </a:rPr>
              <a:t>10/10:</a:t>
            </a:r>
            <a:r>
              <a:rPr sz="1750" spc="-2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750" dirty="0">
                <a:solidFill>
                  <a:srgbClr val="464646"/>
                </a:solidFill>
                <a:latin typeface="Arial MT"/>
                <a:cs typeface="Arial MT"/>
              </a:rPr>
              <a:t>Fresh</a:t>
            </a:r>
            <a:r>
              <a:rPr sz="1750" spc="2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750" spc="114" dirty="0">
                <a:solidFill>
                  <a:srgbClr val="464646"/>
                </a:solidFill>
                <a:latin typeface="Arial MT"/>
                <a:cs typeface="Arial MT"/>
              </a:rPr>
              <a:t>&amp;</a:t>
            </a:r>
            <a:r>
              <a:rPr sz="1750" dirty="0">
                <a:solidFill>
                  <a:srgbClr val="464646"/>
                </a:solidFill>
                <a:latin typeface="Arial MT"/>
                <a:cs typeface="Arial MT"/>
              </a:rPr>
              <a:t> Original</a:t>
            </a:r>
            <a:r>
              <a:rPr sz="1750" spc="-3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750" spc="-10" dirty="0">
                <a:solidFill>
                  <a:srgbClr val="464646"/>
                </a:solidFill>
                <a:latin typeface="Arial MT"/>
                <a:cs typeface="Arial MT"/>
              </a:rPr>
              <a:t>Perspectives</a:t>
            </a:r>
            <a:endParaRPr sz="175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451094" y="5276138"/>
            <a:ext cx="3745865" cy="13582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90"/>
              </a:spcBef>
            </a:pPr>
            <a:r>
              <a:rPr sz="1400" spc="55" dirty="0">
                <a:solidFill>
                  <a:srgbClr val="464646"/>
                </a:solidFill>
                <a:latin typeface="Tahoma"/>
                <a:cs typeface="Tahoma"/>
              </a:rPr>
              <a:t>The</a:t>
            </a:r>
            <a:r>
              <a:rPr sz="1400" spc="7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464646"/>
                </a:solidFill>
                <a:latin typeface="Tahoma"/>
                <a:cs typeface="Tahoma"/>
              </a:rPr>
              <a:t>story</a:t>
            </a:r>
            <a:r>
              <a:rPr sz="1400" spc="8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464646"/>
                </a:solidFill>
                <a:latin typeface="Tahoma"/>
                <a:cs typeface="Tahoma"/>
              </a:rPr>
              <a:t>offers</a:t>
            </a:r>
            <a:r>
              <a:rPr sz="1400" spc="5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fresh,</a:t>
            </a:r>
            <a:r>
              <a:rPr sz="1400" spc="7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original,</a:t>
            </a:r>
            <a:r>
              <a:rPr sz="1400" spc="5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or</a:t>
            </a:r>
            <a:r>
              <a:rPr sz="1400" spc="8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464646"/>
                </a:solidFill>
                <a:latin typeface="Tahoma"/>
                <a:cs typeface="Tahoma"/>
              </a:rPr>
              <a:t>under- represented</a:t>
            </a:r>
            <a:r>
              <a:rPr sz="1400" spc="-2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464646"/>
                </a:solidFill>
                <a:latin typeface="Tahoma"/>
                <a:cs typeface="Tahoma"/>
              </a:rPr>
              <a:t>perspectives</a:t>
            </a:r>
            <a:r>
              <a:rPr sz="1400" spc="-2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464646"/>
                </a:solidFill>
                <a:latin typeface="Tahoma"/>
                <a:cs typeface="Tahoma"/>
              </a:rPr>
              <a:t>on</a:t>
            </a:r>
            <a:r>
              <a:rPr sz="1400" spc="-1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64646"/>
                </a:solidFill>
                <a:latin typeface="Tahoma"/>
                <a:cs typeface="Tahoma"/>
              </a:rPr>
              <a:t>LGBTIQ+ </a:t>
            </a:r>
            <a:r>
              <a:rPr sz="1400" spc="70" dirty="0">
                <a:solidFill>
                  <a:srgbClr val="464646"/>
                </a:solidFill>
                <a:latin typeface="Tahoma"/>
                <a:cs typeface="Tahoma"/>
              </a:rPr>
              <a:t>issues </a:t>
            </a: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and</a:t>
            </a:r>
            <a:r>
              <a:rPr sz="1400" spc="10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464646"/>
                </a:solidFill>
                <a:latin typeface="Tahoma"/>
                <a:cs typeface="Tahoma"/>
              </a:rPr>
              <a:t>demonstrates</a:t>
            </a:r>
            <a:r>
              <a:rPr sz="1400" spc="7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editorial</a:t>
            </a:r>
            <a:r>
              <a:rPr sz="1400" spc="9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464646"/>
                </a:solidFill>
                <a:latin typeface="Tahoma"/>
                <a:cs typeface="Tahoma"/>
              </a:rPr>
              <a:t>courage </a:t>
            </a: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without</a:t>
            </a:r>
            <a:r>
              <a:rPr sz="1400" spc="9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464646"/>
                </a:solidFill>
                <a:latin typeface="Tahoma"/>
                <a:cs typeface="Tahoma"/>
              </a:rPr>
              <a:t>exposing</a:t>
            </a:r>
            <a:r>
              <a:rPr sz="1400" spc="3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464646"/>
                </a:solidFill>
                <a:latin typeface="Tahoma"/>
                <a:cs typeface="Tahoma"/>
              </a:rPr>
              <a:t>individuals</a:t>
            </a:r>
            <a:r>
              <a:rPr sz="1400" spc="5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or</a:t>
            </a:r>
            <a:r>
              <a:rPr sz="1400" spc="1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40" dirty="0">
                <a:solidFill>
                  <a:srgbClr val="464646"/>
                </a:solidFill>
                <a:latin typeface="Tahoma"/>
                <a:cs typeface="Tahoma"/>
              </a:rPr>
              <a:t>communities </a:t>
            </a: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to</a:t>
            </a:r>
            <a:r>
              <a:rPr sz="1400" spc="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464646"/>
                </a:solidFill>
                <a:latin typeface="Tahoma"/>
                <a:cs typeface="Tahoma"/>
              </a:rPr>
              <a:t>undue</a:t>
            </a:r>
            <a:r>
              <a:rPr sz="1400" spc="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64646"/>
                </a:solidFill>
                <a:latin typeface="Tahoma"/>
                <a:cs typeface="Tahoma"/>
              </a:rPr>
              <a:t>risks.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88" y="7698039"/>
            <a:ext cx="121935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2439988" y="7798909"/>
            <a:ext cx="7289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Voice and Choice Summit 2026    \    Voice and Choice Summit 2026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4000" y="0"/>
            <a:ext cx="5486400" cy="8229600"/>
            <a:chOff x="9144000" y="0"/>
            <a:chExt cx="5486400" cy="8229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95364" y="7798909"/>
              <a:ext cx="1610792" cy="31578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000" y="0"/>
              <a:ext cx="5486400" cy="822959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1304" y="733500"/>
            <a:ext cx="7420609" cy="1194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710"/>
              </a:lnSpc>
            </a:pPr>
            <a:r>
              <a:rPr sz="3750" dirty="0"/>
              <a:t>Navigating</a:t>
            </a:r>
            <a:r>
              <a:rPr sz="3750" spc="130" dirty="0"/>
              <a:t> </a:t>
            </a:r>
            <a:r>
              <a:rPr sz="3750" dirty="0"/>
              <a:t>Challenges</a:t>
            </a:r>
            <a:r>
              <a:rPr sz="3750" spc="35" dirty="0"/>
              <a:t> </a:t>
            </a:r>
            <a:r>
              <a:rPr sz="3750" spc="55" dirty="0"/>
              <a:t>in</a:t>
            </a:r>
            <a:r>
              <a:rPr sz="3750" spc="85" dirty="0"/>
              <a:t> </a:t>
            </a:r>
            <a:r>
              <a:rPr sz="3750" spc="-100" dirty="0"/>
              <a:t>LGBTIQ+ </a:t>
            </a:r>
            <a:r>
              <a:rPr sz="3750" spc="50" dirty="0"/>
              <a:t>Reporting</a:t>
            </a:r>
            <a:endParaRPr sz="3750"/>
          </a:p>
        </p:txBody>
      </p:sp>
      <p:sp>
        <p:nvSpPr>
          <p:cNvPr id="6" name="object 6"/>
          <p:cNvSpPr/>
          <p:nvPr/>
        </p:nvSpPr>
        <p:spPr>
          <a:xfrm>
            <a:off x="792480" y="2225039"/>
            <a:ext cx="7559040" cy="1353820"/>
          </a:xfrm>
          <a:custGeom>
            <a:avLst/>
            <a:gdLst/>
            <a:ahLst/>
            <a:cxnLst/>
            <a:rect l="l" t="t" r="r" b="b"/>
            <a:pathLst>
              <a:path w="7559040" h="1353820">
                <a:moveTo>
                  <a:pt x="7530211" y="0"/>
                </a:moveTo>
                <a:lnTo>
                  <a:pt x="28879" y="0"/>
                </a:lnTo>
                <a:lnTo>
                  <a:pt x="17637" y="2272"/>
                </a:lnTo>
                <a:lnTo>
                  <a:pt x="8458" y="8461"/>
                </a:lnTo>
                <a:lnTo>
                  <a:pt x="2269" y="17627"/>
                </a:lnTo>
                <a:lnTo>
                  <a:pt x="0" y="28829"/>
                </a:lnTo>
                <a:lnTo>
                  <a:pt x="0" y="1324483"/>
                </a:lnTo>
                <a:lnTo>
                  <a:pt x="2269" y="1335684"/>
                </a:lnTo>
                <a:lnTo>
                  <a:pt x="8458" y="1344850"/>
                </a:lnTo>
                <a:lnTo>
                  <a:pt x="17637" y="1351039"/>
                </a:lnTo>
                <a:lnTo>
                  <a:pt x="28879" y="1353312"/>
                </a:lnTo>
                <a:lnTo>
                  <a:pt x="7530211" y="1353312"/>
                </a:lnTo>
                <a:lnTo>
                  <a:pt x="7541412" y="1351039"/>
                </a:lnTo>
                <a:lnTo>
                  <a:pt x="7550578" y="1344850"/>
                </a:lnTo>
                <a:lnTo>
                  <a:pt x="7556767" y="1335684"/>
                </a:lnTo>
                <a:lnTo>
                  <a:pt x="7559040" y="1324483"/>
                </a:lnTo>
                <a:lnTo>
                  <a:pt x="7559040" y="28829"/>
                </a:lnTo>
                <a:lnTo>
                  <a:pt x="7556767" y="17627"/>
                </a:lnTo>
                <a:lnTo>
                  <a:pt x="7550578" y="8461"/>
                </a:lnTo>
                <a:lnTo>
                  <a:pt x="7541412" y="2272"/>
                </a:lnTo>
                <a:lnTo>
                  <a:pt x="7530211" y="0"/>
                </a:lnTo>
                <a:close/>
              </a:path>
            </a:pathLst>
          </a:custGeom>
          <a:solidFill>
            <a:srgbClr val="F1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2480" y="3742944"/>
            <a:ext cx="7559040" cy="1356360"/>
          </a:xfrm>
          <a:custGeom>
            <a:avLst/>
            <a:gdLst/>
            <a:ahLst/>
            <a:cxnLst/>
            <a:rect l="l" t="t" r="r" b="b"/>
            <a:pathLst>
              <a:path w="7559040" h="1356360">
                <a:moveTo>
                  <a:pt x="7530084" y="0"/>
                </a:moveTo>
                <a:lnTo>
                  <a:pt x="28943" y="0"/>
                </a:lnTo>
                <a:lnTo>
                  <a:pt x="17675" y="2274"/>
                </a:lnTo>
                <a:lnTo>
                  <a:pt x="8475" y="8477"/>
                </a:lnTo>
                <a:lnTo>
                  <a:pt x="2273" y="17680"/>
                </a:lnTo>
                <a:lnTo>
                  <a:pt x="0" y="28955"/>
                </a:lnTo>
                <a:lnTo>
                  <a:pt x="0" y="1327403"/>
                </a:lnTo>
                <a:lnTo>
                  <a:pt x="2273" y="1338679"/>
                </a:lnTo>
                <a:lnTo>
                  <a:pt x="8475" y="1347882"/>
                </a:lnTo>
                <a:lnTo>
                  <a:pt x="17675" y="1354085"/>
                </a:lnTo>
                <a:lnTo>
                  <a:pt x="28943" y="1356359"/>
                </a:lnTo>
                <a:lnTo>
                  <a:pt x="7530084" y="1356359"/>
                </a:lnTo>
                <a:lnTo>
                  <a:pt x="7541359" y="1354085"/>
                </a:lnTo>
                <a:lnTo>
                  <a:pt x="7550562" y="1347882"/>
                </a:lnTo>
                <a:lnTo>
                  <a:pt x="7556765" y="1338679"/>
                </a:lnTo>
                <a:lnTo>
                  <a:pt x="7559040" y="1327403"/>
                </a:lnTo>
                <a:lnTo>
                  <a:pt x="7559040" y="28955"/>
                </a:lnTo>
                <a:lnTo>
                  <a:pt x="7556765" y="17680"/>
                </a:lnTo>
                <a:lnTo>
                  <a:pt x="7550562" y="8477"/>
                </a:lnTo>
                <a:lnTo>
                  <a:pt x="7541359" y="2274"/>
                </a:lnTo>
                <a:lnTo>
                  <a:pt x="7530084" y="0"/>
                </a:lnTo>
                <a:close/>
              </a:path>
            </a:pathLst>
          </a:custGeom>
          <a:solidFill>
            <a:srgbClr val="F1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81304" y="2398598"/>
            <a:ext cx="7410450" cy="4504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104">
              <a:lnSpc>
                <a:spcPct val="100000"/>
              </a:lnSpc>
              <a:spcBef>
                <a:spcPts val="100"/>
              </a:spcBef>
            </a:pPr>
            <a:r>
              <a:rPr sz="1850" dirty="0">
                <a:solidFill>
                  <a:srgbClr val="464646"/>
                </a:solidFill>
                <a:latin typeface="Arial MT"/>
                <a:cs typeface="Arial MT"/>
              </a:rPr>
              <a:t>Potential</a:t>
            </a:r>
            <a:r>
              <a:rPr sz="1850" spc="36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850" spc="-10" dirty="0">
                <a:solidFill>
                  <a:srgbClr val="464646"/>
                </a:solidFill>
                <a:latin typeface="Arial MT"/>
                <a:cs typeface="Arial MT"/>
              </a:rPr>
              <a:t>Backlash</a:t>
            </a:r>
            <a:endParaRPr sz="1850" dirty="0">
              <a:latin typeface="Arial MT"/>
              <a:cs typeface="Arial MT"/>
            </a:endParaRPr>
          </a:p>
          <a:p>
            <a:pPr marL="205104">
              <a:lnSpc>
                <a:spcPct val="100000"/>
              </a:lnSpc>
              <a:spcBef>
                <a:spcPts val="1130"/>
              </a:spcBef>
            </a:pPr>
            <a:r>
              <a:rPr sz="1500" spc="60" dirty="0">
                <a:solidFill>
                  <a:srgbClr val="464646"/>
                </a:solidFill>
                <a:latin typeface="Tahoma"/>
                <a:cs typeface="Tahoma"/>
              </a:rPr>
              <a:t>Reporting</a:t>
            </a:r>
            <a:r>
              <a:rPr sz="1500" spc="-9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464646"/>
                </a:solidFill>
                <a:latin typeface="Tahoma"/>
                <a:cs typeface="Tahoma"/>
              </a:rPr>
              <a:t>on</a:t>
            </a:r>
            <a:r>
              <a:rPr sz="1500" spc="-2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464646"/>
                </a:solidFill>
                <a:latin typeface="Tahoma"/>
                <a:cs typeface="Tahoma"/>
              </a:rPr>
              <a:t>LGBTIQ+</a:t>
            </a:r>
            <a:r>
              <a:rPr sz="1500" spc="-6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85" dirty="0">
                <a:solidFill>
                  <a:srgbClr val="464646"/>
                </a:solidFill>
                <a:latin typeface="Tahoma"/>
                <a:cs typeface="Tahoma"/>
              </a:rPr>
              <a:t>issues</a:t>
            </a:r>
            <a:r>
              <a:rPr sz="1500" spc="-2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464646"/>
                </a:solidFill>
                <a:latin typeface="Tahoma"/>
                <a:cs typeface="Tahoma"/>
              </a:rPr>
              <a:t>often</a:t>
            </a:r>
            <a:r>
              <a:rPr sz="1500" spc="-5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464646"/>
                </a:solidFill>
                <a:latin typeface="Tahoma"/>
                <a:cs typeface="Tahoma"/>
              </a:rPr>
              <a:t>invites</a:t>
            </a:r>
            <a:r>
              <a:rPr sz="1500" spc="-5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464646"/>
                </a:solidFill>
                <a:latin typeface="Tahoma"/>
                <a:cs typeface="Tahoma"/>
              </a:rPr>
              <a:t>criticism</a:t>
            </a:r>
            <a:r>
              <a:rPr sz="1500" spc="-5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464646"/>
                </a:solidFill>
                <a:latin typeface="Tahoma"/>
                <a:cs typeface="Tahoma"/>
              </a:rPr>
              <a:t>or</a:t>
            </a:r>
            <a:r>
              <a:rPr sz="1500" spc="-1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464646"/>
                </a:solidFill>
                <a:latin typeface="Tahoma"/>
                <a:cs typeface="Tahoma"/>
              </a:rPr>
              <a:t>negative</a:t>
            </a:r>
            <a:r>
              <a:rPr sz="1500" spc="-7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464646"/>
                </a:solidFill>
                <a:latin typeface="Tahoma"/>
                <a:cs typeface="Tahoma"/>
              </a:rPr>
              <a:t>reactions</a:t>
            </a:r>
            <a:r>
              <a:rPr sz="1500" spc="-5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464646"/>
                </a:solidFill>
                <a:latin typeface="Tahoma"/>
                <a:cs typeface="Tahoma"/>
              </a:rPr>
              <a:t>from</a:t>
            </a:r>
            <a:endParaRPr sz="1500" dirty="0">
              <a:latin typeface="Tahoma"/>
              <a:cs typeface="Tahoma"/>
            </a:endParaRPr>
          </a:p>
          <a:p>
            <a:pPr marL="205104">
              <a:lnSpc>
                <a:spcPct val="100000"/>
              </a:lnSpc>
              <a:spcBef>
                <a:spcPts val="390"/>
              </a:spcBef>
            </a:pPr>
            <a:r>
              <a:rPr sz="1500" spc="60" dirty="0">
                <a:solidFill>
                  <a:srgbClr val="464646"/>
                </a:solidFill>
                <a:latin typeface="Tahoma"/>
                <a:cs typeface="Tahoma"/>
              </a:rPr>
              <a:t>certain</a:t>
            </a:r>
            <a:r>
              <a:rPr sz="1500" spc="-8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75" dirty="0">
                <a:solidFill>
                  <a:srgbClr val="464646"/>
                </a:solidFill>
                <a:latin typeface="Tahoma"/>
                <a:cs typeface="Tahoma"/>
              </a:rPr>
              <a:t>segments</a:t>
            </a:r>
            <a:r>
              <a:rPr sz="1500" spc="-10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85" dirty="0">
                <a:solidFill>
                  <a:srgbClr val="464646"/>
                </a:solidFill>
                <a:latin typeface="Tahoma"/>
                <a:cs typeface="Tahoma"/>
              </a:rPr>
              <a:t>of</a:t>
            </a:r>
            <a:r>
              <a:rPr sz="1500" spc="-5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464646"/>
                </a:solidFill>
                <a:latin typeface="Tahoma"/>
                <a:cs typeface="Tahoma"/>
              </a:rPr>
              <a:t>society.</a:t>
            </a:r>
            <a:endParaRPr sz="15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5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05"/>
              </a:spcBef>
            </a:pPr>
            <a:endParaRPr sz="1500" dirty="0">
              <a:latin typeface="Tahoma"/>
              <a:cs typeface="Tahoma"/>
            </a:endParaRPr>
          </a:p>
          <a:p>
            <a:pPr marL="205104">
              <a:lnSpc>
                <a:spcPct val="100000"/>
              </a:lnSpc>
            </a:pPr>
            <a:r>
              <a:rPr sz="1850" dirty="0">
                <a:solidFill>
                  <a:srgbClr val="464646"/>
                </a:solidFill>
                <a:latin typeface="Arial MT"/>
                <a:cs typeface="Arial MT"/>
              </a:rPr>
              <a:t>Cultural</a:t>
            </a:r>
            <a:r>
              <a:rPr sz="1850" spc="29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850" spc="-10" dirty="0">
                <a:solidFill>
                  <a:srgbClr val="464646"/>
                </a:solidFill>
                <a:latin typeface="Arial MT"/>
                <a:cs typeface="Arial MT"/>
              </a:rPr>
              <a:t>Resistance</a:t>
            </a:r>
            <a:endParaRPr sz="1850" dirty="0">
              <a:latin typeface="Arial MT"/>
              <a:cs typeface="Arial MT"/>
            </a:endParaRPr>
          </a:p>
          <a:p>
            <a:pPr marL="205104">
              <a:lnSpc>
                <a:spcPct val="100000"/>
              </a:lnSpc>
              <a:spcBef>
                <a:spcPts val="1135"/>
              </a:spcBef>
            </a:pPr>
            <a:r>
              <a:rPr sz="1500" spc="75" dirty="0">
                <a:solidFill>
                  <a:srgbClr val="464646"/>
                </a:solidFill>
                <a:latin typeface="Tahoma"/>
                <a:cs typeface="Tahoma"/>
              </a:rPr>
              <a:t>Deeply</a:t>
            </a:r>
            <a:r>
              <a:rPr sz="1500" spc="-7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464646"/>
                </a:solidFill>
                <a:latin typeface="Tahoma"/>
                <a:cs typeface="Tahoma"/>
              </a:rPr>
              <a:t>ingrained</a:t>
            </a:r>
            <a:r>
              <a:rPr sz="1500" spc="-7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464646"/>
                </a:solidFill>
                <a:latin typeface="Tahoma"/>
                <a:cs typeface="Tahoma"/>
              </a:rPr>
              <a:t>cultural</a:t>
            </a:r>
            <a:r>
              <a:rPr sz="1500" spc="-4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464646"/>
                </a:solidFill>
                <a:latin typeface="Tahoma"/>
                <a:cs typeface="Tahoma"/>
              </a:rPr>
              <a:t>norms</a:t>
            </a:r>
            <a:r>
              <a:rPr sz="1500" spc="-6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464646"/>
                </a:solidFill>
                <a:latin typeface="Tahoma"/>
                <a:cs typeface="Tahoma"/>
              </a:rPr>
              <a:t>and</a:t>
            </a:r>
            <a:r>
              <a:rPr sz="1500" spc="-5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75" dirty="0">
                <a:solidFill>
                  <a:srgbClr val="464646"/>
                </a:solidFill>
                <a:latin typeface="Tahoma"/>
                <a:cs typeface="Tahoma"/>
              </a:rPr>
              <a:t>beliefs</a:t>
            </a:r>
            <a:r>
              <a:rPr sz="1500" spc="-6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90" dirty="0">
                <a:solidFill>
                  <a:srgbClr val="464646"/>
                </a:solidFill>
                <a:latin typeface="Tahoma"/>
                <a:cs typeface="Tahoma"/>
              </a:rPr>
              <a:t>can</a:t>
            </a:r>
            <a:r>
              <a:rPr sz="1500" spc="-4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464646"/>
                </a:solidFill>
                <a:latin typeface="Tahoma"/>
                <a:cs typeface="Tahoma"/>
              </a:rPr>
              <a:t>create</a:t>
            </a:r>
            <a:r>
              <a:rPr sz="1500" spc="-5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464646"/>
                </a:solidFill>
                <a:latin typeface="Tahoma"/>
                <a:cs typeface="Tahoma"/>
              </a:rPr>
              <a:t>resistance</a:t>
            </a:r>
            <a:r>
              <a:rPr sz="1500" spc="-7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464646"/>
                </a:solidFill>
                <a:latin typeface="Tahoma"/>
                <a:cs typeface="Tahoma"/>
              </a:rPr>
              <a:t>to</a:t>
            </a:r>
            <a:r>
              <a:rPr sz="1500" spc="-5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464646"/>
                </a:solidFill>
                <a:latin typeface="Tahoma"/>
                <a:cs typeface="Tahoma"/>
              </a:rPr>
              <a:t>stories</a:t>
            </a:r>
            <a:endParaRPr sz="1500" dirty="0">
              <a:latin typeface="Tahoma"/>
              <a:cs typeface="Tahoma"/>
            </a:endParaRPr>
          </a:p>
          <a:p>
            <a:pPr marL="205104">
              <a:lnSpc>
                <a:spcPct val="100000"/>
              </a:lnSpc>
              <a:spcBef>
                <a:spcPts val="384"/>
              </a:spcBef>
            </a:pPr>
            <a:r>
              <a:rPr sz="1500" spc="60" dirty="0">
                <a:solidFill>
                  <a:srgbClr val="464646"/>
                </a:solidFill>
                <a:latin typeface="Tahoma"/>
                <a:cs typeface="Tahoma"/>
              </a:rPr>
              <a:t>promoting</a:t>
            </a:r>
            <a:r>
              <a:rPr sz="1500" spc="-2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464646"/>
                </a:solidFill>
                <a:latin typeface="Tahoma"/>
                <a:cs typeface="Tahoma"/>
              </a:rPr>
              <a:t>LGBTIQ+</a:t>
            </a:r>
            <a:r>
              <a:rPr sz="1500" spc="-3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464646"/>
                </a:solidFill>
                <a:latin typeface="Tahoma"/>
                <a:cs typeface="Tahoma"/>
              </a:rPr>
              <a:t>rights</a:t>
            </a:r>
            <a:r>
              <a:rPr sz="1500" spc="-1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464646"/>
                </a:solidFill>
                <a:latin typeface="Tahoma"/>
                <a:cs typeface="Tahoma"/>
              </a:rPr>
              <a:t>and</a:t>
            </a:r>
            <a:r>
              <a:rPr sz="1500" spc="1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75" dirty="0">
                <a:solidFill>
                  <a:srgbClr val="464646"/>
                </a:solidFill>
                <a:latin typeface="Tahoma"/>
                <a:cs typeface="Tahoma"/>
              </a:rPr>
              <a:t>acceptance.</a:t>
            </a:r>
            <a:endParaRPr sz="15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5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3000" spc="105" dirty="0">
                <a:solidFill>
                  <a:srgbClr val="030303"/>
                </a:solidFill>
                <a:latin typeface="Arial MT"/>
                <a:cs typeface="Arial MT"/>
              </a:rPr>
              <a:t>What</a:t>
            </a:r>
            <a:r>
              <a:rPr sz="3000" spc="45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3000" dirty="0">
                <a:solidFill>
                  <a:srgbClr val="030303"/>
                </a:solidFill>
                <a:latin typeface="Arial MT"/>
                <a:cs typeface="Arial MT"/>
              </a:rPr>
              <a:t>lessons</a:t>
            </a:r>
            <a:r>
              <a:rPr sz="3000" spc="20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3000" dirty="0">
                <a:solidFill>
                  <a:srgbClr val="030303"/>
                </a:solidFill>
                <a:latin typeface="Arial MT"/>
                <a:cs typeface="Arial MT"/>
              </a:rPr>
              <a:t>have</a:t>
            </a:r>
            <a:r>
              <a:rPr sz="3000" spc="50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3000" spc="110" dirty="0">
                <a:solidFill>
                  <a:srgbClr val="030303"/>
                </a:solidFill>
                <a:latin typeface="Arial MT"/>
                <a:cs typeface="Arial MT"/>
              </a:rPr>
              <a:t>you</a:t>
            </a:r>
            <a:r>
              <a:rPr sz="3000" spc="20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3000" spc="40" dirty="0">
                <a:solidFill>
                  <a:srgbClr val="030303"/>
                </a:solidFill>
                <a:latin typeface="Arial MT"/>
                <a:cs typeface="Arial MT"/>
              </a:rPr>
              <a:t>learnt?</a:t>
            </a:r>
            <a:endParaRPr sz="3000" dirty="0">
              <a:latin typeface="Arial MT"/>
              <a:cs typeface="Arial MT"/>
            </a:endParaRPr>
          </a:p>
          <a:p>
            <a:pPr marL="12700" marR="5080">
              <a:lnSpc>
                <a:spcPct val="122100"/>
              </a:lnSpc>
              <a:spcBef>
                <a:spcPts val="2035"/>
              </a:spcBef>
            </a:pPr>
            <a:r>
              <a:rPr sz="1500" spc="85" dirty="0">
                <a:solidFill>
                  <a:srgbClr val="464646"/>
                </a:solidFill>
                <a:latin typeface="Tahoma"/>
                <a:cs typeface="Tahoma"/>
              </a:rPr>
              <a:t>Courageous</a:t>
            </a:r>
            <a:r>
              <a:rPr sz="1500" spc="-6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464646"/>
                </a:solidFill>
                <a:latin typeface="Tahoma"/>
                <a:cs typeface="Tahoma"/>
              </a:rPr>
              <a:t>journalism</a:t>
            </a:r>
            <a:r>
              <a:rPr sz="1500" spc="-3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80" dirty="0">
                <a:solidFill>
                  <a:srgbClr val="464646"/>
                </a:solidFill>
                <a:latin typeface="Tahoma"/>
                <a:cs typeface="Tahoma"/>
              </a:rPr>
              <a:t>shapes</a:t>
            </a:r>
            <a:r>
              <a:rPr sz="1500" spc="-3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95" dirty="0">
                <a:solidFill>
                  <a:srgbClr val="464646"/>
                </a:solidFill>
                <a:latin typeface="Tahoma"/>
                <a:cs typeface="Tahoma"/>
              </a:rPr>
              <a:t>democracy</a:t>
            </a:r>
            <a:r>
              <a:rPr sz="1500" spc="-9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100" dirty="0">
                <a:solidFill>
                  <a:srgbClr val="464646"/>
                </a:solidFill>
                <a:latin typeface="Tahoma"/>
                <a:cs typeface="Tahoma"/>
              </a:rPr>
              <a:t>by</a:t>
            </a:r>
            <a:r>
              <a:rPr sz="1500" spc="-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464646"/>
                </a:solidFill>
                <a:latin typeface="Tahoma"/>
                <a:cs typeface="Tahoma"/>
              </a:rPr>
              <a:t>fostering</a:t>
            </a:r>
            <a:r>
              <a:rPr sz="1500" spc="-4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464646"/>
                </a:solidFill>
                <a:latin typeface="Tahoma"/>
                <a:cs typeface="Tahoma"/>
              </a:rPr>
              <a:t>understanding</a:t>
            </a:r>
            <a:r>
              <a:rPr sz="1500" spc="-5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464646"/>
                </a:solidFill>
                <a:latin typeface="Tahoma"/>
                <a:cs typeface="Tahoma"/>
              </a:rPr>
              <a:t>and</a:t>
            </a:r>
            <a:r>
              <a:rPr sz="1500" spc="-1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464646"/>
                </a:solidFill>
                <a:latin typeface="Tahoma"/>
                <a:cs typeface="Tahoma"/>
              </a:rPr>
              <a:t>driving </a:t>
            </a:r>
            <a:r>
              <a:rPr sz="1500" spc="75" dirty="0">
                <a:solidFill>
                  <a:srgbClr val="464646"/>
                </a:solidFill>
                <a:latin typeface="Tahoma"/>
                <a:cs typeface="Tahoma"/>
              </a:rPr>
              <a:t>social</a:t>
            </a:r>
            <a:r>
              <a:rPr sz="1500" spc="-4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464646"/>
                </a:solidFill>
                <a:latin typeface="Tahoma"/>
                <a:cs typeface="Tahoma"/>
              </a:rPr>
              <a:t>change,</a:t>
            </a:r>
            <a:r>
              <a:rPr sz="1500" spc="-3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80" dirty="0">
                <a:solidFill>
                  <a:srgbClr val="464646"/>
                </a:solidFill>
                <a:latin typeface="Tahoma"/>
                <a:cs typeface="Tahoma"/>
              </a:rPr>
              <a:t>even</a:t>
            </a:r>
            <a:r>
              <a:rPr sz="1500" spc="-6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464646"/>
                </a:solidFill>
                <a:latin typeface="Tahoma"/>
                <a:cs typeface="Tahoma"/>
              </a:rPr>
              <a:t>in</a:t>
            </a:r>
            <a:r>
              <a:rPr sz="1500" spc="-2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464646"/>
                </a:solidFill>
                <a:latin typeface="Tahoma"/>
                <a:cs typeface="Tahoma"/>
              </a:rPr>
              <a:t>the</a:t>
            </a:r>
            <a:r>
              <a:rPr sz="1500" spc="-3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95" dirty="0">
                <a:solidFill>
                  <a:srgbClr val="464646"/>
                </a:solidFill>
                <a:latin typeface="Tahoma"/>
                <a:cs typeface="Tahoma"/>
              </a:rPr>
              <a:t>face</a:t>
            </a:r>
            <a:r>
              <a:rPr sz="1500" spc="-6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85" dirty="0">
                <a:solidFill>
                  <a:srgbClr val="464646"/>
                </a:solidFill>
                <a:latin typeface="Tahoma"/>
                <a:cs typeface="Tahoma"/>
              </a:rPr>
              <a:t>of</a:t>
            </a:r>
            <a:r>
              <a:rPr sz="1500" spc="-1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464646"/>
                </a:solidFill>
                <a:latin typeface="Tahoma"/>
                <a:cs typeface="Tahoma"/>
              </a:rPr>
              <a:t>adversity.</a:t>
            </a:r>
            <a:r>
              <a:rPr sz="1500" spc="-9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464646"/>
                </a:solidFill>
                <a:latin typeface="Tahoma"/>
                <a:cs typeface="Tahoma"/>
              </a:rPr>
              <a:t>Embracing</a:t>
            </a:r>
            <a:r>
              <a:rPr sz="1500" spc="-7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464646"/>
                </a:solidFill>
                <a:latin typeface="Tahoma"/>
                <a:cs typeface="Tahoma"/>
              </a:rPr>
              <a:t>ethical</a:t>
            </a:r>
            <a:r>
              <a:rPr sz="1500" spc="-4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80" dirty="0">
                <a:solidFill>
                  <a:srgbClr val="464646"/>
                </a:solidFill>
                <a:latin typeface="Tahoma"/>
                <a:cs typeface="Tahoma"/>
              </a:rPr>
              <a:t>practices</a:t>
            </a:r>
            <a:r>
              <a:rPr sz="1500" spc="-114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464646"/>
                </a:solidFill>
                <a:latin typeface="Tahoma"/>
                <a:cs typeface="Tahoma"/>
              </a:rPr>
              <a:t>and</a:t>
            </a:r>
            <a:r>
              <a:rPr sz="1500" spc="-2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5" dirty="0">
                <a:solidFill>
                  <a:srgbClr val="464646"/>
                </a:solidFill>
                <a:latin typeface="Tahoma"/>
                <a:cs typeface="Tahoma"/>
              </a:rPr>
              <a:t>a </a:t>
            </a:r>
            <a:r>
              <a:rPr sz="1500" dirty="0">
                <a:solidFill>
                  <a:srgbClr val="464646"/>
                </a:solidFill>
                <a:latin typeface="Tahoma"/>
                <a:cs typeface="Tahoma"/>
              </a:rPr>
              <a:t>human</a:t>
            </a:r>
            <a:r>
              <a:rPr sz="1500" spc="-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464646"/>
                </a:solidFill>
                <a:latin typeface="Tahoma"/>
                <a:cs typeface="Tahoma"/>
              </a:rPr>
              <a:t>rights</a:t>
            </a:r>
            <a:r>
              <a:rPr sz="1500" spc="-3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464646"/>
                </a:solidFill>
                <a:latin typeface="Tahoma"/>
                <a:cs typeface="Tahoma"/>
              </a:rPr>
              <a:t>lens</a:t>
            </a:r>
            <a:r>
              <a:rPr sz="1500" spc="-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464646"/>
                </a:solidFill>
                <a:latin typeface="Tahoma"/>
                <a:cs typeface="Tahoma"/>
              </a:rPr>
              <a:t>is</a:t>
            </a:r>
            <a:r>
              <a:rPr sz="1500" spc="2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464646"/>
                </a:solidFill>
                <a:latin typeface="Tahoma"/>
                <a:cs typeface="Tahoma"/>
              </a:rPr>
              <a:t>crucial</a:t>
            </a:r>
            <a:r>
              <a:rPr sz="1500" spc="45" dirty="0" smtClean="0">
                <a:solidFill>
                  <a:srgbClr val="464646"/>
                </a:solidFill>
                <a:latin typeface="Tahoma"/>
                <a:cs typeface="Tahoma"/>
              </a:rPr>
              <a:t>.</a:t>
            </a:r>
            <a:endParaRPr sz="1500" dirty="0">
              <a:latin typeface="Tahoma"/>
              <a:cs typeface="Tahoma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96833"/>
            <a:ext cx="121935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6024" y="7743577"/>
            <a:ext cx="7289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Voice and Choice Summit 2026    \    Voice and Choice Summit 2026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95364" y="7798909"/>
            <a:ext cx="1610792" cy="31578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2619" y="478282"/>
            <a:ext cx="881697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160" dirty="0"/>
              <a:t>Commitment</a:t>
            </a:r>
            <a:r>
              <a:rPr sz="3500" spc="-55" dirty="0"/>
              <a:t> </a:t>
            </a:r>
            <a:r>
              <a:rPr sz="3500" spc="245" dirty="0"/>
              <a:t>to</a:t>
            </a:r>
            <a:r>
              <a:rPr sz="3500" spc="-15" dirty="0"/>
              <a:t> </a:t>
            </a:r>
            <a:r>
              <a:rPr sz="3500" spc="70" dirty="0"/>
              <a:t>Sustainability</a:t>
            </a:r>
            <a:r>
              <a:rPr sz="3500" spc="-35" dirty="0"/>
              <a:t> </a:t>
            </a:r>
            <a:r>
              <a:rPr sz="3500" spc="50" dirty="0"/>
              <a:t>in</a:t>
            </a:r>
            <a:r>
              <a:rPr sz="3500" spc="-15" dirty="0"/>
              <a:t> </a:t>
            </a:r>
            <a:r>
              <a:rPr sz="3500" spc="50" dirty="0"/>
              <a:t>Reporting</a:t>
            </a:r>
            <a:endParaRPr sz="3500"/>
          </a:p>
        </p:txBody>
      </p:sp>
      <p:sp>
        <p:nvSpPr>
          <p:cNvPr id="4" name="object 4"/>
          <p:cNvSpPr txBox="1"/>
          <p:nvPr/>
        </p:nvSpPr>
        <p:spPr>
          <a:xfrm>
            <a:off x="642619" y="1311961"/>
            <a:ext cx="12892405" cy="531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8600"/>
              </a:lnSpc>
              <a:spcBef>
                <a:spcPts val="100"/>
              </a:spcBef>
            </a:pPr>
            <a:r>
              <a:rPr sz="1400" spc="-160" dirty="0">
                <a:solidFill>
                  <a:srgbClr val="464646"/>
                </a:solidFill>
                <a:latin typeface="Tahoma"/>
                <a:cs typeface="Tahoma"/>
              </a:rPr>
              <a:t>I</a:t>
            </a:r>
            <a:r>
              <a:rPr sz="1400" spc="3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am</a:t>
            </a:r>
            <a:r>
              <a:rPr sz="1400" spc="5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464646"/>
                </a:solidFill>
                <a:latin typeface="Tahoma"/>
                <a:cs typeface="Tahoma"/>
              </a:rPr>
              <a:t>deeply</a:t>
            </a:r>
            <a:r>
              <a:rPr sz="1400" spc="3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464646"/>
                </a:solidFill>
                <a:latin typeface="Tahoma"/>
                <a:cs typeface="Tahoma"/>
              </a:rPr>
              <a:t>committed</a:t>
            </a:r>
            <a:r>
              <a:rPr sz="1400" spc="5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to</a:t>
            </a:r>
            <a:r>
              <a:rPr sz="1400" spc="6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464646"/>
                </a:solidFill>
                <a:latin typeface="Tahoma"/>
                <a:cs typeface="Tahoma"/>
              </a:rPr>
              <a:t>ongoing</a:t>
            </a:r>
            <a:r>
              <a:rPr sz="1400" spc="6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reporting</a:t>
            </a:r>
            <a:r>
              <a:rPr sz="1400" spc="5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464646"/>
                </a:solidFill>
                <a:latin typeface="Tahoma"/>
                <a:cs typeface="Tahoma"/>
              </a:rPr>
              <a:t>on</a:t>
            </a:r>
            <a:r>
              <a:rPr sz="1400" spc="4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LGBTIQ+</a:t>
            </a:r>
            <a:r>
              <a:rPr sz="1400" spc="9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464646"/>
                </a:solidFill>
                <a:latin typeface="Tahoma"/>
                <a:cs typeface="Tahoma"/>
              </a:rPr>
              <a:t>issues,</a:t>
            </a:r>
            <a:r>
              <a:rPr sz="1400" spc="3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a</a:t>
            </a:r>
            <a:r>
              <a:rPr sz="1400" spc="3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464646"/>
                </a:solidFill>
                <a:latin typeface="Tahoma"/>
                <a:cs typeface="Tahoma"/>
              </a:rPr>
              <a:t>dedication</a:t>
            </a:r>
            <a:r>
              <a:rPr sz="1400" spc="4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that</a:t>
            </a:r>
            <a:r>
              <a:rPr sz="1400" spc="75" dirty="0">
                <a:solidFill>
                  <a:srgbClr val="464646"/>
                </a:solidFill>
                <a:latin typeface="Tahoma"/>
                <a:cs typeface="Tahoma"/>
              </a:rPr>
              <a:t> spans</a:t>
            </a:r>
            <a:r>
              <a:rPr sz="1400" spc="3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a</a:t>
            </a:r>
            <a:r>
              <a:rPr sz="1400" spc="3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significant</a:t>
            </a:r>
            <a:r>
              <a:rPr sz="1400" spc="7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portion</a:t>
            </a:r>
            <a:r>
              <a:rPr sz="1400" spc="4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464646"/>
                </a:solidFill>
                <a:latin typeface="Tahoma"/>
                <a:cs typeface="Tahoma"/>
              </a:rPr>
              <a:t>of</a:t>
            </a:r>
            <a:r>
              <a:rPr sz="1400" spc="3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464646"/>
                </a:solidFill>
                <a:latin typeface="Tahoma"/>
                <a:cs typeface="Tahoma"/>
              </a:rPr>
              <a:t>my </a:t>
            </a:r>
            <a:r>
              <a:rPr sz="1400" spc="50" dirty="0">
                <a:solidFill>
                  <a:srgbClr val="464646"/>
                </a:solidFill>
                <a:latin typeface="Tahoma"/>
                <a:cs typeface="Tahoma"/>
              </a:rPr>
              <a:t>career.</a:t>
            </a:r>
            <a:r>
              <a:rPr sz="1400" spc="3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114" dirty="0">
                <a:solidFill>
                  <a:srgbClr val="464646"/>
                </a:solidFill>
                <a:latin typeface="Tahoma"/>
                <a:cs typeface="Tahoma"/>
              </a:rPr>
              <a:t>My</a:t>
            </a:r>
            <a:r>
              <a:rPr sz="1400" spc="-13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464646"/>
                </a:solidFill>
                <a:latin typeface="Tahoma"/>
                <a:cs typeface="Tahoma"/>
              </a:rPr>
              <a:t>sustained</a:t>
            </a:r>
            <a:r>
              <a:rPr sz="1400" spc="5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75" dirty="0">
                <a:solidFill>
                  <a:srgbClr val="464646"/>
                </a:solidFill>
                <a:latin typeface="Tahoma"/>
                <a:cs typeface="Tahoma"/>
              </a:rPr>
              <a:t>focus</a:t>
            </a:r>
            <a:r>
              <a:rPr sz="1400" spc="5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464646"/>
                </a:solidFill>
                <a:latin typeface="Tahoma"/>
                <a:cs typeface="Tahoma"/>
              </a:rPr>
              <a:t>on</a:t>
            </a:r>
            <a:r>
              <a:rPr sz="1400" spc="3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64646"/>
                </a:solidFill>
                <a:latin typeface="Tahoma"/>
                <a:cs typeface="Tahoma"/>
              </a:rPr>
              <a:t>human </a:t>
            </a: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rights</a:t>
            </a:r>
            <a:r>
              <a:rPr sz="1400" spc="4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464646"/>
                </a:solidFill>
                <a:latin typeface="Tahoma"/>
                <a:cs typeface="Tahoma"/>
              </a:rPr>
              <a:t>stories</a:t>
            </a:r>
            <a:r>
              <a:rPr sz="1400" spc="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464646"/>
                </a:solidFill>
                <a:latin typeface="Tahoma"/>
                <a:cs typeface="Tahoma"/>
              </a:rPr>
              <a:t>has</a:t>
            </a:r>
            <a:r>
              <a:rPr sz="1400" spc="3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not</a:t>
            </a:r>
            <a:r>
              <a:rPr sz="1400" spc="2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464646"/>
                </a:solidFill>
                <a:latin typeface="Tahoma"/>
                <a:cs typeface="Tahoma"/>
              </a:rPr>
              <a:t>only</a:t>
            </a:r>
            <a:r>
              <a:rPr sz="1400" spc="3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464646"/>
                </a:solidFill>
                <a:latin typeface="Tahoma"/>
                <a:cs typeface="Tahoma"/>
              </a:rPr>
              <a:t>fueled</a:t>
            </a:r>
            <a:r>
              <a:rPr sz="1400" spc="3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464646"/>
                </a:solidFill>
                <a:latin typeface="Tahoma"/>
                <a:cs typeface="Tahoma"/>
              </a:rPr>
              <a:t>my</a:t>
            </a:r>
            <a:r>
              <a:rPr sz="1400" spc="1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464646"/>
                </a:solidFill>
                <a:latin typeface="Tahoma"/>
                <a:cs typeface="Tahoma"/>
              </a:rPr>
              <a:t>own</a:t>
            </a:r>
            <a:r>
              <a:rPr sz="1400" spc="4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464646"/>
                </a:solidFill>
                <a:latin typeface="Tahoma"/>
                <a:cs typeface="Tahoma"/>
              </a:rPr>
              <a:t>work</a:t>
            </a:r>
            <a:r>
              <a:rPr sz="1400" spc="3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but</a:t>
            </a:r>
            <a:r>
              <a:rPr sz="1400" spc="2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464646"/>
                </a:solidFill>
                <a:latin typeface="Tahoma"/>
                <a:cs typeface="Tahoma"/>
              </a:rPr>
              <a:t>has</a:t>
            </a:r>
            <a:r>
              <a:rPr sz="1400" spc="3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464646"/>
                </a:solidFill>
                <a:latin typeface="Tahoma"/>
                <a:cs typeface="Tahoma"/>
              </a:rPr>
              <a:t>also</a:t>
            </a:r>
            <a:r>
              <a:rPr sz="1400" spc="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464646"/>
                </a:solidFill>
                <a:latin typeface="Tahoma"/>
                <a:cs typeface="Tahoma"/>
              </a:rPr>
              <a:t>inspired</a:t>
            </a:r>
            <a:r>
              <a:rPr sz="1400" spc="3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464646"/>
                </a:solidFill>
                <a:latin typeface="Tahoma"/>
                <a:cs typeface="Tahoma"/>
              </a:rPr>
              <a:t>and</a:t>
            </a:r>
            <a:r>
              <a:rPr sz="1400" spc="3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464646"/>
                </a:solidFill>
                <a:latin typeface="Tahoma"/>
                <a:cs typeface="Tahoma"/>
              </a:rPr>
              <a:t>guided</a:t>
            </a:r>
            <a:r>
              <a:rPr sz="1400" spc="1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464646"/>
                </a:solidFill>
                <a:latin typeface="Tahoma"/>
                <a:cs typeface="Tahoma"/>
              </a:rPr>
              <a:t>younger</a:t>
            </a:r>
            <a:r>
              <a:rPr sz="1400" spc="2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journalists</a:t>
            </a:r>
            <a:r>
              <a:rPr sz="1400" spc="4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464646"/>
                </a:solidFill>
                <a:latin typeface="Tahoma"/>
                <a:cs typeface="Tahoma"/>
              </a:rPr>
              <a:t>under</a:t>
            </a:r>
            <a:r>
              <a:rPr sz="1400" spc="3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464646"/>
                </a:solidFill>
                <a:latin typeface="Tahoma"/>
                <a:cs typeface="Tahoma"/>
              </a:rPr>
              <a:t>my</a:t>
            </a:r>
            <a:r>
              <a:rPr sz="1400" spc="3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64646"/>
                </a:solidFill>
                <a:latin typeface="Tahoma"/>
                <a:cs typeface="Tahoma"/>
              </a:rPr>
              <a:t>mentorship.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2619" y="3797300"/>
            <a:ext cx="4192270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00" spc="80" dirty="0">
                <a:solidFill>
                  <a:srgbClr val="030303"/>
                </a:solidFill>
                <a:latin typeface="Arial MT"/>
                <a:cs typeface="Arial MT"/>
              </a:rPr>
              <a:t>Dedicated</a:t>
            </a:r>
            <a:r>
              <a:rPr sz="2100" spc="-70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2100" spc="50" dirty="0">
                <a:solidFill>
                  <a:srgbClr val="030303"/>
                </a:solidFill>
                <a:latin typeface="Arial MT"/>
                <a:cs typeface="Arial MT"/>
              </a:rPr>
              <a:t>Sections</a:t>
            </a:r>
            <a:r>
              <a:rPr sz="2100" spc="-65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2100" spc="95" dirty="0">
                <a:solidFill>
                  <a:srgbClr val="030303"/>
                </a:solidFill>
                <a:latin typeface="Arial MT"/>
                <a:cs typeface="Arial MT"/>
              </a:rPr>
              <a:t>for</a:t>
            </a:r>
            <a:r>
              <a:rPr sz="2100" spc="-5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2100" spc="45" dirty="0">
                <a:solidFill>
                  <a:srgbClr val="030303"/>
                </a:solidFill>
                <a:latin typeface="Arial MT"/>
                <a:cs typeface="Arial MT"/>
              </a:rPr>
              <a:t>Inclusivity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2619" y="4266482"/>
            <a:ext cx="4343400" cy="78486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409"/>
              </a:spcBef>
              <a:buChar char="•"/>
              <a:tabLst>
                <a:tab pos="356870" algn="l"/>
              </a:tabLst>
            </a:pPr>
            <a:r>
              <a:rPr sz="1400" spc="65" dirty="0">
                <a:solidFill>
                  <a:srgbClr val="464646"/>
                </a:solidFill>
                <a:latin typeface="Tahoma"/>
                <a:cs typeface="Tahoma"/>
              </a:rPr>
              <a:t>Specialized</a:t>
            </a:r>
            <a:r>
              <a:rPr sz="1400" spc="4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464646"/>
                </a:solidFill>
                <a:latin typeface="Tahoma"/>
                <a:cs typeface="Tahoma"/>
              </a:rPr>
              <a:t>sections</a:t>
            </a:r>
            <a:r>
              <a:rPr sz="1400" spc="4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for</a:t>
            </a:r>
            <a:r>
              <a:rPr sz="1400" spc="3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464646"/>
                </a:solidFill>
                <a:latin typeface="Tahoma"/>
                <a:cs typeface="Tahoma"/>
              </a:rPr>
              <a:t>people</a:t>
            </a:r>
            <a:r>
              <a:rPr sz="1400" spc="1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with</a:t>
            </a:r>
            <a:r>
              <a:rPr sz="1400" spc="8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64646"/>
                </a:solidFill>
                <a:latin typeface="Tahoma"/>
                <a:cs typeface="Tahoma"/>
              </a:rPr>
              <a:t>disabilities</a:t>
            </a:r>
            <a:endParaRPr sz="1400">
              <a:latin typeface="Tahoma"/>
              <a:cs typeface="Tahoma"/>
            </a:endParaRPr>
          </a:p>
          <a:p>
            <a:pPr marL="356870" indent="-344170">
              <a:lnSpc>
                <a:spcPct val="100000"/>
              </a:lnSpc>
              <a:spcBef>
                <a:spcPts val="310"/>
              </a:spcBef>
              <a:buChar char="•"/>
              <a:tabLst>
                <a:tab pos="356870" algn="l"/>
              </a:tabLst>
            </a:pPr>
            <a:r>
              <a:rPr sz="1400" spc="65" dirty="0">
                <a:solidFill>
                  <a:srgbClr val="464646"/>
                </a:solidFill>
                <a:latin typeface="Tahoma"/>
                <a:cs typeface="Tahoma"/>
              </a:rPr>
              <a:t>Comprehensive</a:t>
            </a:r>
            <a:r>
              <a:rPr sz="1400" spc="4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70" dirty="0">
                <a:solidFill>
                  <a:srgbClr val="464646"/>
                </a:solidFill>
                <a:latin typeface="Tahoma"/>
                <a:cs typeface="Tahoma"/>
              </a:rPr>
              <a:t>coverage</a:t>
            </a:r>
            <a:r>
              <a:rPr sz="1400" spc="2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for</a:t>
            </a:r>
            <a:r>
              <a:rPr sz="1400" spc="4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the</a:t>
            </a:r>
            <a:r>
              <a:rPr sz="1400" spc="4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64646"/>
                </a:solidFill>
                <a:latin typeface="Tahoma"/>
                <a:cs typeface="Tahoma"/>
              </a:rPr>
              <a:t>LGBTIQ+</a:t>
            </a:r>
            <a:endParaRPr sz="1400">
              <a:latin typeface="Tahoma"/>
              <a:cs typeface="Tahoma"/>
            </a:endParaRPr>
          </a:p>
          <a:p>
            <a:pPr marL="356870">
              <a:lnSpc>
                <a:spcPct val="100000"/>
              </a:lnSpc>
              <a:spcBef>
                <a:spcPts val="315"/>
              </a:spcBef>
            </a:pPr>
            <a:r>
              <a:rPr sz="1400" spc="35" dirty="0">
                <a:solidFill>
                  <a:srgbClr val="464646"/>
                </a:solidFill>
                <a:latin typeface="Tahoma"/>
                <a:cs typeface="Tahoma"/>
              </a:rPr>
              <a:t>community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90615" y="2170176"/>
            <a:ext cx="8004019" cy="450150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42619" y="7000138"/>
            <a:ext cx="13082269" cy="48090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55" dirty="0">
                <a:solidFill>
                  <a:srgbClr val="464646"/>
                </a:solidFill>
                <a:latin typeface="Tahoma"/>
                <a:cs typeface="Tahoma"/>
              </a:rPr>
              <a:t>This</a:t>
            </a:r>
            <a:r>
              <a:rPr sz="1400" spc="5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464646"/>
                </a:solidFill>
                <a:latin typeface="Tahoma"/>
                <a:cs typeface="Tahoma"/>
              </a:rPr>
              <a:t>sustained</a:t>
            </a:r>
            <a:r>
              <a:rPr sz="1400" spc="5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64646"/>
                </a:solidFill>
                <a:latin typeface="Tahoma"/>
                <a:cs typeface="Tahoma"/>
              </a:rPr>
              <a:t>effort</a:t>
            </a:r>
            <a:r>
              <a:rPr sz="1400" spc="4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64646"/>
                </a:solidFill>
                <a:latin typeface="Tahoma"/>
                <a:cs typeface="Tahoma"/>
              </a:rPr>
              <a:t>aims</a:t>
            </a:r>
            <a:r>
              <a:rPr sz="1400" spc="5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64646"/>
                </a:solidFill>
                <a:latin typeface="Tahoma"/>
                <a:cs typeface="Tahoma"/>
              </a:rPr>
              <a:t>to</a:t>
            </a:r>
            <a:r>
              <a:rPr sz="1400" spc="5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64646"/>
                </a:solidFill>
                <a:latin typeface="Tahoma"/>
                <a:cs typeface="Tahoma"/>
              </a:rPr>
              <a:t>build</a:t>
            </a:r>
            <a:r>
              <a:rPr sz="1400" spc="5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64646"/>
                </a:solidFill>
                <a:latin typeface="Tahoma"/>
                <a:cs typeface="Tahoma"/>
              </a:rPr>
              <a:t>a</a:t>
            </a:r>
            <a:r>
              <a:rPr sz="1400" spc="2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70" dirty="0">
                <a:solidFill>
                  <a:srgbClr val="464646"/>
                </a:solidFill>
                <a:latin typeface="Tahoma"/>
                <a:cs typeface="Tahoma"/>
              </a:rPr>
              <a:t>legacy</a:t>
            </a:r>
            <a:r>
              <a:rPr sz="1400" spc="5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464646"/>
                </a:solidFill>
                <a:latin typeface="Tahoma"/>
                <a:cs typeface="Tahoma"/>
              </a:rPr>
              <a:t>of</a:t>
            </a:r>
            <a:r>
              <a:rPr sz="1400" spc="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464646"/>
                </a:solidFill>
                <a:latin typeface="Tahoma"/>
                <a:cs typeface="Tahoma"/>
              </a:rPr>
              <a:t>responsible</a:t>
            </a:r>
            <a:r>
              <a:rPr sz="1400" spc="1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464646"/>
                </a:solidFill>
                <a:latin typeface="Tahoma"/>
                <a:cs typeface="Tahoma"/>
              </a:rPr>
              <a:t>and</a:t>
            </a:r>
            <a:r>
              <a:rPr sz="1400" spc="5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464646"/>
                </a:solidFill>
                <a:latin typeface="Tahoma"/>
                <a:cs typeface="Tahoma"/>
              </a:rPr>
              <a:t>impactful</a:t>
            </a:r>
            <a:r>
              <a:rPr sz="1400" spc="6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64646"/>
                </a:solidFill>
                <a:latin typeface="Tahoma"/>
                <a:cs typeface="Tahoma"/>
              </a:rPr>
              <a:t>journalism,</a:t>
            </a:r>
            <a:r>
              <a:rPr sz="1400" spc="5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464646"/>
                </a:solidFill>
                <a:latin typeface="Tahoma"/>
                <a:cs typeface="Tahoma"/>
              </a:rPr>
              <a:t>fostering </a:t>
            </a:r>
            <a:r>
              <a:rPr sz="1400" spc="10" dirty="0">
                <a:solidFill>
                  <a:srgbClr val="464646"/>
                </a:solidFill>
                <a:latin typeface="Tahoma"/>
                <a:cs typeface="Tahoma"/>
              </a:rPr>
              <a:t>a</a:t>
            </a:r>
            <a:r>
              <a:rPr sz="1400" spc="3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70" dirty="0">
                <a:solidFill>
                  <a:srgbClr val="464646"/>
                </a:solidFill>
                <a:latin typeface="Tahoma"/>
                <a:cs typeface="Tahoma"/>
              </a:rPr>
              <a:t>new</a:t>
            </a:r>
            <a:r>
              <a:rPr sz="1400" spc="6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64646"/>
                </a:solidFill>
                <a:latin typeface="Tahoma"/>
                <a:cs typeface="Tahoma"/>
              </a:rPr>
              <a:t>generation</a:t>
            </a:r>
            <a:r>
              <a:rPr sz="1400" spc="3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464646"/>
                </a:solidFill>
                <a:latin typeface="Tahoma"/>
                <a:cs typeface="Tahoma"/>
              </a:rPr>
              <a:t>of</a:t>
            </a:r>
            <a:r>
              <a:rPr sz="1400" spc="3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464646"/>
                </a:solidFill>
                <a:latin typeface="Tahoma"/>
                <a:cs typeface="Tahoma"/>
              </a:rPr>
              <a:t>reporters</a:t>
            </a:r>
            <a:r>
              <a:rPr sz="1400" spc="-15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464646"/>
                </a:solidFill>
                <a:latin typeface="Tahoma"/>
                <a:cs typeface="Tahoma"/>
              </a:rPr>
              <a:t>passionate</a:t>
            </a:r>
            <a:r>
              <a:rPr sz="1400" spc="1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64646"/>
                </a:solidFill>
                <a:latin typeface="Tahoma"/>
                <a:cs typeface="Tahoma"/>
              </a:rPr>
              <a:t>about</a:t>
            </a:r>
            <a:r>
              <a:rPr sz="1400" spc="4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464646"/>
                </a:solidFill>
                <a:latin typeface="Tahoma"/>
                <a:cs typeface="Tahoma"/>
              </a:rPr>
              <a:t>social</a:t>
            </a:r>
            <a:r>
              <a:rPr sz="1400" spc="3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64646"/>
                </a:solidFill>
                <a:latin typeface="Tahoma"/>
                <a:cs typeface="Tahoma"/>
              </a:rPr>
              <a:t>justice.</a:t>
            </a:r>
            <a:endParaRPr sz="14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1400" dirty="0">
              <a:latin typeface="Tahoma"/>
              <a:cs typeface="Tahoma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7712075"/>
            <a:ext cx="121935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590800" y="7745363"/>
            <a:ext cx="7289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Voice and Choice Summit 2026    \    Voice and Choice Summit 2026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4000" y="0"/>
            <a:ext cx="5486400" cy="8229600"/>
            <a:chOff x="9144000" y="0"/>
            <a:chExt cx="5486400" cy="82296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95364" y="7798909"/>
              <a:ext cx="1610792" cy="31578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44000" y="0"/>
              <a:ext cx="5486400" cy="822959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1304" y="787984"/>
            <a:ext cx="6195695" cy="1194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710"/>
              </a:lnSpc>
            </a:pPr>
            <a:r>
              <a:rPr sz="3750" spc="55" dirty="0"/>
              <a:t>Future</a:t>
            </a:r>
            <a:r>
              <a:rPr sz="3750" spc="35" dirty="0"/>
              <a:t> </a:t>
            </a:r>
            <a:r>
              <a:rPr sz="3750" spc="-90" dirty="0"/>
              <a:t>Plans:</a:t>
            </a:r>
            <a:r>
              <a:rPr sz="3750" spc="-5" dirty="0"/>
              <a:t> </a:t>
            </a:r>
            <a:r>
              <a:rPr sz="3750" dirty="0"/>
              <a:t>Expanding</a:t>
            </a:r>
            <a:r>
              <a:rPr sz="3750" spc="-20" dirty="0"/>
              <a:t> </a:t>
            </a:r>
            <a:r>
              <a:rPr sz="3750" spc="-25" dirty="0"/>
              <a:t>Our </a:t>
            </a:r>
            <a:r>
              <a:rPr sz="3750" spc="150" dirty="0"/>
              <a:t>Impact</a:t>
            </a:r>
            <a:endParaRPr sz="3750"/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5632" y="3313176"/>
            <a:ext cx="289559" cy="28956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5632" y="4611623"/>
            <a:ext cx="289559" cy="28956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65632" y="5910071"/>
            <a:ext cx="289559" cy="28956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81304" y="2044388"/>
            <a:ext cx="7267575" cy="5742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81100">
              <a:lnSpc>
                <a:spcPct val="105300"/>
              </a:lnSpc>
              <a:spcBef>
                <a:spcPts val="95"/>
              </a:spcBef>
            </a:pPr>
            <a:r>
              <a:rPr sz="3000" spc="105" dirty="0">
                <a:solidFill>
                  <a:srgbClr val="030303"/>
                </a:solidFill>
                <a:latin typeface="Arial MT"/>
                <a:cs typeface="Arial MT"/>
              </a:rPr>
              <a:t>What</a:t>
            </a:r>
            <a:r>
              <a:rPr sz="3000" spc="15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3000" dirty="0">
                <a:solidFill>
                  <a:srgbClr val="030303"/>
                </a:solidFill>
                <a:latin typeface="Arial MT"/>
                <a:cs typeface="Arial MT"/>
              </a:rPr>
              <a:t>are</a:t>
            </a:r>
            <a:r>
              <a:rPr sz="3000" spc="35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3000" spc="105" dirty="0">
                <a:solidFill>
                  <a:srgbClr val="030303"/>
                </a:solidFill>
                <a:latin typeface="Arial MT"/>
                <a:cs typeface="Arial MT"/>
              </a:rPr>
              <a:t>your</a:t>
            </a:r>
            <a:r>
              <a:rPr sz="3000" spc="20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3000" dirty="0">
                <a:solidFill>
                  <a:srgbClr val="030303"/>
                </a:solidFill>
                <a:latin typeface="Arial MT"/>
                <a:cs typeface="Arial MT"/>
              </a:rPr>
              <a:t>plans</a:t>
            </a:r>
            <a:r>
              <a:rPr sz="3000" spc="35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3000" spc="125" dirty="0">
                <a:solidFill>
                  <a:srgbClr val="030303"/>
                </a:solidFill>
                <a:latin typeface="Arial MT"/>
                <a:cs typeface="Arial MT"/>
              </a:rPr>
              <a:t>for</a:t>
            </a:r>
            <a:r>
              <a:rPr sz="3000" spc="15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3000" spc="55" dirty="0">
                <a:solidFill>
                  <a:srgbClr val="030303"/>
                </a:solidFill>
                <a:latin typeface="Arial MT"/>
                <a:cs typeface="Arial MT"/>
              </a:rPr>
              <a:t>advancing inclusive</a:t>
            </a:r>
            <a:r>
              <a:rPr sz="3000" spc="-35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3000" spc="-10" dirty="0">
                <a:solidFill>
                  <a:srgbClr val="030303"/>
                </a:solidFill>
                <a:latin typeface="Arial MT"/>
                <a:cs typeface="Arial MT"/>
              </a:rPr>
              <a:t>journalism?</a:t>
            </a:r>
            <a:endParaRPr sz="3000" dirty="0">
              <a:latin typeface="Arial MT"/>
              <a:cs typeface="Arial MT"/>
            </a:endParaRPr>
          </a:p>
          <a:p>
            <a:pPr marL="638810">
              <a:lnSpc>
                <a:spcPct val="100000"/>
              </a:lnSpc>
              <a:spcBef>
                <a:spcPts val="2230"/>
              </a:spcBef>
            </a:pPr>
            <a:r>
              <a:rPr dirty="0">
                <a:solidFill>
                  <a:srgbClr val="464646"/>
                </a:solidFill>
                <a:latin typeface="Arial MT"/>
                <a:cs typeface="Arial MT"/>
              </a:rPr>
              <a:t>Continue</a:t>
            </a:r>
            <a:r>
              <a:rPr spc="24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464646"/>
                </a:solidFill>
                <a:latin typeface="Arial MT"/>
                <a:cs typeface="Arial MT"/>
              </a:rPr>
              <a:t>Reporting</a:t>
            </a:r>
            <a:r>
              <a:rPr spc="23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464646"/>
                </a:solidFill>
                <a:latin typeface="Arial MT"/>
                <a:cs typeface="Arial MT"/>
              </a:rPr>
              <a:t>on</a:t>
            </a:r>
            <a:r>
              <a:rPr spc="20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464646"/>
                </a:solidFill>
                <a:latin typeface="Arial MT"/>
                <a:cs typeface="Arial MT"/>
              </a:rPr>
              <a:t>Inclusive</a:t>
            </a:r>
            <a:r>
              <a:rPr spc="21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pc="-10" dirty="0">
                <a:solidFill>
                  <a:srgbClr val="464646"/>
                </a:solidFill>
                <a:latin typeface="Arial MT"/>
                <a:cs typeface="Arial MT"/>
              </a:rPr>
              <a:t>Governance</a:t>
            </a:r>
            <a:endParaRPr dirty="0">
              <a:latin typeface="Arial MT"/>
              <a:cs typeface="Arial MT"/>
            </a:endParaRPr>
          </a:p>
          <a:p>
            <a:pPr marL="638810" marR="5080">
              <a:lnSpc>
                <a:spcPct val="121300"/>
              </a:lnSpc>
              <a:spcBef>
                <a:spcPts val="750"/>
              </a:spcBef>
            </a:pPr>
            <a:r>
              <a:rPr spc="70" dirty="0">
                <a:solidFill>
                  <a:srgbClr val="464646"/>
                </a:solidFill>
                <a:latin typeface="Tahoma"/>
                <a:cs typeface="Tahoma"/>
              </a:rPr>
              <a:t>Dedicated</a:t>
            </a:r>
            <a:r>
              <a:rPr spc="-9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pc="85" dirty="0">
                <a:solidFill>
                  <a:srgbClr val="464646"/>
                </a:solidFill>
                <a:latin typeface="Tahoma"/>
                <a:cs typeface="Tahoma"/>
              </a:rPr>
              <a:t>coverage</a:t>
            </a:r>
            <a:r>
              <a:rPr spc="-7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464646"/>
                </a:solidFill>
                <a:latin typeface="Tahoma"/>
                <a:cs typeface="Tahoma"/>
              </a:rPr>
              <a:t>to</a:t>
            </a:r>
            <a:r>
              <a:rPr spc="-2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pc="65" dirty="0">
                <a:solidFill>
                  <a:srgbClr val="464646"/>
                </a:solidFill>
                <a:latin typeface="Tahoma"/>
                <a:cs typeface="Tahoma"/>
              </a:rPr>
              <a:t>ensure</a:t>
            </a:r>
            <a:r>
              <a:rPr spc="-7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pc="65" dirty="0">
                <a:solidFill>
                  <a:srgbClr val="464646"/>
                </a:solidFill>
                <a:latin typeface="Tahoma"/>
                <a:cs typeface="Tahoma"/>
              </a:rPr>
              <a:t>transparency</a:t>
            </a:r>
            <a:r>
              <a:rPr spc="-114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pc="60" dirty="0">
                <a:solidFill>
                  <a:srgbClr val="464646"/>
                </a:solidFill>
                <a:latin typeface="Tahoma"/>
                <a:cs typeface="Tahoma"/>
              </a:rPr>
              <a:t>and</a:t>
            </a:r>
            <a:r>
              <a:rPr spc="-2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pc="60" dirty="0">
                <a:solidFill>
                  <a:srgbClr val="464646"/>
                </a:solidFill>
                <a:latin typeface="Tahoma"/>
                <a:cs typeface="Tahoma"/>
              </a:rPr>
              <a:t>accountability</a:t>
            </a:r>
            <a:r>
              <a:rPr spc="-11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464646"/>
                </a:solidFill>
                <a:latin typeface="Tahoma"/>
                <a:cs typeface="Tahoma"/>
              </a:rPr>
              <a:t>in</a:t>
            </a:r>
            <a:r>
              <a:rPr spc="-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pc="65" dirty="0">
                <a:solidFill>
                  <a:srgbClr val="464646"/>
                </a:solidFill>
                <a:latin typeface="Tahoma"/>
                <a:cs typeface="Tahoma"/>
              </a:rPr>
              <a:t>policies affecting</a:t>
            </a:r>
            <a:r>
              <a:rPr spc="-6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pc="60" dirty="0">
                <a:solidFill>
                  <a:srgbClr val="464646"/>
                </a:solidFill>
                <a:latin typeface="Tahoma"/>
                <a:cs typeface="Tahoma"/>
              </a:rPr>
              <a:t>marginalized</a:t>
            </a:r>
            <a:r>
              <a:rPr spc="-114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pc="40" dirty="0">
                <a:solidFill>
                  <a:srgbClr val="464646"/>
                </a:solidFill>
                <a:latin typeface="Tahoma"/>
                <a:cs typeface="Tahoma"/>
              </a:rPr>
              <a:t>communities.</a:t>
            </a:r>
            <a:endParaRPr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75"/>
              </a:spcBef>
            </a:pPr>
            <a:endParaRPr dirty="0">
              <a:latin typeface="Tahoma"/>
              <a:cs typeface="Tahoma"/>
            </a:endParaRPr>
          </a:p>
          <a:p>
            <a:pPr marL="638810">
              <a:lnSpc>
                <a:spcPct val="100000"/>
              </a:lnSpc>
            </a:pPr>
            <a:r>
              <a:rPr dirty="0">
                <a:solidFill>
                  <a:srgbClr val="464646"/>
                </a:solidFill>
                <a:latin typeface="Arial MT"/>
                <a:cs typeface="Arial MT"/>
              </a:rPr>
              <a:t>Launch</a:t>
            </a:r>
            <a:r>
              <a:rPr spc="7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pc="55" dirty="0">
                <a:solidFill>
                  <a:srgbClr val="464646"/>
                </a:solidFill>
                <a:latin typeface="Arial MT"/>
                <a:cs typeface="Arial MT"/>
              </a:rPr>
              <a:t>Independent</a:t>
            </a:r>
            <a:r>
              <a:rPr spc="10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464646"/>
                </a:solidFill>
                <a:latin typeface="Arial MT"/>
                <a:cs typeface="Arial MT"/>
              </a:rPr>
              <a:t>Digital</a:t>
            </a:r>
            <a:r>
              <a:rPr spc="13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pc="-10" dirty="0">
                <a:solidFill>
                  <a:srgbClr val="464646"/>
                </a:solidFill>
                <a:latin typeface="Arial MT"/>
                <a:cs typeface="Arial MT"/>
              </a:rPr>
              <a:t>Platform</a:t>
            </a:r>
            <a:endParaRPr dirty="0">
              <a:latin typeface="Arial MT"/>
              <a:cs typeface="Arial MT"/>
            </a:endParaRPr>
          </a:p>
          <a:p>
            <a:pPr marL="638810" marR="587375">
              <a:lnSpc>
                <a:spcPct val="121300"/>
              </a:lnSpc>
              <a:spcBef>
                <a:spcPts val="750"/>
              </a:spcBef>
            </a:pPr>
            <a:r>
              <a:rPr spc="70" dirty="0">
                <a:solidFill>
                  <a:srgbClr val="464646"/>
                </a:solidFill>
                <a:latin typeface="Tahoma"/>
                <a:cs typeface="Tahoma"/>
              </a:rPr>
              <a:t>Create</a:t>
            </a:r>
            <a:r>
              <a:rPr spc="-6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pc="55" dirty="0">
                <a:solidFill>
                  <a:srgbClr val="464646"/>
                </a:solidFill>
                <a:latin typeface="Tahoma"/>
                <a:cs typeface="Tahoma"/>
              </a:rPr>
              <a:t>a</a:t>
            </a:r>
            <a:r>
              <a:rPr spc="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pc="75" dirty="0">
                <a:solidFill>
                  <a:srgbClr val="464646"/>
                </a:solidFill>
                <a:latin typeface="Tahoma"/>
                <a:cs typeface="Tahoma"/>
              </a:rPr>
              <a:t>dedicated</a:t>
            </a:r>
            <a:r>
              <a:rPr spc="-8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464646"/>
                </a:solidFill>
                <a:latin typeface="Tahoma"/>
                <a:cs typeface="Tahoma"/>
              </a:rPr>
              <a:t>online</a:t>
            </a:r>
            <a:r>
              <a:rPr spc="-4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pc="105" dirty="0">
                <a:solidFill>
                  <a:srgbClr val="464646"/>
                </a:solidFill>
                <a:latin typeface="Tahoma"/>
                <a:cs typeface="Tahoma"/>
              </a:rPr>
              <a:t>space</a:t>
            </a:r>
            <a:r>
              <a:rPr spc="-3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pc="60" dirty="0">
                <a:solidFill>
                  <a:srgbClr val="464646"/>
                </a:solidFill>
                <a:latin typeface="Tahoma"/>
                <a:cs typeface="Tahoma"/>
              </a:rPr>
              <a:t>for</a:t>
            </a:r>
            <a:r>
              <a:rPr spc="-1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pc="75" dirty="0">
                <a:solidFill>
                  <a:srgbClr val="464646"/>
                </a:solidFill>
                <a:latin typeface="Tahoma"/>
                <a:cs typeface="Tahoma"/>
              </a:rPr>
              <a:t>in-</a:t>
            </a:r>
            <a:r>
              <a:rPr spc="60" dirty="0">
                <a:solidFill>
                  <a:srgbClr val="464646"/>
                </a:solidFill>
                <a:latin typeface="Tahoma"/>
                <a:cs typeface="Tahoma"/>
              </a:rPr>
              <a:t>depth</a:t>
            </a:r>
            <a:r>
              <a:rPr spc="-8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pc="50" dirty="0">
                <a:solidFill>
                  <a:srgbClr val="464646"/>
                </a:solidFill>
                <a:latin typeface="Tahoma"/>
                <a:cs typeface="Tahoma"/>
              </a:rPr>
              <a:t>stories,</a:t>
            </a:r>
            <a:r>
              <a:rPr spc="-7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pc="55" dirty="0">
                <a:solidFill>
                  <a:srgbClr val="464646"/>
                </a:solidFill>
                <a:latin typeface="Tahoma"/>
                <a:cs typeface="Tahoma"/>
              </a:rPr>
              <a:t>analyses,</a:t>
            </a:r>
            <a:r>
              <a:rPr spc="-1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pc="35" dirty="0">
                <a:solidFill>
                  <a:srgbClr val="464646"/>
                </a:solidFill>
                <a:latin typeface="Tahoma"/>
                <a:cs typeface="Tahoma"/>
              </a:rPr>
              <a:t>and </a:t>
            </a:r>
            <a:r>
              <a:rPr spc="60" dirty="0">
                <a:solidFill>
                  <a:srgbClr val="464646"/>
                </a:solidFill>
                <a:latin typeface="Tahoma"/>
                <a:cs typeface="Tahoma"/>
              </a:rPr>
              <a:t>community</a:t>
            </a:r>
            <a:r>
              <a:rPr spc="-8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pc="45" dirty="0">
                <a:solidFill>
                  <a:srgbClr val="464646"/>
                </a:solidFill>
                <a:latin typeface="Tahoma"/>
                <a:cs typeface="Tahoma"/>
              </a:rPr>
              <a:t>engagement.</a:t>
            </a:r>
            <a:endParaRPr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75"/>
              </a:spcBef>
            </a:pPr>
            <a:endParaRPr dirty="0">
              <a:latin typeface="Tahoma"/>
              <a:cs typeface="Tahoma"/>
            </a:endParaRPr>
          </a:p>
          <a:p>
            <a:pPr marL="638810">
              <a:lnSpc>
                <a:spcPct val="100000"/>
              </a:lnSpc>
            </a:pPr>
            <a:r>
              <a:rPr spc="60" dirty="0">
                <a:solidFill>
                  <a:srgbClr val="464646"/>
                </a:solidFill>
                <a:latin typeface="Arial MT"/>
                <a:cs typeface="Arial MT"/>
              </a:rPr>
              <a:t>Amplify</a:t>
            </a:r>
            <a:r>
              <a:rPr spc="9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464646"/>
                </a:solidFill>
                <a:latin typeface="Arial MT"/>
                <a:cs typeface="Arial MT"/>
              </a:rPr>
              <a:t>Marginalized</a:t>
            </a:r>
            <a:r>
              <a:rPr spc="17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464646"/>
                </a:solidFill>
                <a:latin typeface="Arial MT"/>
                <a:cs typeface="Arial MT"/>
              </a:rPr>
              <a:t>Voices</a:t>
            </a:r>
            <a:r>
              <a:rPr spc="8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pc="-10" dirty="0">
                <a:solidFill>
                  <a:srgbClr val="464646"/>
                </a:solidFill>
                <a:latin typeface="Arial MT"/>
                <a:cs typeface="Arial MT"/>
              </a:rPr>
              <a:t>Nationally</a:t>
            </a:r>
            <a:endParaRPr dirty="0">
              <a:latin typeface="Arial MT"/>
              <a:cs typeface="Arial MT"/>
            </a:endParaRPr>
          </a:p>
          <a:p>
            <a:pPr marL="638810" marR="19050">
              <a:lnSpc>
                <a:spcPct val="121300"/>
              </a:lnSpc>
              <a:spcBef>
                <a:spcPts val="750"/>
              </a:spcBef>
            </a:pPr>
            <a:r>
              <a:rPr spc="105" dirty="0">
                <a:solidFill>
                  <a:srgbClr val="464646"/>
                </a:solidFill>
                <a:latin typeface="Tahoma"/>
                <a:cs typeface="Tahoma"/>
              </a:rPr>
              <a:t>Focus</a:t>
            </a:r>
            <a:r>
              <a:rPr spc="-3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pc="65" dirty="0">
                <a:solidFill>
                  <a:srgbClr val="464646"/>
                </a:solidFill>
                <a:latin typeface="Tahoma"/>
                <a:cs typeface="Tahoma"/>
              </a:rPr>
              <a:t>on</a:t>
            </a:r>
            <a:r>
              <a:rPr spc="-2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pc="50" dirty="0">
                <a:solidFill>
                  <a:srgbClr val="464646"/>
                </a:solidFill>
                <a:latin typeface="Tahoma"/>
                <a:cs typeface="Tahoma"/>
              </a:rPr>
              <a:t>elevating</a:t>
            </a:r>
            <a:r>
              <a:rPr spc="-3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464646"/>
                </a:solidFill>
                <a:latin typeface="Tahoma"/>
                <a:cs typeface="Tahoma"/>
              </a:rPr>
              <a:t>the</a:t>
            </a:r>
            <a:r>
              <a:rPr spc="-4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pc="50" dirty="0">
                <a:solidFill>
                  <a:srgbClr val="464646"/>
                </a:solidFill>
                <a:latin typeface="Tahoma"/>
                <a:cs typeface="Tahoma"/>
              </a:rPr>
              <a:t>narratives</a:t>
            </a:r>
            <a:r>
              <a:rPr spc="-7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pc="85" dirty="0">
                <a:solidFill>
                  <a:srgbClr val="464646"/>
                </a:solidFill>
                <a:latin typeface="Tahoma"/>
                <a:cs typeface="Tahoma"/>
              </a:rPr>
              <a:t>of</a:t>
            </a:r>
            <a:r>
              <a:rPr spc="-2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464646"/>
                </a:solidFill>
                <a:latin typeface="Tahoma"/>
                <a:cs typeface="Tahoma"/>
              </a:rPr>
              <a:t>LGBTIQ+</a:t>
            </a:r>
            <a:r>
              <a:rPr spc="-6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pc="55" dirty="0">
                <a:solidFill>
                  <a:srgbClr val="464646"/>
                </a:solidFill>
                <a:latin typeface="Tahoma"/>
                <a:cs typeface="Tahoma"/>
              </a:rPr>
              <a:t>individuals</a:t>
            </a:r>
            <a:r>
              <a:rPr spc="-5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pc="60" dirty="0">
                <a:solidFill>
                  <a:srgbClr val="464646"/>
                </a:solidFill>
                <a:latin typeface="Tahoma"/>
                <a:cs typeface="Tahoma"/>
              </a:rPr>
              <a:t>and</a:t>
            </a:r>
            <a:r>
              <a:rPr spc="-3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pc="80" dirty="0">
                <a:solidFill>
                  <a:srgbClr val="464646"/>
                </a:solidFill>
                <a:latin typeface="Tahoma"/>
                <a:cs typeface="Tahoma"/>
              </a:rPr>
              <a:t>people</a:t>
            </a:r>
            <a:r>
              <a:rPr spc="-6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pc="-20" dirty="0">
                <a:solidFill>
                  <a:srgbClr val="464646"/>
                </a:solidFill>
                <a:latin typeface="Tahoma"/>
                <a:cs typeface="Tahoma"/>
              </a:rPr>
              <a:t>with </a:t>
            </a:r>
            <a:r>
              <a:rPr spc="50" dirty="0">
                <a:solidFill>
                  <a:srgbClr val="464646"/>
                </a:solidFill>
                <a:latin typeface="Tahoma"/>
                <a:cs typeface="Tahoma"/>
              </a:rPr>
              <a:t>disabilities</a:t>
            </a:r>
            <a:r>
              <a:rPr spc="-5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pc="90" dirty="0">
                <a:solidFill>
                  <a:srgbClr val="464646"/>
                </a:solidFill>
                <a:latin typeface="Tahoma"/>
                <a:cs typeface="Tahoma"/>
              </a:rPr>
              <a:t>across</a:t>
            </a:r>
            <a:r>
              <a:rPr spc="-3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dirty="0">
                <a:solidFill>
                  <a:srgbClr val="464646"/>
                </a:solidFill>
                <a:latin typeface="Tahoma"/>
                <a:cs typeface="Tahoma"/>
              </a:rPr>
              <a:t>the</a:t>
            </a:r>
            <a:r>
              <a:rPr spc="-1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pc="45" dirty="0">
                <a:solidFill>
                  <a:srgbClr val="464646"/>
                </a:solidFill>
                <a:latin typeface="Tahoma"/>
                <a:cs typeface="Tahoma"/>
              </a:rPr>
              <a:t>country.</a:t>
            </a:r>
            <a:endParaRPr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90"/>
              </a:spcBef>
            </a:pPr>
            <a:endParaRPr sz="1500" dirty="0">
              <a:latin typeface="Tahoma"/>
              <a:cs typeface="Tahoma"/>
            </a:endParaRPr>
          </a:p>
          <a:p>
            <a:pPr marL="127635">
              <a:lnSpc>
                <a:spcPct val="100000"/>
              </a:lnSpc>
              <a:spcBef>
                <a:spcPts val="5"/>
              </a:spcBef>
            </a:pPr>
            <a:endParaRPr sz="1200" dirty="0">
              <a:latin typeface="Tahoma"/>
              <a:cs typeface="Tahoma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98039"/>
            <a:ext cx="121935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59704" y="7772135"/>
            <a:ext cx="7289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Voice and Choice Summit 2026    \    Voice and Choice Summit 2026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5486399" cy="8229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8653" rIns="0" bIns="0" rtlCol="0">
            <a:spAutoFit/>
          </a:bodyPr>
          <a:lstStyle/>
          <a:p>
            <a:pPr marL="5499100">
              <a:lnSpc>
                <a:spcPct val="100000"/>
              </a:lnSpc>
              <a:spcBef>
                <a:spcPts val="100"/>
              </a:spcBef>
            </a:pPr>
            <a:r>
              <a:rPr dirty="0"/>
              <a:t>Synopsis:</a:t>
            </a:r>
            <a:r>
              <a:rPr spc="15" dirty="0"/>
              <a:t> </a:t>
            </a:r>
            <a:r>
              <a:rPr dirty="0"/>
              <a:t>An</a:t>
            </a:r>
            <a:r>
              <a:rPr spc="45" dirty="0"/>
              <a:t> </a:t>
            </a:r>
            <a:r>
              <a:rPr spc="60" dirty="0" smtClean="0"/>
              <a:t>Overview</a:t>
            </a:r>
            <a:endParaRPr spc="60" dirty="0"/>
          </a:p>
        </p:txBody>
      </p:sp>
      <p:sp>
        <p:nvSpPr>
          <p:cNvPr id="4" name="object 4"/>
          <p:cNvSpPr txBox="1"/>
          <p:nvPr/>
        </p:nvSpPr>
        <p:spPr>
          <a:xfrm>
            <a:off x="6267958" y="2240102"/>
            <a:ext cx="233680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20" dirty="0">
                <a:solidFill>
                  <a:srgbClr val="030303"/>
                </a:solidFill>
                <a:latin typeface="Arial MT"/>
                <a:cs typeface="Arial MT"/>
              </a:rPr>
              <a:t>Name</a:t>
            </a:r>
            <a:endParaRPr sz="2200" b="1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460"/>
              </a:spcBef>
            </a:pPr>
            <a:r>
              <a:rPr sz="1750" spc="55" dirty="0">
                <a:solidFill>
                  <a:srgbClr val="464646"/>
                </a:solidFill>
                <a:latin typeface="Tahoma"/>
                <a:cs typeface="Tahoma"/>
              </a:rPr>
              <a:t>RETHABILE</a:t>
            </a:r>
            <a:r>
              <a:rPr sz="1750" spc="-6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125" dirty="0">
                <a:solidFill>
                  <a:srgbClr val="464646"/>
                </a:solidFill>
                <a:latin typeface="Tahoma"/>
                <a:cs typeface="Tahoma"/>
              </a:rPr>
              <a:t>MOHONO</a:t>
            </a:r>
            <a:endParaRPr sz="175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67958" y="3411728"/>
            <a:ext cx="1885442" cy="9406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030303"/>
                </a:solidFill>
                <a:latin typeface="Arial MT"/>
                <a:cs typeface="Arial MT"/>
              </a:rPr>
              <a:t>Designation</a:t>
            </a:r>
            <a:endParaRPr sz="2200" b="1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460"/>
              </a:spcBef>
            </a:pPr>
            <a:r>
              <a:rPr sz="1750" spc="60" dirty="0">
                <a:solidFill>
                  <a:srgbClr val="464646"/>
                </a:solidFill>
                <a:latin typeface="Tahoma"/>
                <a:cs typeface="Tahoma"/>
              </a:rPr>
              <a:t>Journalist</a:t>
            </a:r>
            <a:endParaRPr sz="175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30942" y="2240102"/>
            <a:ext cx="238760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030303"/>
                </a:solidFill>
                <a:latin typeface="Arial MT"/>
                <a:cs typeface="Arial MT"/>
              </a:rPr>
              <a:t>Organisation</a:t>
            </a:r>
            <a:endParaRPr sz="2200" b="1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460"/>
              </a:spcBef>
            </a:pPr>
            <a:r>
              <a:rPr sz="1750" spc="80" dirty="0">
                <a:solidFill>
                  <a:srgbClr val="464646"/>
                </a:solidFill>
                <a:latin typeface="Tahoma"/>
                <a:cs typeface="Tahoma"/>
              </a:rPr>
              <a:t>Public</a:t>
            </a:r>
            <a:r>
              <a:rPr sz="1750" spc="-2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80" dirty="0">
                <a:solidFill>
                  <a:srgbClr val="464646"/>
                </a:solidFill>
                <a:latin typeface="Tahoma"/>
                <a:cs typeface="Tahoma"/>
              </a:rPr>
              <a:t>Eye</a:t>
            </a:r>
            <a:r>
              <a:rPr sz="1750" spc="-5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85" dirty="0">
                <a:solidFill>
                  <a:srgbClr val="464646"/>
                </a:solidFill>
                <a:latin typeface="Tahoma"/>
                <a:cs typeface="Tahoma"/>
              </a:rPr>
              <a:t>Newspaper</a:t>
            </a:r>
            <a:endParaRPr sz="175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30942" y="3411728"/>
            <a:ext cx="1327658" cy="9406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65" dirty="0">
                <a:solidFill>
                  <a:srgbClr val="030303"/>
                </a:solidFill>
                <a:latin typeface="Arial MT"/>
                <a:cs typeface="Arial MT"/>
              </a:rPr>
              <a:t>Country</a:t>
            </a:r>
            <a:endParaRPr sz="2200" b="1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460"/>
              </a:spcBef>
            </a:pPr>
            <a:r>
              <a:rPr sz="1750" spc="70" dirty="0">
                <a:solidFill>
                  <a:srgbClr val="464646"/>
                </a:solidFill>
                <a:latin typeface="Tahoma"/>
                <a:cs typeface="Tahoma"/>
              </a:rPr>
              <a:t>Lesotho</a:t>
            </a:r>
            <a:endParaRPr sz="175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67958" y="4582795"/>
            <a:ext cx="7503159" cy="20865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75429">
              <a:lnSpc>
                <a:spcPct val="100000"/>
              </a:lnSpc>
              <a:spcBef>
                <a:spcPts val="95"/>
              </a:spcBef>
            </a:pPr>
            <a:endParaRPr sz="22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450"/>
              </a:spcBef>
            </a:pPr>
            <a:endParaRPr sz="1750" dirty="0">
              <a:latin typeface="Tahoma"/>
              <a:cs typeface="Tahoma"/>
            </a:endParaRPr>
          </a:p>
          <a:p>
            <a:pPr marL="12700" marR="194310">
              <a:lnSpc>
                <a:spcPct val="138400"/>
              </a:lnSpc>
            </a:pPr>
            <a:r>
              <a:rPr sz="2000" b="1" spc="75" dirty="0">
                <a:solidFill>
                  <a:srgbClr val="464646"/>
                </a:solidFill>
                <a:latin typeface="Tahoma"/>
                <a:cs typeface="Tahoma"/>
              </a:rPr>
              <a:t>This</a:t>
            </a:r>
            <a:r>
              <a:rPr sz="2000" b="1" spc="-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2000" b="1" spc="80" dirty="0">
                <a:solidFill>
                  <a:srgbClr val="464646"/>
                </a:solidFill>
                <a:latin typeface="Tahoma"/>
                <a:cs typeface="Tahoma"/>
              </a:rPr>
              <a:t>is</a:t>
            </a:r>
            <a:r>
              <a:rPr sz="2000" b="1" dirty="0">
                <a:solidFill>
                  <a:srgbClr val="464646"/>
                </a:solidFill>
                <a:latin typeface="Tahoma"/>
                <a:cs typeface="Tahoma"/>
              </a:rPr>
              <a:t> the</a:t>
            </a:r>
            <a:r>
              <a:rPr sz="2000" b="1" spc="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2000" b="1" spc="75" dirty="0">
                <a:solidFill>
                  <a:srgbClr val="464646"/>
                </a:solidFill>
                <a:latin typeface="Tahoma"/>
                <a:cs typeface="Tahoma"/>
              </a:rPr>
              <a:t>story</a:t>
            </a:r>
            <a:r>
              <a:rPr sz="2000" b="1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2000" b="1" spc="85" dirty="0">
                <a:solidFill>
                  <a:srgbClr val="464646"/>
                </a:solidFill>
                <a:latin typeface="Tahoma"/>
                <a:cs typeface="Tahoma"/>
              </a:rPr>
              <a:t>of</a:t>
            </a:r>
            <a:r>
              <a:rPr sz="2000" b="1" spc="-1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464646"/>
                </a:solidFill>
                <a:latin typeface="Tahoma"/>
                <a:cs typeface="Tahoma"/>
              </a:rPr>
              <a:t>the</a:t>
            </a:r>
            <a:r>
              <a:rPr sz="2000" b="1" spc="-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464646"/>
                </a:solidFill>
                <a:latin typeface="Tahoma"/>
                <a:cs typeface="Tahoma"/>
              </a:rPr>
              <a:t>first</a:t>
            </a:r>
            <a:r>
              <a:rPr sz="2000" b="1" spc="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2000" b="1" spc="75" dirty="0">
                <a:solidFill>
                  <a:srgbClr val="464646"/>
                </a:solidFill>
                <a:latin typeface="Tahoma"/>
                <a:cs typeface="Tahoma"/>
              </a:rPr>
              <a:t>openly</a:t>
            </a:r>
            <a:r>
              <a:rPr sz="2000" b="1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2000" b="1" spc="65" dirty="0">
                <a:solidFill>
                  <a:srgbClr val="464646"/>
                </a:solidFill>
                <a:latin typeface="Tahoma"/>
                <a:cs typeface="Tahoma"/>
              </a:rPr>
              <a:t>transgender</a:t>
            </a:r>
            <a:r>
              <a:rPr sz="2000" b="1" spc="1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2000" b="1" spc="55" dirty="0">
                <a:solidFill>
                  <a:srgbClr val="464646"/>
                </a:solidFill>
                <a:latin typeface="Tahoma"/>
                <a:cs typeface="Tahoma"/>
              </a:rPr>
              <a:t>man</a:t>
            </a:r>
            <a:r>
              <a:rPr sz="2000" b="1" dirty="0">
                <a:solidFill>
                  <a:srgbClr val="464646"/>
                </a:solidFill>
                <a:latin typeface="Tahoma"/>
                <a:cs typeface="Tahoma"/>
              </a:rPr>
              <a:t> to</a:t>
            </a:r>
            <a:r>
              <a:rPr sz="2000" b="1" spc="-1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2000" b="1" spc="50" dirty="0">
                <a:solidFill>
                  <a:srgbClr val="464646"/>
                </a:solidFill>
                <a:latin typeface="Tahoma"/>
                <a:cs typeface="Tahoma"/>
              </a:rPr>
              <a:t>run</a:t>
            </a:r>
            <a:r>
              <a:rPr sz="2000" b="1" spc="-1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464646"/>
                </a:solidFill>
                <a:latin typeface="Tahoma"/>
                <a:cs typeface="Tahoma"/>
              </a:rPr>
              <a:t>in</a:t>
            </a:r>
            <a:r>
              <a:rPr sz="2000" b="1" spc="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2000" b="1" spc="-25" dirty="0">
                <a:solidFill>
                  <a:srgbClr val="464646"/>
                </a:solidFill>
                <a:latin typeface="Tahoma"/>
                <a:cs typeface="Tahoma"/>
              </a:rPr>
              <a:t>the </a:t>
            </a:r>
            <a:r>
              <a:rPr sz="2000" b="1" spc="55" dirty="0">
                <a:solidFill>
                  <a:srgbClr val="464646"/>
                </a:solidFill>
                <a:latin typeface="Tahoma"/>
                <a:cs typeface="Tahoma"/>
              </a:rPr>
              <a:t>primary</a:t>
            </a:r>
            <a:r>
              <a:rPr sz="2000" b="1" spc="-1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2000" b="1" spc="70" dirty="0">
                <a:solidFill>
                  <a:srgbClr val="464646"/>
                </a:solidFill>
                <a:latin typeface="Tahoma"/>
                <a:cs typeface="Tahoma"/>
              </a:rPr>
              <a:t>elections</a:t>
            </a:r>
            <a:r>
              <a:rPr sz="2000" b="1" spc="-2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464646"/>
                </a:solidFill>
                <a:latin typeface="Tahoma"/>
                <a:cs typeface="Tahoma"/>
              </a:rPr>
              <a:t>in</a:t>
            </a:r>
            <a:r>
              <a:rPr sz="2000" b="1" spc="-3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2000" b="1" spc="65" dirty="0">
                <a:solidFill>
                  <a:srgbClr val="464646"/>
                </a:solidFill>
                <a:latin typeface="Tahoma"/>
                <a:cs typeface="Tahoma"/>
              </a:rPr>
              <a:t>Lesotho,</a:t>
            </a:r>
            <a:r>
              <a:rPr sz="2000" b="1" spc="-5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2000" b="1" spc="60" dirty="0">
                <a:solidFill>
                  <a:srgbClr val="464646"/>
                </a:solidFill>
                <a:latin typeface="Tahoma"/>
                <a:cs typeface="Tahoma"/>
              </a:rPr>
              <a:t>a</a:t>
            </a:r>
            <a:r>
              <a:rPr sz="2000" b="1" spc="-2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2000" b="1" spc="55" dirty="0">
                <a:solidFill>
                  <a:srgbClr val="464646"/>
                </a:solidFill>
                <a:latin typeface="Tahoma"/>
                <a:cs typeface="Tahoma"/>
              </a:rPr>
              <a:t>landmark</a:t>
            </a:r>
            <a:r>
              <a:rPr sz="2000" b="1" spc="-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2000" b="1" spc="60" dirty="0">
                <a:solidFill>
                  <a:srgbClr val="464646"/>
                </a:solidFill>
                <a:latin typeface="Tahoma"/>
                <a:cs typeface="Tahoma"/>
              </a:rPr>
              <a:t>event</a:t>
            </a:r>
            <a:r>
              <a:rPr sz="2000" b="1" spc="-1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2000" b="1" spc="65" dirty="0">
                <a:solidFill>
                  <a:srgbClr val="464646"/>
                </a:solidFill>
                <a:latin typeface="Tahoma"/>
                <a:cs typeface="Tahoma"/>
              </a:rPr>
              <a:t>challenging</a:t>
            </a:r>
            <a:r>
              <a:rPr sz="2000" b="1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464646"/>
                </a:solidFill>
                <a:latin typeface="Tahoma"/>
                <a:cs typeface="Tahoma"/>
              </a:rPr>
              <a:t>traditional </a:t>
            </a:r>
            <a:r>
              <a:rPr sz="2000" b="1" spc="50" dirty="0">
                <a:solidFill>
                  <a:srgbClr val="464646"/>
                </a:solidFill>
                <a:latin typeface="Tahoma"/>
                <a:cs typeface="Tahoma"/>
              </a:rPr>
              <a:t>political</a:t>
            </a:r>
            <a:r>
              <a:rPr sz="2000" b="1" spc="-1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2000" b="1" spc="70" dirty="0">
                <a:solidFill>
                  <a:srgbClr val="464646"/>
                </a:solidFill>
                <a:latin typeface="Tahoma"/>
                <a:cs typeface="Tahoma"/>
              </a:rPr>
              <a:t>landscapes.</a:t>
            </a:r>
            <a:endParaRPr sz="2000" b="1" dirty="0">
              <a:latin typeface="Tahoma"/>
              <a:cs typeface="Tahom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370" y="7540625"/>
            <a:ext cx="122967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7697148"/>
            <a:ext cx="121935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462213" y="7853469"/>
            <a:ext cx="7289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Voice and Choice Summit 2026    \    Voice and Choice Summit 2026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5486399" cy="8229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67958" y="795014"/>
            <a:ext cx="6656705" cy="1168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5600"/>
              </a:lnSpc>
              <a:spcBef>
                <a:spcPts val="95"/>
              </a:spcBef>
            </a:pPr>
            <a:r>
              <a:rPr dirty="0"/>
              <a:t>Background:</a:t>
            </a:r>
            <a:r>
              <a:rPr spc="-50" dirty="0"/>
              <a:t> </a:t>
            </a:r>
            <a:r>
              <a:rPr spc="-10" dirty="0"/>
              <a:t>Paving </a:t>
            </a:r>
            <a:r>
              <a:rPr spc="160" dirty="0"/>
              <a:t>the</a:t>
            </a:r>
            <a:r>
              <a:rPr spc="-20" dirty="0"/>
              <a:t> </a:t>
            </a:r>
            <a:r>
              <a:rPr spc="70" dirty="0"/>
              <a:t>Way</a:t>
            </a:r>
            <a:r>
              <a:rPr spc="-10" dirty="0"/>
              <a:t> </a:t>
            </a:r>
            <a:r>
              <a:rPr spc="125" dirty="0"/>
              <a:t>for </a:t>
            </a:r>
            <a:r>
              <a:rPr spc="-10" dirty="0"/>
              <a:t>Inclusion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67958" y="2274048"/>
            <a:ext cx="7555865" cy="481457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00"/>
              </a:spcBef>
              <a:buChar char="•"/>
              <a:tabLst>
                <a:tab pos="354965" algn="l"/>
              </a:tabLst>
            </a:pPr>
            <a:r>
              <a:rPr sz="1750" spc="95" dirty="0">
                <a:solidFill>
                  <a:srgbClr val="464646"/>
                </a:solidFill>
                <a:latin typeface="Tahoma"/>
                <a:cs typeface="Tahoma"/>
              </a:rPr>
              <a:t>Lesotho's</a:t>
            </a:r>
            <a:r>
              <a:rPr sz="1750" spc="-4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55" dirty="0">
                <a:solidFill>
                  <a:srgbClr val="464646"/>
                </a:solidFill>
                <a:latin typeface="Tahoma"/>
                <a:cs typeface="Tahoma"/>
              </a:rPr>
              <a:t>political</a:t>
            </a:r>
            <a:r>
              <a:rPr sz="1750" spc="-1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85" dirty="0">
                <a:solidFill>
                  <a:srgbClr val="464646"/>
                </a:solidFill>
                <a:latin typeface="Tahoma"/>
                <a:cs typeface="Tahoma"/>
              </a:rPr>
              <a:t>system</a:t>
            </a:r>
            <a:r>
              <a:rPr sz="1750" spc="-3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85" dirty="0">
                <a:solidFill>
                  <a:srgbClr val="464646"/>
                </a:solidFill>
                <a:latin typeface="Tahoma"/>
                <a:cs typeface="Tahoma"/>
              </a:rPr>
              <a:t>has</a:t>
            </a:r>
            <a:r>
              <a:rPr sz="1750" spc="-1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55" dirty="0">
                <a:solidFill>
                  <a:srgbClr val="464646"/>
                </a:solidFill>
                <a:latin typeface="Tahoma"/>
                <a:cs typeface="Tahoma"/>
              </a:rPr>
              <a:t>historically</a:t>
            </a:r>
            <a:r>
              <a:rPr sz="1750" spc="-1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85" dirty="0">
                <a:solidFill>
                  <a:srgbClr val="464646"/>
                </a:solidFill>
                <a:latin typeface="Tahoma"/>
                <a:cs typeface="Tahoma"/>
              </a:rPr>
              <a:t>excluded</a:t>
            </a:r>
            <a:r>
              <a:rPr sz="1750" spc="-1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464646"/>
                </a:solidFill>
                <a:latin typeface="Tahoma"/>
                <a:cs typeface="Tahoma"/>
              </a:rPr>
              <a:t>openly</a:t>
            </a:r>
            <a:r>
              <a:rPr sz="1750" spc="-2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-10" dirty="0">
                <a:solidFill>
                  <a:srgbClr val="464646"/>
                </a:solidFill>
                <a:latin typeface="Tahoma"/>
                <a:cs typeface="Tahoma"/>
              </a:rPr>
              <a:t>LGBTIQ+</a:t>
            </a:r>
            <a:endParaRPr sz="1750" dirty="0">
              <a:latin typeface="Tahoma"/>
              <a:cs typeface="Tahoma"/>
            </a:endParaRPr>
          </a:p>
          <a:p>
            <a:pPr marL="354965">
              <a:lnSpc>
                <a:spcPct val="100000"/>
              </a:lnSpc>
              <a:spcBef>
                <a:spcPts val="805"/>
              </a:spcBef>
            </a:pPr>
            <a:r>
              <a:rPr sz="1750" spc="55" dirty="0">
                <a:solidFill>
                  <a:srgbClr val="464646"/>
                </a:solidFill>
                <a:latin typeface="Tahoma"/>
                <a:cs typeface="Tahoma"/>
              </a:rPr>
              <a:t>individuals,</a:t>
            </a:r>
            <a:r>
              <a:rPr sz="175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50" dirty="0">
                <a:solidFill>
                  <a:srgbClr val="464646"/>
                </a:solidFill>
                <a:latin typeface="Tahoma"/>
                <a:cs typeface="Tahoma"/>
              </a:rPr>
              <a:t>particularly</a:t>
            </a:r>
            <a:r>
              <a:rPr sz="1750" spc="-1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464646"/>
                </a:solidFill>
                <a:latin typeface="Tahoma"/>
                <a:cs typeface="Tahoma"/>
              </a:rPr>
              <a:t>transgender</a:t>
            </a:r>
            <a:r>
              <a:rPr sz="1750" spc="-1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50" dirty="0">
                <a:solidFill>
                  <a:srgbClr val="464646"/>
                </a:solidFill>
                <a:latin typeface="Tahoma"/>
                <a:cs typeface="Tahoma"/>
              </a:rPr>
              <a:t>people.</a:t>
            </a:r>
            <a:endParaRPr sz="1750" dirty="0">
              <a:latin typeface="Tahoma"/>
              <a:cs typeface="Tahoma"/>
            </a:endParaRPr>
          </a:p>
          <a:p>
            <a:pPr marL="354965" marR="546100" indent="-342900">
              <a:lnSpc>
                <a:spcPct val="137700"/>
              </a:lnSpc>
              <a:spcBef>
                <a:spcPts val="10"/>
              </a:spcBef>
              <a:buChar char="•"/>
              <a:tabLst>
                <a:tab pos="354965" algn="l"/>
              </a:tabLst>
            </a:pPr>
            <a:r>
              <a:rPr sz="1750" spc="60" dirty="0">
                <a:solidFill>
                  <a:srgbClr val="464646"/>
                </a:solidFill>
                <a:latin typeface="Tahoma"/>
                <a:cs typeface="Tahoma"/>
              </a:rPr>
              <a:t>Representation </a:t>
            </a:r>
            <a:r>
              <a:rPr sz="1750" spc="90" dirty="0">
                <a:solidFill>
                  <a:srgbClr val="464646"/>
                </a:solidFill>
                <a:latin typeface="Tahoma"/>
                <a:cs typeface="Tahoma"/>
              </a:rPr>
              <a:t>of</a:t>
            </a:r>
            <a:r>
              <a:rPr sz="1750" spc="4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dirty="0">
                <a:solidFill>
                  <a:srgbClr val="464646"/>
                </a:solidFill>
                <a:latin typeface="Tahoma"/>
                <a:cs typeface="Tahoma"/>
              </a:rPr>
              <a:t>LGBTIQ+</a:t>
            </a:r>
            <a:r>
              <a:rPr sz="1750" spc="1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464646"/>
                </a:solidFill>
                <a:latin typeface="Tahoma"/>
                <a:cs typeface="Tahoma"/>
              </a:rPr>
              <a:t>communities</a:t>
            </a:r>
            <a:r>
              <a:rPr sz="1750" spc="4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dirty="0">
                <a:solidFill>
                  <a:srgbClr val="464646"/>
                </a:solidFill>
                <a:latin typeface="Tahoma"/>
                <a:cs typeface="Tahoma"/>
              </a:rPr>
              <a:t>within</a:t>
            </a:r>
            <a:r>
              <a:rPr sz="1750" spc="6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55" dirty="0">
                <a:solidFill>
                  <a:srgbClr val="464646"/>
                </a:solidFill>
                <a:latin typeface="Tahoma"/>
                <a:cs typeface="Tahoma"/>
              </a:rPr>
              <a:t>political parties </a:t>
            </a:r>
            <a:r>
              <a:rPr sz="1750" spc="65" dirty="0">
                <a:solidFill>
                  <a:srgbClr val="464646"/>
                </a:solidFill>
                <a:latin typeface="Tahoma"/>
                <a:cs typeface="Tahoma"/>
              </a:rPr>
              <a:t>remains</a:t>
            </a:r>
            <a:r>
              <a:rPr sz="1750" spc="-3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80" dirty="0">
                <a:solidFill>
                  <a:srgbClr val="464646"/>
                </a:solidFill>
                <a:latin typeface="Tahoma"/>
                <a:cs typeface="Tahoma"/>
              </a:rPr>
              <a:t>severely</a:t>
            </a:r>
            <a:r>
              <a:rPr sz="1750" spc="-2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-10" dirty="0">
                <a:solidFill>
                  <a:srgbClr val="464646"/>
                </a:solidFill>
                <a:latin typeface="Tahoma"/>
                <a:cs typeface="Tahoma"/>
              </a:rPr>
              <a:t>limited.</a:t>
            </a:r>
            <a:endParaRPr sz="1750" dirty="0">
              <a:latin typeface="Tahoma"/>
              <a:cs typeface="Tahoma"/>
            </a:endParaRPr>
          </a:p>
          <a:p>
            <a:pPr marL="354965" marR="800735" indent="-342900">
              <a:lnSpc>
                <a:spcPct val="138100"/>
              </a:lnSpc>
              <a:spcBef>
                <a:spcPts val="5"/>
              </a:spcBef>
              <a:buChar char="•"/>
              <a:tabLst>
                <a:tab pos="354965" algn="l"/>
              </a:tabLst>
            </a:pPr>
            <a:r>
              <a:rPr sz="1750" spc="65" dirty="0">
                <a:solidFill>
                  <a:srgbClr val="464646"/>
                </a:solidFill>
                <a:latin typeface="Tahoma"/>
                <a:cs typeface="Tahoma"/>
              </a:rPr>
              <a:t>Sheriff</a:t>
            </a:r>
            <a:r>
              <a:rPr sz="1750" spc="1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85" dirty="0">
                <a:solidFill>
                  <a:srgbClr val="464646"/>
                </a:solidFill>
                <a:latin typeface="Tahoma"/>
                <a:cs typeface="Tahoma"/>
              </a:rPr>
              <a:t>Mothopeng</a:t>
            </a:r>
            <a:r>
              <a:rPr sz="1750" spc="2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100" dirty="0">
                <a:solidFill>
                  <a:srgbClr val="464646"/>
                </a:solidFill>
                <a:latin typeface="Tahoma"/>
                <a:cs typeface="Tahoma"/>
              </a:rPr>
              <a:t>became</a:t>
            </a:r>
            <a:r>
              <a:rPr sz="1750" spc="2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dirty="0">
                <a:solidFill>
                  <a:srgbClr val="464646"/>
                </a:solidFill>
                <a:latin typeface="Tahoma"/>
                <a:cs typeface="Tahoma"/>
              </a:rPr>
              <a:t>the</a:t>
            </a:r>
            <a:r>
              <a:rPr sz="1750" spc="2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dirty="0">
                <a:solidFill>
                  <a:srgbClr val="464646"/>
                </a:solidFill>
                <a:latin typeface="Tahoma"/>
                <a:cs typeface="Tahoma"/>
              </a:rPr>
              <a:t>first</a:t>
            </a:r>
            <a:r>
              <a:rPr sz="1750" spc="1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464646"/>
                </a:solidFill>
                <a:latin typeface="Tahoma"/>
                <a:cs typeface="Tahoma"/>
              </a:rPr>
              <a:t>openly</a:t>
            </a:r>
            <a:r>
              <a:rPr sz="1750" spc="2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464646"/>
                </a:solidFill>
                <a:latin typeface="Tahoma"/>
                <a:cs typeface="Tahoma"/>
              </a:rPr>
              <a:t>transgender</a:t>
            </a:r>
            <a:r>
              <a:rPr sz="1750" spc="5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30" dirty="0">
                <a:solidFill>
                  <a:srgbClr val="464646"/>
                </a:solidFill>
                <a:latin typeface="Tahoma"/>
                <a:cs typeface="Tahoma"/>
              </a:rPr>
              <a:t>man </a:t>
            </a:r>
            <a:r>
              <a:rPr sz="1750" spc="55" dirty="0">
                <a:solidFill>
                  <a:srgbClr val="464646"/>
                </a:solidFill>
                <a:latin typeface="Tahoma"/>
                <a:cs typeface="Tahoma"/>
              </a:rPr>
              <a:t>nominated</a:t>
            </a:r>
            <a:r>
              <a:rPr sz="1750" spc="-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464646"/>
                </a:solidFill>
                <a:latin typeface="Tahoma"/>
                <a:cs typeface="Tahoma"/>
              </a:rPr>
              <a:t>under</a:t>
            </a:r>
            <a:r>
              <a:rPr sz="1750" dirty="0">
                <a:solidFill>
                  <a:srgbClr val="464646"/>
                </a:solidFill>
                <a:latin typeface="Tahoma"/>
                <a:cs typeface="Tahoma"/>
              </a:rPr>
              <a:t> the</a:t>
            </a:r>
            <a:r>
              <a:rPr sz="1750" spc="-2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50" dirty="0">
                <a:solidFill>
                  <a:srgbClr val="464646"/>
                </a:solidFill>
                <a:latin typeface="Tahoma"/>
                <a:cs typeface="Tahoma"/>
              </a:rPr>
              <a:t>ruling</a:t>
            </a:r>
            <a:r>
              <a:rPr sz="1750" spc="-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55" dirty="0">
                <a:solidFill>
                  <a:srgbClr val="464646"/>
                </a:solidFill>
                <a:latin typeface="Tahoma"/>
                <a:cs typeface="Tahoma"/>
              </a:rPr>
              <a:t>Revolution</a:t>
            </a:r>
            <a:r>
              <a:rPr sz="1750" spc="-1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464646"/>
                </a:solidFill>
                <a:latin typeface="Tahoma"/>
                <a:cs typeface="Tahoma"/>
              </a:rPr>
              <a:t>for</a:t>
            </a:r>
            <a:r>
              <a:rPr sz="1750" spc="-4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464646"/>
                </a:solidFill>
                <a:latin typeface="Tahoma"/>
                <a:cs typeface="Tahoma"/>
              </a:rPr>
              <a:t>Prosperity</a:t>
            </a:r>
            <a:r>
              <a:rPr sz="1750" spc="-10" dirty="0">
                <a:solidFill>
                  <a:srgbClr val="464646"/>
                </a:solidFill>
                <a:latin typeface="Tahoma"/>
                <a:cs typeface="Tahoma"/>
              </a:rPr>
              <a:t> (RFP), </a:t>
            </a:r>
            <a:r>
              <a:rPr sz="1750" spc="90" dirty="0">
                <a:solidFill>
                  <a:srgbClr val="464646"/>
                </a:solidFill>
                <a:latin typeface="Tahoma"/>
                <a:cs typeface="Tahoma"/>
              </a:rPr>
              <a:t>exposing</a:t>
            </a:r>
            <a:r>
              <a:rPr sz="1750" spc="-2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dirty="0">
                <a:solidFill>
                  <a:srgbClr val="464646"/>
                </a:solidFill>
                <a:latin typeface="Tahoma"/>
                <a:cs typeface="Tahoma"/>
              </a:rPr>
              <a:t>major</a:t>
            </a:r>
            <a:r>
              <a:rPr sz="1750" spc="-1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105" dirty="0">
                <a:solidFill>
                  <a:srgbClr val="464646"/>
                </a:solidFill>
                <a:latin typeface="Tahoma"/>
                <a:cs typeface="Tahoma"/>
              </a:rPr>
              <a:t>gaps</a:t>
            </a:r>
            <a:r>
              <a:rPr sz="1750" spc="-1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dirty="0">
                <a:solidFill>
                  <a:srgbClr val="464646"/>
                </a:solidFill>
                <a:latin typeface="Tahoma"/>
                <a:cs typeface="Tahoma"/>
              </a:rPr>
              <a:t>in</a:t>
            </a:r>
            <a:r>
              <a:rPr sz="1750" spc="-1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55" dirty="0">
                <a:solidFill>
                  <a:srgbClr val="464646"/>
                </a:solidFill>
                <a:latin typeface="Tahoma"/>
                <a:cs typeface="Tahoma"/>
              </a:rPr>
              <a:t>political</a:t>
            </a:r>
            <a:r>
              <a:rPr sz="175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464646"/>
                </a:solidFill>
                <a:latin typeface="Tahoma"/>
                <a:cs typeface="Tahoma"/>
              </a:rPr>
              <a:t>inclusion</a:t>
            </a:r>
            <a:r>
              <a:rPr sz="1750" spc="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464646"/>
                </a:solidFill>
                <a:latin typeface="Tahoma"/>
                <a:cs typeface="Tahoma"/>
              </a:rPr>
              <a:t>and</a:t>
            </a:r>
            <a:r>
              <a:rPr sz="1750" spc="-1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50" dirty="0">
                <a:solidFill>
                  <a:srgbClr val="464646"/>
                </a:solidFill>
                <a:latin typeface="Tahoma"/>
                <a:cs typeface="Tahoma"/>
              </a:rPr>
              <a:t>safety.</a:t>
            </a:r>
            <a:endParaRPr sz="1750" dirty="0">
              <a:latin typeface="Tahoma"/>
              <a:cs typeface="Tahoma"/>
            </a:endParaRPr>
          </a:p>
          <a:p>
            <a:pPr marL="354965" marR="228600" indent="-342900">
              <a:lnSpc>
                <a:spcPct val="138000"/>
              </a:lnSpc>
              <a:spcBef>
                <a:spcPts val="5"/>
              </a:spcBef>
              <a:buChar char="•"/>
              <a:tabLst>
                <a:tab pos="354965" algn="l"/>
              </a:tabLst>
            </a:pPr>
            <a:r>
              <a:rPr sz="1750" spc="90" dirty="0">
                <a:solidFill>
                  <a:srgbClr val="464646"/>
                </a:solidFill>
                <a:latin typeface="Tahoma"/>
                <a:cs typeface="Tahoma"/>
              </a:rPr>
              <a:t>His</a:t>
            </a:r>
            <a:r>
              <a:rPr sz="1750" spc="-6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95" dirty="0">
                <a:solidFill>
                  <a:srgbClr val="464646"/>
                </a:solidFill>
                <a:latin typeface="Tahoma"/>
                <a:cs typeface="Tahoma"/>
              </a:rPr>
              <a:t>candidacy</a:t>
            </a:r>
            <a:r>
              <a:rPr sz="1750" spc="1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100" dirty="0">
                <a:solidFill>
                  <a:srgbClr val="464646"/>
                </a:solidFill>
                <a:latin typeface="Tahoma"/>
                <a:cs typeface="Tahoma"/>
              </a:rPr>
              <a:t>faced</a:t>
            </a:r>
            <a:r>
              <a:rPr sz="1750" spc="-3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60" dirty="0">
                <a:solidFill>
                  <a:srgbClr val="464646"/>
                </a:solidFill>
                <a:latin typeface="Tahoma"/>
                <a:cs typeface="Tahoma"/>
              </a:rPr>
              <a:t>significant</a:t>
            </a:r>
            <a:r>
              <a:rPr sz="1750" spc="-1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464646"/>
                </a:solidFill>
                <a:latin typeface="Tahoma"/>
                <a:cs typeface="Tahoma"/>
              </a:rPr>
              <a:t>challenges,</a:t>
            </a:r>
            <a:r>
              <a:rPr sz="1750" spc="-2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464646"/>
                </a:solidFill>
                <a:latin typeface="Tahoma"/>
                <a:cs typeface="Tahoma"/>
              </a:rPr>
              <a:t>including</a:t>
            </a:r>
            <a:r>
              <a:rPr sz="1750" spc="-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40" dirty="0">
                <a:solidFill>
                  <a:srgbClr val="464646"/>
                </a:solidFill>
                <a:latin typeface="Tahoma"/>
                <a:cs typeface="Tahoma"/>
              </a:rPr>
              <a:t>transphobia, </a:t>
            </a:r>
            <a:r>
              <a:rPr sz="1750" spc="70" dirty="0">
                <a:solidFill>
                  <a:srgbClr val="464646"/>
                </a:solidFill>
                <a:latin typeface="Tahoma"/>
                <a:cs typeface="Tahoma"/>
              </a:rPr>
              <a:t>sexism,</a:t>
            </a:r>
            <a:r>
              <a:rPr sz="1750" spc="4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dirty="0">
                <a:solidFill>
                  <a:srgbClr val="464646"/>
                </a:solidFill>
                <a:latin typeface="Tahoma"/>
                <a:cs typeface="Tahoma"/>
              </a:rPr>
              <a:t>internal</a:t>
            </a:r>
            <a:r>
              <a:rPr sz="1750" spc="6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55" dirty="0">
                <a:solidFill>
                  <a:srgbClr val="464646"/>
                </a:solidFill>
                <a:latin typeface="Tahoma"/>
                <a:cs typeface="Tahoma"/>
              </a:rPr>
              <a:t>party</a:t>
            </a:r>
            <a:r>
              <a:rPr sz="1750" spc="6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464646"/>
                </a:solidFill>
                <a:latin typeface="Tahoma"/>
                <a:cs typeface="Tahoma"/>
              </a:rPr>
              <a:t>resistance, and</a:t>
            </a:r>
            <a:r>
              <a:rPr sz="1750" spc="5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dirty="0">
                <a:solidFill>
                  <a:srgbClr val="464646"/>
                </a:solidFill>
                <a:latin typeface="Tahoma"/>
                <a:cs typeface="Tahoma"/>
              </a:rPr>
              <a:t>threats,</a:t>
            </a:r>
            <a:r>
              <a:rPr sz="1750" spc="5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80" dirty="0">
                <a:solidFill>
                  <a:srgbClr val="464646"/>
                </a:solidFill>
                <a:latin typeface="Tahoma"/>
                <a:cs typeface="Tahoma"/>
              </a:rPr>
              <a:t>underscoring</a:t>
            </a:r>
            <a:r>
              <a:rPr sz="1750" spc="9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-25" dirty="0">
                <a:solidFill>
                  <a:srgbClr val="464646"/>
                </a:solidFill>
                <a:latin typeface="Tahoma"/>
                <a:cs typeface="Tahoma"/>
              </a:rPr>
              <a:t>the </a:t>
            </a:r>
            <a:r>
              <a:rPr sz="1750" spc="90" dirty="0">
                <a:solidFill>
                  <a:srgbClr val="464646"/>
                </a:solidFill>
                <a:latin typeface="Tahoma"/>
                <a:cs typeface="Tahoma"/>
              </a:rPr>
              <a:t>systemic</a:t>
            </a:r>
            <a:r>
              <a:rPr sz="1750" spc="-4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40" dirty="0">
                <a:solidFill>
                  <a:srgbClr val="464646"/>
                </a:solidFill>
                <a:latin typeface="Tahoma"/>
                <a:cs typeface="Tahoma"/>
              </a:rPr>
              <a:t>barriers.</a:t>
            </a:r>
            <a:endParaRPr sz="1750" dirty="0">
              <a:latin typeface="Tahoma"/>
              <a:cs typeface="Tahoma"/>
            </a:endParaRPr>
          </a:p>
          <a:p>
            <a:pPr marL="354965" marR="83185" indent="-342900">
              <a:lnSpc>
                <a:spcPct val="138100"/>
              </a:lnSpc>
              <a:spcBef>
                <a:spcPts val="5"/>
              </a:spcBef>
              <a:buChar char="•"/>
              <a:tabLst>
                <a:tab pos="354965" algn="l"/>
              </a:tabLst>
            </a:pPr>
            <a:r>
              <a:rPr sz="1750" spc="165" dirty="0">
                <a:solidFill>
                  <a:srgbClr val="464646"/>
                </a:solidFill>
                <a:latin typeface="Tahoma"/>
                <a:cs typeface="Tahoma"/>
              </a:rPr>
              <a:t>My</a:t>
            </a:r>
            <a:r>
              <a:rPr sz="1750" spc="-4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55" dirty="0">
                <a:solidFill>
                  <a:srgbClr val="464646"/>
                </a:solidFill>
                <a:latin typeface="Tahoma"/>
                <a:cs typeface="Tahoma"/>
              </a:rPr>
              <a:t>reporting</a:t>
            </a:r>
            <a:r>
              <a:rPr sz="1750" spc="-1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50" dirty="0">
                <a:solidFill>
                  <a:srgbClr val="464646"/>
                </a:solidFill>
                <a:latin typeface="Tahoma"/>
                <a:cs typeface="Tahoma"/>
              </a:rPr>
              <a:t>highlighted</a:t>
            </a:r>
            <a:r>
              <a:rPr sz="1750" spc="-1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55" dirty="0">
                <a:solidFill>
                  <a:srgbClr val="464646"/>
                </a:solidFill>
                <a:latin typeface="Tahoma"/>
                <a:cs typeface="Tahoma"/>
              </a:rPr>
              <a:t>both</a:t>
            </a:r>
            <a:r>
              <a:rPr sz="1750" spc="-1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50" dirty="0">
                <a:solidFill>
                  <a:srgbClr val="464646"/>
                </a:solidFill>
                <a:latin typeface="Tahoma"/>
                <a:cs typeface="Tahoma"/>
              </a:rPr>
              <a:t>this</a:t>
            </a:r>
            <a:r>
              <a:rPr sz="1750" spc="-3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464646"/>
                </a:solidFill>
                <a:latin typeface="Tahoma"/>
                <a:cs typeface="Tahoma"/>
              </a:rPr>
              <a:t>historic</a:t>
            </a:r>
            <a:r>
              <a:rPr sz="1750" spc="-2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60" dirty="0">
                <a:solidFill>
                  <a:srgbClr val="464646"/>
                </a:solidFill>
                <a:latin typeface="Tahoma"/>
                <a:cs typeface="Tahoma"/>
              </a:rPr>
              <a:t>milestone</a:t>
            </a:r>
            <a:r>
              <a:rPr sz="1750" spc="-2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464646"/>
                </a:solidFill>
                <a:latin typeface="Tahoma"/>
                <a:cs typeface="Tahoma"/>
              </a:rPr>
              <a:t>and</a:t>
            </a:r>
            <a:r>
              <a:rPr sz="1750" spc="-2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dirty="0">
                <a:solidFill>
                  <a:srgbClr val="464646"/>
                </a:solidFill>
                <a:latin typeface="Tahoma"/>
                <a:cs typeface="Tahoma"/>
              </a:rPr>
              <a:t>the</a:t>
            </a:r>
            <a:r>
              <a:rPr sz="1750" spc="-2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464646"/>
                </a:solidFill>
                <a:latin typeface="Tahoma"/>
                <a:cs typeface="Tahoma"/>
              </a:rPr>
              <a:t>deeply </a:t>
            </a:r>
            <a:r>
              <a:rPr sz="1750" spc="70" dirty="0">
                <a:solidFill>
                  <a:srgbClr val="464646"/>
                </a:solidFill>
                <a:latin typeface="Tahoma"/>
                <a:cs typeface="Tahoma"/>
              </a:rPr>
              <a:t>entrenched</a:t>
            </a:r>
            <a:r>
              <a:rPr sz="1750" spc="4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90" dirty="0">
                <a:solidFill>
                  <a:srgbClr val="464646"/>
                </a:solidFill>
                <a:latin typeface="Tahoma"/>
                <a:cs typeface="Tahoma"/>
              </a:rPr>
              <a:t>systemic</a:t>
            </a:r>
            <a:r>
              <a:rPr sz="1750" spc="4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464646"/>
                </a:solidFill>
                <a:latin typeface="Tahoma"/>
                <a:cs typeface="Tahoma"/>
              </a:rPr>
              <a:t>barriers</a:t>
            </a:r>
            <a:r>
              <a:rPr sz="1750" spc="4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60" dirty="0">
                <a:solidFill>
                  <a:srgbClr val="464646"/>
                </a:solidFill>
                <a:latin typeface="Tahoma"/>
                <a:cs typeface="Tahoma"/>
              </a:rPr>
              <a:t>preventing</a:t>
            </a:r>
            <a:r>
              <a:rPr sz="1750" spc="5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dirty="0">
                <a:solidFill>
                  <a:srgbClr val="464646"/>
                </a:solidFill>
                <a:latin typeface="Tahoma"/>
                <a:cs typeface="Tahoma"/>
              </a:rPr>
              <a:t>full</a:t>
            </a:r>
            <a:r>
              <a:rPr sz="1750" spc="2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dirty="0">
                <a:solidFill>
                  <a:srgbClr val="464646"/>
                </a:solidFill>
                <a:latin typeface="Tahoma"/>
                <a:cs typeface="Tahoma"/>
              </a:rPr>
              <a:t>LGBTIQ+</a:t>
            </a:r>
            <a:r>
              <a:rPr sz="1750" spc="-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45" dirty="0">
                <a:solidFill>
                  <a:srgbClr val="464646"/>
                </a:solidFill>
                <a:latin typeface="Tahoma"/>
                <a:cs typeface="Tahoma"/>
              </a:rPr>
              <a:t>political </a:t>
            </a:r>
            <a:r>
              <a:rPr sz="1750" spc="50" dirty="0">
                <a:solidFill>
                  <a:srgbClr val="464646"/>
                </a:solidFill>
                <a:latin typeface="Tahoma"/>
                <a:cs typeface="Tahoma"/>
              </a:rPr>
              <a:t>participation</a:t>
            </a:r>
            <a:r>
              <a:rPr sz="1750" spc="6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dirty="0">
                <a:solidFill>
                  <a:srgbClr val="464646"/>
                </a:solidFill>
                <a:latin typeface="Tahoma"/>
                <a:cs typeface="Tahoma"/>
              </a:rPr>
              <a:t>in</a:t>
            </a:r>
            <a:r>
              <a:rPr sz="1750" spc="3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dirty="0">
                <a:solidFill>
                  <a:srgbClr val="464646"/>
                </a:solidFill>
                <a:latin typeface="Tahoma"/>
                <a:cs typeface="Tahoma"/>
              </a:rPr>
              <a:t>the</a:t>
            </a:r>
            <a:r>
              <a:rPr sz="1750" spc="4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-10" dirty="0">
                <a:solidFill>
                  <a:srgbClr val="464646"/>
                </a:solidFill>
                <a:latin typeface="Tahoma"/>
                <a:cs typeface="Tahoma"/>
              </a:rPr>
              <a:t>nation.</a:t>
            </a:r>
            <a:endParaRPr sz="1750" dirty="0">
              <a:latin typeface="Tahoma"/>
              <a:cs typeface="Tahom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7712073"/>
            <a:ext cx="121935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23370" y="7786169"/>
            <a:ext cx="7289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Voice and Choice Summit 2026    \    Voice and Choice Summit 2026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5486399" cy="8229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9627" rIns="0" bIns="0" rtlCol="0">
            <a:spAutoFit/>
          </a:bodyPr>
          <a:lstStyle/>
          <a:p>
            <a:pPr marL="5499100">
              <a:lnSpc>
                <a:spcPct val="100000"/>
              </a:lnSpc>
              <a:spcBef>
                <a:spcPts val="105"/>
              </a:spcBef>
            </a:pPr>
            <a:r>
              <a:rPr sz="2650" spc="110" dirty="0"/>
              <a:t>Action</a:t>
            </a:r>
            <a:r>
              <a:rPr sz="2650" spc="-15" dirty="0"/>
              <a:t> </a:t>
            </a:r>
            <a:r>
              <a:rPr sz="2650" spc="175" dirty="0"/>
              <a:t>&amp;</a:t>
            </a:r>
            <a:r>
              <a:rPr sz="2650" spc="10" dirty="0"/>
              <a:t> </a:t>
            </a:r>
            <a:r>
              <a:rPr sz="2650" spc="60" dirty="0"/>
              <a:t>Impact:</a:t>
            </a:r>
            <a:r>
              <a:rPr sz="2650" spc="-15" dirty="0"/>
              <a:t> </a:t>
            </a:r>
            <a:r>
              <a:rPr sz="2650" dirty="0"/>
              <a:t>Driving</a:t>
            </a:r>
            <a:r>
              <a:rPr sz="2650" spc="15" dirty="0"/>
              <a:t> </a:t>
            </a:r>
            <a:r>
              <a:rPr sz="2650" spc="-10" dirty="0"/>
              <a:t>Change</a:t>
            </a:r>
            <a:endParaRPr sz="2650"/>
          </a:p>
        </p:txBody>
      </p:sp>
      <p:sp>
        <p:nvSpPr>
          <p:cNvPr id="4" name="object 4"/>
          <p:cNvSpPr txBox="1"/>
          <p:nvPr/>
        </p:nvSpPr>
        <p:spPr>
          <a:xfrm>
            <a:off x="6267958" y="1663065"/>
            <a:ext cx="3475354" cy="1609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dirty="0">
                <a:solidFill>
                  <a:srgbClr val="030303"/>
                </a:solidFill>
                <a:latin typeface="Arial MT"/>
                <a:cs typeface="Arial MT"/>
              </a:rPr>
              <a:t>Addressing</a:t>
            </a:r>
            <a:r>
              <a:rPr sz="1650" spc="140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1650" spc="80" dirty="0">
                <a:solidFill>
                  <a:srgbClr val="030303"/>
                </a:solidFill>
                <a:latin typeface="Arial MT"/>
                <a:cs typeface="Arial MT"/>
              </a:rPr>
              <a:t>the</a:t>
            </a:r>
            <a:r>
              <a:rPr sz="1650" spc="180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1650" spc="-10" dirty="0">
                <a:solidFill>
                  <a:srgbClr val="030303"/>
                </a:solidFill>
                <a:latin typeface="Arial MT"/>
                <a:cs typeface="Arial MT"/>
              </a:rPr>
              <a:t>Problem</a:t>
            </a:r>
            <a:endParaRPr sz="1650">
              <a:latin typeface="Arial MT"/>
              <a:cs typeface="Arial MT"/>
            </a:endParaRPr>
          </a:p>
          <a:p>
            <a:pPr marL="12700" marR="5080">
              <a:lnSpc>
                <a:spcPct val="121700"/>
              </a:lnSpc>
              <a:spcBef>
                <a:spcPts val="985"/>
              </a:spcBef>
            </a:pPr>
            <a:r>
              <a:rPr sz="1300" spc="120" dirty="0">
                <a:solidFill>
                  <a:srgbClr val="464646"/>
                </a:solidFill>
                <a:latin typeface="Tahoma"/>
                <a:cs typeface="Tahoma"/>
              </a:rPr>
              <a:t>My</a:t>
            </a:r>
            <a:r>
              <a:rPr sz="1300" spc="1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300" spc="55" dirty="0">
                <a:solidFill>
                  <a:srgbClr val="464646"/>
                </a:solidFill>
                <a:latin typeface="Tahoma"/>
                <a:cs typeface="Tahoma"/>
              </a:rPr>
              <a:t>work</a:t>
            </a:r>
            <a:r>
              <a:rPr sz="1300" spc="1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464646"/>
                </a:solidFill>
                <a:latin typeface="Tahoma"/>
                <a:cs typeface="Tahoma"/>
              </a:rPr>
              <a:t>aimed</a:t>
            </a:r>
            <a:r>
              <a:rPr sz="1300" spc="2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464646"/>
                </a:solidFill>
                <a:latin typeface="Tahoma"/>
                <a:cs typeface="Tahoma"/>
              </a:rPr>
              <a:t>to</a:t>
            </a:r>
            <a:r>
              <a:rPr sz="1300" spc="1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300" spc="50" dirty="0">
                <a:solidFill>
                  <a:srgbClr val="464646"/>
                </a:solidFill>
                <a:latin typeface="Tahoma"/>
                <a:cs typeface="Tahoma"/>
              </a:rPr>
              <a:t>tackle</a:t>
            </a:r>
            <a:r>
              <a:rPr sz="1300" spc="1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464646"/>
                </a:solidFill>
                <a:latin typeface="Tahoma"/>
                <a:cs typeface="Tahoma"/>
              </a:rPr>
              <a:t>the</a:t>
            </a:r>
            <a:r>
              <a:rPr sz="1300" spc="2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300" spc="55" dirty="0">
                <a:solidFill>
                  <a:srgbClr val="464646"/>
                </a:solidFill>
                <a:latin typeface="Tahoma"/>
                <a:cs typeface="Tahoma"/>
              </a:rPr>
              <a:t>exclusion</a:t>
            </a:r>
            <a:r>
              <a:rPr sz="1300" spc="1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300" spc="35" dirty="0">
                <a:solidFill>
                  <a:srgbClr val="464646"/>
                </a:solidFill>
                <a:latin typeface="Tahoma"/>
                <a:cs typeface="Tahoma"/>
              </a:rPr>
              <a:t>of </a:t>
            </a:r>
            <a:r>
              <a:rPr sz="1300" dirty="0">
                <a:solidFill>
                  <a:srgbClr val="464646"/>
                </a:solidFill>
                <a:latin typeface="Tahoma"/>
                <a:cs typeface="Tahoma"/>
              </a:rPr>
              <a:t>LGBTIQ+</a:t>
            </a:r>
            <a:r>
              <a:rPr sz="1300" spc="16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300" spc="65" dirty="0">
                <a:solidFill>
                  <a:srgbClr val="464646"/>
                </a:solidFill>
                <a:latin typeface="Tahoma"/>
                <a:cs typeface="Tahoma"/>
              </a:rPr>
              <a:t>persons</a:t>
            </a:r>
            <a:r>
              <a:rPr sz="1300" spc="15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464646"/>
                </a:solidFill>
                <a:latin typeface="Tahoma"/>
                <a:cs typeface="Tahoma"/>
              </a:rPr>
              <a:t>from</a:t>
            </a:r>
            <a:r>
              <a:rPr sz="1300" spc="10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464646"/>
                </a:solidFill>
                <a:latin typeface="Tahoma"/>
                <a:cs typeface="Tahoma"/>
              </a:rPr>
              <a:t>political</a:t>
            </a:r>
            <a:r>
              <a:rPr sz="1300" spc="13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464646"/>
                </a:solidFill>
                <a:latin typeface="Tahoma"/>
                <a:cs typeface="Tahoma"/>
              </a:rPr>
              <a:t>leadership </a:t>
            </a:r>
            <a:r>
              <a:rPr sz="1300" dirty="0">
                <a:solidFill>
                  <a:srgbClr val="464646"/>
                </a:solidFill>
                <a:latin typeface="Tahoma"/>
                <a:cs typeface="Tahoma"/>
              </a:rPr>
              <a:t>and</a:t>
            </a:r>
            <a:r>
              <a:rPr sz="1300" spc="55" dirty="0">
                <a:solidFill>
                  <a:srgbClr val="464646"/>
                </a:solidFill>
                <a:latin typeface="Tahoma"/>
                <a:cs typeface="Tahoma"/>
              </a:rPr>
              <a:t> combat</a:t>
            </a:r>
            <a:r>
              <a:rPr sz="1300" spc="5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464646"/>
                </a:solidFill>
                <a:latin typeface="Tahoma"/>
                <a:cs typeface="Tahoma"/>
              </a:rPr>
              <a:t>the</a:t>
            </a:r>
            <a:r>
              <a:rPr sz="1300" spc="7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464646"/>
                </a:solidFill>
                <a:latin typeface="Tahoma"/>
                <a:cs typeface="Tahoma"/>
              </a:rPr>
              <a:t>stigma</a:t>
            </a:r>
            <a:r>
              <a:rPr sz="1300" spc="8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464646"/>
                </a:solidFill>
                <a:latin typeface="Tahoma"/>
                <a:cs typeface="Tahoma"/>
              </a:rPr>
              <a:t>that</a:t>
            </a:r>
            <a:r>
              <a:rPr sz="1300" spc="6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464646"/>
                </a:solidFill>
                <a:latin typeface="Tahoma"/>
                <a:cs typeface="Tahoma"/>
              </a:rPr>
              <a:t>limits</a:t>
            </a:r>
            <a:r>
              <a:rPr sz="1300" spc="7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464646"/>
                </a:solidFill>
                <a:latin typeface="Tahoma"/>
                <a:cs typeface="Tahoma"/>
              </a:rPr>
              <a:t>their </a:t>
            </a:r>
            <a:r>
              <a:rPr sz="1300" spc="10" dirty="0">
                <a:solidFill>
                  <a:srgbClr val="464646"/>
                </a:solidFill>
                <a:latin typeface="Tahoma"/>
                <a:cs typeface="Tahoma"/>
              </a:rPr>
              <a:t>participation.</a:t>
            </a:r>
            <a:r>
              <a:rPr sz="1300" spc="4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300" spc="60" dirty="0">
                <a:solidFill>
                  <a:srgbClr val="464646"/>
                </a:solidFill>
                <a:latin typeface="Tahoma"/>
                <a:cs typeface="Tahoma"/>
              </a:rPr>
              <a:t>Before</a:t>
            </a:r>
            <a:r>
              <a:rPr sz="1300" spc="5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300" spc="10" dirty="0">
                <a:solidFill>
                  <a:srgbClr val="464646"/>
                </a:solidFill>
                <a:latin typeface="Tahoma"/>
                <a:cs typeface="Tahoma"/>
              </a:rPr>
              <a:t>this,</a:t>
            </a:r>
            <a:r>
              <a:rPr sz="1300" spc="4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300" spc="55" dirty="0">
                <a:solidFill>
                  <a:srgbClr val="464646"/>
                </a:solidFill>
                <a:latin typeface="Tahoma"/>
                <a:cs typeface="Tahoma"/>
              </a:rPr>
              <a:t>Lesotho</a:t>
            </a:r>
            <a:r>
              <a:rPr sz="1300" spc="6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300" spc="10" dirty="0">
                <a:solidFill>
                  <a:srgbClr val="464646"/>
                </a:solidFill>
                <a:latin typeface="Tahoma"/>
                <a:cs typeface="Tahoma"/>
              </a:rPr>
              <a:t>had</a:t>
            </a:r>
            <a:r>
              <a:rPr sz="1300" spc="4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300" spc="30" dirty="0">
                <a:solidFill>
                  <a:srgbClr val="464646"/>
                </a:solidFill>
                <a:latin typeface="Tahoma"/>
                <a:cs typeface="Tahoma"/>
              </a:rPr>
              <a:t>never </a:t>
            </a:r>
            <a:r>
              <a:rPr sz="1300" spc="65" dirty="0">
                <a:solidFill>
                  <a:srgbClr val="464646"/>
                </a:solidFill>
                <a:latin typeface="Tahoma"/>
                <a:cs typeface="Tahoma"/>
              </a:rPr>
              <a:t>seen</a:t>
            </a:r>
            <a:r>
              <a:rPr sz="1300" spc="4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300" spc="20" dirty="0">
                <a:solidFill>
                  <a:srgbClr val="464646"/>
                </a:solidFill>
                <a:latin typeface="Tahoma"/>
                <a:cs typeface="Tahoma"/>
              </a:rPr>
              <a:t>an </a:t>
            </a:r>
            <a:r>
              <a:rPr sz="1300" spc="55" dirty="0">
                <a:solidFill>
                  <a:srgbClr val="464646"/>
                </a:solidFill>
                <a:latin typeface="Tahoma"/>
                <a:cs typeface="Tahoma"/>
              </a:rPr>
              <a:t>openly</a:t>
            </a:r>
            <a:r>
              <a:rPr sz="1300" spc="3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300" spc="20" dirty="0">
                <a:solidFill>
                  <a:srgbClr val="464646"/>
                </a:solidFill>
                <a:latin typeface="Tahoma"/>
                <a:cs typeface="Tahoma"/>
              </a:rPr>
              <a:t>transgender</a:t>
            </a:r>
            <a:r>
              <a:rPr sz="1300" spc="4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464646"/>
                </a:solidFill>
                <a:latin typeface="Tahoma"/>
                <a:cs typeface="Tahoma"/>
              </a:rPr>
              <a:t>candidate.</a:t>
            </a:r>
            <a:endParaRPr sz="13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61854" y="1663065"/>
            <a:ext cx="3588385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dirty="0">
                <a:solidFill>
                  <a:srgbClr val="030303"/>
                </a:solidFill>
                <a:latin typeface="Arial MT"/>
                <a:cs typeface="Arial MT"/>
              </a:rPr>
              <a:t>The</a:t>
            </a:r>
            <a:r>
              <a:rPr sz="1650" spc="-25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1650" dirty="0">
                <a:solidFill>
                  <a:srgbClr val="030303"/>
                </a:solidFill>
                <a:latin typeface="Arial MT"/>
                <a:cs typeface="Arial MT"/>
              </a:rPr>
              <a:t>Change</a:t>
            </a:r>
            <a:r>
              <a:rPr sz="1650" spc="-25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1650" spc="55" dirty="0">
                <a:solidFill>
                  <a:srgbClr val="030303"/>
                </a:solidFill>
                <a:latin typeface="Arial MT"/>
                <a:cs typeface="Arial MT"/>
              </a:rPr>
              <a:t>My</a:t>
            </a:r>
            <a:r>
              <a:rPr sz="1650" spc="-30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1650" spc="50" dirty="0">
                <a:solidFill>
                  <a:srgbClr val="030303"/>
                </a:solidFill>
                <a:latin typeface="Arial MT"/>
                <a:cs typeface="Arial MT"/>
              </a:rPr>
              <a:t>Intervention</a:t>
            </a:r>
            <a:r>
              <a:rPr sz="1650" spc="-15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1650" spc="-10" dirty="0">
                <a:solidFill>
                  <a:srgbClr val="030303"/>
                </a:solidFill>
                <a:latin typeface="Arial MT"/>
                <a:cs typeface="Arial MT"/>
              </a:rPr>
              <a:t>Brought</a:t>
            </a:r>
            <a:endParaRPr sz="165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250678" y="2349754"/>
            <a:ext cx="3605529" cy="1544320"/>
            <a:chOff x="10250678" y="2349754"/>
            <a:chExt cx="3605529" cy="1544320"/>
          </a:xfrm>
        </p:grpSpPr>
        <p:sp>
          <p:nvSpPr>
            <p:cNvPr id="7" name="object 7"/>
            <p:cNvSpPr/>
            <p:nvPr/>
          </p:nvSpPr>
          <p:spPr>
            <a:xfrm>
              <a:off x="10273538" y="2361184"/>
              <a:ext cx="3571240" cy="1521460"/>
            </a:xfrm>
            <a:custGeom>
              <a:avLst/>
              <a:gdLst/>
              <a:ahLst/>
              <a:cxnLst/>
              <a:rect l="l" t="t" r="r" b="b"/>
              <a:pathLst>
                <a:path w="3571240" h="1521460">
                  <a:moveTo>
                    <a:pt x="0" y="109727"/>
                  </a:moveTo>
                  <a:lnTo>
                    <a:pt x="8626" y="66972"/>
                  </a:lnTo>
                  <a:lnTo>
                    <a:pt x="32146" y="32099"/>
                  </a:lnTo>
                  <a:lnTo>
                    <a:pt x="67026" y="8608"/>
                  </a:lnTo>
                  <a:lnTo>
                    <a:pt x="109727" y="0"/>
                  </a:lnTo>
                  <a:lnTo>
                    <a:pt x="3461004" y="0"/>
                  </a:lnTo>
                  <a:lnTo>
                    <a:pt x="3503705" y="8608"/>
                  </a:lnTo>
                  <a:lnTo>
                    <a:pt x="3538585" y="32099"/>
                  </a:lnTo>
                  <a:lnTo>
                    <a:pt x="3562105" y="66972"/>
                  </a:lnTo>
                  <a:lnTo>
                    <a:pt x="3570731" y="109727"/>
                  </a:lnTo>
                  <a:lnTo>
                    <a:pt x="3570731" y="1411224"/>
                  </a:lnTo>
                  <a:lnTo>
                    <a:pt x="3562105" y="1453925"/>
                  </a:lnTo>
                  <a:lnTo>
                    <a:pt x="3538585" y="1488805"/>
                  </a:lnTo>
                  <a:lnTo>
                    <a:pt x="3503705" y="1512325"/>
                  </a:lnTo>
                  <a:lnTo>
                    <a:pt x="3461004" y="1520952"/>
                  </a:lnTo>
                  <a:lnTo>
                    <a:pt x="109727" y="1520952"/>
                  </a:lnTo>
                  <a:lnTo>
                    <a:pt x="67026" y="1512325"/>
                  </a:lnTo>
                  <a:lnTo>
                    <a:pt x="32146" y="1488805"/>
                  </a:lnTo>
                  <a:lnTo>
                    <a:pt x="8626" y="1453925"/>
                  </a:lnTo>
                  <a:lnTo>
                    <a:pt x="0" y="1411224"/>
                  </a:lnTo>
                  <a:lnTo>
                    <a:pt x="0" y="109727"/>
                  </a:lnTo>
                  <a:close/>
                </a:path>
              </a:pathLst>
            </a:custGeom>
            <a:ln w="22860">
              <a:solidFill>
                <a:srgbClr val="D7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250678" y="2361184"/>
              <a:ext cx="91440" cy="1521460"/>
            </a:xfrm>
            <a:custGeom>
              <a:avLst/>
              <a:gdLst/>
              <a:ahLst/>
              <a:cxnLst/>
              <a:rect l="l" t="t" r="r" b="b"/>
              <a:pathLst>
                <a:path w="91440" h="1521460">
                  <a:moveTo>
                    <a:pt x="65913" y="0"/>
                  </a:moveTo>
                  <a:lnTo>
                    <a:pt x="25526" y="0"/>
                  </a:lnTo>
                  <a:lnTo>
                    <a:pt x="15591" y="2004"/>
                  </a:lnTo>
                  <a:lnTo>
                    <a:pt x="7477" y="7461"/>
                  </a:lnTo>
                  <a:lnTo>
                    <a:pt x="2006" y="15537"/>
                  </a:lnTo>
                  <a:lnTo>
                    <a:pt x="0" y="25400"/>
                  </a:lnTo>
                  <a:lnTo>
                    <a:pt x="0" y="1495425"/>
                  </a:lnTo>
                  <a:lnTo>
                    <a:pt x="2006" y="1505360"/>
                  </a:lnTo>
                  <a:lnTo>
                    <a:pt x="7477" y="1513474"/>
                  </a:lnTo>
                  <a:lnTo>
                    <a:pt x="15591" y="1518945"/>
                  </a:lnTo>
                  <a:lnTo>
                    <a:pt x="25526" y="1520952"/>
                  </a:lnTo>
                  <a:lnTo>
                    <a:pt x="65913" y="1520952"/>
                  </a:lnTo>
                  <a:lnTo>
                    <a:pt x="75848" y="1518945"/>
                  </a:lnTo>
                  <a:lnTo>
                    <a:pt x="83962" y="1513474"/>
                  </a:lnTo>
                  <a:lnTo>
                    <a:pt x="89433" y="1505360"/>
                  </a:lnTo>
                  <a:lnTo>
                    <a:pt x="91440" y="1495425"/>
                  </a:lnTo>
                  <a:lnTo>
                    <a:pt x="91440" y="25400"/>
                  </a:lnTo>
                  <a:lnTo>
                    <a:pt x="89433" y="15537"/>
                  </a:lnTo>
                  <a:lnTo>
                    <a:pt x="83962" y="7461"/>
                  </a:lnTo>
                  <a:lnTo>
                    <a:pt x="75848" y="2004"/>
                  </a:lnTo>
                  <a:lnTo>
                    <a:pt x="65913" y="0"/>
                  </a:lnTo>
                  <a:close/>
                </a:path>
              </a:pathLst>
            </a:custGeom>
            <a:solidFill>
              <a:srgbClr val="1C9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523346" y="2531109"/>
            <a:ext cx="3056255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dirty="0">
                <a:solidFill>
                  <a:srgbClr val="464646"/>
                </a:solidFill>
                <a:latin typeface="Arial MT"/>
                <a:cs typeface="Arial MT"/>
              </a:rPr>
              <a:t>Inspired</a:t>
            </a:r>
            <a:r>
              <a:rPr sz="1650" spc="18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650" dirty="0">
                <a:solidFill>
                  <a:srgbClr val="464646"/>
                </a:solidFill>
                <a:latin typeface="Arial MT"/>
                <a:cs typeface="Arial MT"/>
              </a:rPr>
              <a:t>More</a:t>
            </a:r>
            <a:r>
              <a:rPr sz="1650" spc="17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650" dirty="0">
                <a:solidFill>
                  <a:srgbClr val="464646"/>
                </a:solidFill>
                <a:latin typeface="Arial MT"/>
                <a:cs typeface="Arial MT"/>
              </a:rPr>
              <a:t>Open</a:t>
            </a:r>
            <a:r>
              <a:rPr sz="1650" spc="16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650" spc="-10" dirty="0">
                <a:solidFill>
                  <a:srgbClr val="464646"/>
                </a:solidFill>
                <a:latin typeface="Arial MT"/>
                <a:cs typeface="Arial MT"/>
              </a:rPr>
              <a:t>Discussion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523346" y="3173557"/>
            <a:ext cx="2945765" cy="508634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300" dirty="0">
                <a:solidFill>
                  <a:srgbClr val="464646"/>
                </a:solidFill>
                <a:latin typeface="Tahoma"/>
                <a:cs typeface="Tahoma"/>
              </a:rPr>
              <a:t>Within</a:t>
            </a:r>
            <a:r>
              <a:rPr sz="1300" spc="10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300" spc="50" dirty="0">
                <a:solidFill>
                  <a:srgbClr val="464646"/>
                </a:solidFill>
                <a:latin typeface="Tahoma"/>
                <a:cs typeface="Tahoma"/>
              </a:rPr>
              <a:t>communities</a:t>
            </a:r>
            <a:r>
              <a:rPr sz="1300" spc="9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464646"/>
                </a:solidFill>
                <a:latin typeface="Tahoma"/>
                <a:cs typeface="Tahoma"/>
              </a:rPr>
              <a:t>about</a:t>
            </a:r>
            <a:r>
              <a:rPr sz="1300" spc="11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464646"/>
                </a:solidFill>
                <a:latin typeface="Tahoma"/>
                <a:cs typeface="Tahoma"/>
              </a:rPr>
              <a:t>running</a:t>
            </a:r>
            <a:r>
              <a:rPr sz="1300" spc="8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300" spc="-25" dirty="0">
                <a:solidFill>
                  <a:srgbClr val="464646"/>
                </a:solidFill>
                <a:latin typeface="Tahoma"/>
                <a:cs typeface="Tahoma"/>
              </a:rPr>
              <a:t>for</a:t>
            </a:r>
            <a:endParaRPr sz="1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300" spc="45" dirty="0">
                <a:solidFill>
                  <a:srgbClr val="464646"/>
                </a:solidFill>
                <a:latin typeface="Tahoma"/>
                <a:cs typeface="Tahoma"/>
              </a:rPr>
              <a:t>office.</a:t>
            </a:r>
            <a:endParaRPr sz="130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0250678" y="3998214"/>
            <a:ext cx="3605529" cy="1544320"/>
            <a:chOff x="10250678" y="3998214"/>
            <a:chExt cx="3605529" cy="1544320"/>
          </a:xfrm>
        </p:grpSpPr>
        <p:sp>
          <p:nvSpPr>
            <p:cNvPr id="12" name="object 12"/>
            <p:cNvSpPr/>
            <p:nvPr/>
          </p:nvSpPr>
          <p:spPr>
            <a:xfrm>
              <a:off x="10273538" y="4009644"/>
              <a:ext cx="3571240" cy="1521460"/>
            </a:xfrm>
            <a:custGeom>
              <a:avLst/>
              <a:gdLst/>
              <a:ahLst/>
              <a:cxnLst/>
              <a:rect l="l" t="t" r="r" b="b"/>
              <a:pathLst>
                <a:path w="3571240" h="1521460">
                  <a:moveTo>
                    <a:pt x="0" y="109727"/>
                  </a:moveTo>
                  <a:lnTo>
                    <a:pt x="8626" y="67026"/>
                  </a:lnTo>
                  <a:lnTo>
                    <a:pt x="32146" y="32146"/>
                  </a:lnTo>
                  <a:lnTo>
                    <a:pt x="67026" y="8626"/>
                  </a:lnTo>
                  <a:lnTo>
                    <a:pt x="109727" y="0"/>
                  </a:lnTo>
                  <a:lnTo>
                    <a:pt x="3461004" y="0"/>
                  </a:lnTo>
                  <a:lnTo>
                    <a:pt x="3503705" y="8626"/>
                  </a:lnTo>
                  <a:lnTo>
                    <a:pt x="3538585" y="32146"/>
                  </a:lnTo>
                  <a:lnTo>
                    <a:pt x="3562105" y="67026"/>
                  </a:lnTo>
                  <a:lnTo>
                    <a:pt x="3570731" y="109727"/>
                  </a:lnTo>
                  <a:lnTo>
                    <a:pt x="3570731" y="1411350"/>
                  </a:lnTo>
                  <a:lnTo>
                    <a:pt x="3562105" y="1454052"/>
                  </a:lnTo>
                  <a:lnTo>
                    <a:pt x="3538585" y="1488932"/>
                  </a:lnTo>
                  <a:lnTo>
                    <a:pt x="3503705" y="1512452"/>
                  </a:lnTo>
                  <a:lnTo>
                    <a:pt x="3461004" y="1521078"/>
                  </a:lnTo>
                  <a:lnTo>
                    <a:pt x="109727" y="1521078"/>
                  </a:lnTo>
                  <a:lnTo>
                    <a:pt x="67026" y="1512452"/>
                  </a:lnTo>
                  <a:lnTo>
                    <a:pt x="32146" y="1488932"/>
                  </a:lnTo>
                  <a:lnTo>
                    <a:pt x="8626" y="1454052"/>
                  </a:lnTo>
                  <a:lnTo>
                    <a:pt x="0" y="1411350"/>
                  </a:lnTo>
                  <a:lnTo>
                    <a:pt x="0" y="109727"/>
                  </a:lnTo>
                  <a:close/>
                </a:path>
              </a:pathLst>
            </a:custGeom>
            <a:ln w="22860">
              <a:solidFill>
                <a:srgbClr val="D7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250678" y="4009644"/>
              <a:ext cx="91440" cy="1521460"/>
            </a:xfrm>
            <a:custGeom>
              <a:avLst/>
              <a:gdLst/>
              <a:ahLst/>
              <a:cxnLst/>
              <a:rect l="l" t="t" r="r" b="b"/>
              <a:pathLst>
                <a:path w="91440" h="1521460">
                  <a:moveTo>
                    <a:pt x="65913" y="0"/>
                  </a:moveTo>
                  <a:lnTo>
                    <a:pt x="25526" y="0"/>
                  </a:lnTo>
                  <a:lnTo>
                    <a:pt x="15591" y="2006"/>
                  </a:lnTo>
                  <a:lnTo>
                    <a:pt x="7477" y="7477"/>
                  </a:lnTo>
                  <a:lnTo>
                    <a:pt x="2006" y="15591"/>
                  </a:lnTo>
                  <a:lnTo>
                    <a:pt x="0" y="25526"/>
                  </a:lnTo>
                  <a:lnTo>
                    <a:pt x="0" y="1495551"/>
                  </a:lnTo>
                  <a:lnTo>
                    <a:pt x="2006" y="1505487"/>
                  </a:lnTo>
                  <a:lnTo>
                    <a:pt x="7477" y="1513601"/>
                  </a:lnTo>
                  <a:lnTo>
                    <a:pt x="15591" y="1519072"/>
                  </a:lnTo>
                  <a:lnTo>
                    <a:pt x="25526" y="1521078"/>
                  </a:lnTo>
                  <a:lnTo>
                    <a:pt x="65913" y="1521078"/>
                  </a:lnTo>
                  <a:lnTo>
                    <a:pt x="75848" y="1519072"/>
                  </a:lnTo>
                  <a:lnTo>
                    <a:pt x="83962" y="1513601"/>
                  </a:lnTo>
                  <a:lnTo>
                    <a:pt x="89433" y="1505487"/>
                  </a:lnTo>
                  <a:lnTo>
                    <a:pt x="91440" y="1495551"/>
                  </a:lnTo>
                  <a:lnTo>
                    <a:pt x="91440" y="25526"/>
                  </a:lnTo>
                  <a:lnTo>
                    <a:pt x="89433" y="15591"/>
                  </a:lnTo>
                  <a:lnTo>
                    <a:pt x="83962" y="7477"/>
                  </a:lnTo>
                  <a:lnTo>
                    <a:pt x="75848" y="2006"/>
                  </a:lnTo>
                  <a:lnTo>
                    <a:pt x="65913" y="0"/>
                  </a:lnTo>
                  <a:close/>
                </a:path>
              </a:pathLst>
            </a:custGeom>
            <a:solidFill>
              <a:srgbClr val="1C9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0523346" y="4165752"/>
            <a:ext cx="3112135" cy="1164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67995">
              <a:lnSpc>
                <a:spcPct val="106100"/>
              </a:lnSpc>
              <a:spcBef>
                <a:spcPts val="95"/>
              </a:spcBef>
            </a:pPr>
            <a:r>
              <a:rPr sz="1650" spc="75" dirty="0">
                <a:solidFill>
                  <a:srgbClr val="464646"/>
                </a:solidFill>
                <a:latin typeface="Arial MT"/>
                <a:cs typeface="Arial MT"/>
              </a:rPr>
              <a:t>Contributed</a:t>
            </a:r>
            <a:r>
              <a:rPr sz="1650" spc="7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650" spc="120" dirty="0">
                <a:solidFill>
                  <a:srgbClr val="464646"/>
                </a:solidFill>
                <a:latin typeface="Arial MT"/>
                <a:cs typeface="Arial MT"/>
              </a:rPr>
              <a:t>to</a:t>
            </a:r>
            <a:r>
              <a:rPr sz="1650" spc="6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650" dirty="0">
                <a:solidFill>
                  <a:srgbClr val="464646"/>
                </a:solidFill>
                <a:latin typeface="Arial MT"/>
                <a:cs typeface="Arial MT"/>
              </a:rPr>
              <a:t>Shifting</a:t>
            </a:r>
            <a:r>
              <a:rPr sz="1650" spc="8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650" spc="50" dirty="0">
                <a:solidFill>
                  <a:srgbClr val="464646"/>
                </a:solidFill>
                <a:latin typeface="Arial MT"/>
                <a:cs typeface="Arial MT"/>
              </a:rPr>
              <a:t>the </a:t>
            </a:r>
            <a:r>
              <a:rPr sz="1650" spc="-10" dirty="0">
                <a:solidFill>
                  <a:srgbClr val="464646"/>
                </a:solidFill>
                <a:latin typeface="Arial MT"/>
                <a:cs typeface="Arial MT"/>
              </a:rPr>
              <a:t>Narrative</a:t>
            </a:r>
            <a:endParaRPr sz="1650">
              <a:latin typeface="Arial MT"/>
              <a:cs typeface="Arial MT"/>
            </a:endParaRPr>
          </a:p>
          <a:p>
            <a:pPr marL="12700" marR="5080">
              <a:lnSpc>
                <a:spcPct val="121500"/>
              </a:lnSpc>
              <a:spcBef>
                <a:spcPts val="980"/>
              </a:spcBef>
            </a:pPr>
            <a:r>
              <a:rPr sz="1300" spc="55" dirty="0">
                <a:solidFill>
                  <a:srgbClr val="464646"/>
                </a:solidFill>
                <a:latin typeface="Tahoma"/>
                <a:cs typeface="Tahoma"/>
              </a:rPr>
              <a:t>From</a:t>
            </a:r>
            <a:r>
              <a:rPr sz="1300" spc="-1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464646"/>
                </a:solidFill>
                <a:latin typeface="Tahoma"/>
                <a:cs typeface="Tahoma"/>
              </a:rPr>
              <a:t>LGBTIQ+</a:t>
            </a:r>
            <a:r>
              <a:rPr sz="1300" spc="1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300" spc="60" dirty="0">
                <a:solidFill>
                  <a:srgbClr val="464646"/>
                </a:solidFill>
                <a:latin typeface="Tahoma"/>
                <a:cs typeface="Tahoma"/>
              </a:rPr>
              <a:t>people</a:t>
            </a:r>
            <a:r>
              <a:rPr sz="1300" spc="2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300" spc="65" dirty="0">
                <a:solidFill>
                  <a:srgbClr val="464646"/>
                </a:solidFill>
                <a:latin typeface="Tahoma"/>
                <a:cs typeface="Tahoma"/>
              </a:rPr>
              <a:t>as</a:t>
            </a:r>
            <a:r>
              <a:rPr sz="1300" spc="-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300" spc="55" dirty="0">
                <a:solidFill>
                  <a:srgbClr val="464646"/>
                </a:solidFill>
                <a:latin typeface="Tahoma"/>
                <a:cs typeface="Tahoma"/>
              </a:rPr>
              <a:t>"outsiders"</a:t>
            </a:r>
            <a:r>
              <a:rPr sz="1300" spc="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300" spc="-25" dirty="0">
                <a:solidFill>
                  <a:srgbClr val="464646"/>
                </a:solidFill>
                <a:latin typeface="Tahoma"/>
                <a:cs typeface="Tahoma"/>
              </a:rPr>
              <a:t>to </a:t>
            </a:r>
            <a:r>
              <a:rPr sz="1300" dirty="0">
                <a:solidFill>
                  <a:srgbClr val="464646"/>
                </a:solidFill>
                <a:latin typeface="Tahoma"/>
                <a:cs typeface="Tahoma"/>
              </a:rPr>
              <a:t>legitimate</a:t>
            </a:r>
            <a:r>
              <a:rPr sz="1300" spc="28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464646"/>
                </a:solidFill>
                <a:latin typeface="Tahoma"/>
                <a:cs typeface="Tahoma"/>
              </a:rPr>
              <a:t>political</a:t>
            </a:r>
            <a:r>
              <a:rPr sz="1300" spc="24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464646"/>
                </a:solidFill>
                <a:latin typeface="Tahoma"/>
                <a:cs typeface="Tahoma"/>
              </a:rPr>
              <a:t>actors.</a:t>
            </a:r>
            <a:endParaRPr sz="130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257290" y="5806185"/>
            <a:ext cx="3749040" cy="1492885"/>
            <a:chOff x="6257290" y="5806185"/>
            <a:chExt cx="3749040" cy="1492885"/>
          </a:xfrm>
        </p:grpSpPr>
        <p:sp>
          <p:nvSpPr>
            <p:cNvPr id="16" name="object 16"/>
            <p:cNvSpPr/>
            <p:nvPr/>
          </p:nvSpPr>
          <p:spPr>
            <a:xfrm>
              <a:off x="6280150" y="5817615"/>
              <a:ext cx="3714750" cy="1470025"/>
            </a:xfrm>
            <a:custGeom>
              <a:avLst/>
              <a:gdLst/>
              <a:ahLst/>
              <a:cxnLst/>
              <a:rect l="l" t="t" r="r" b="b"/>
              <a:pathLst>
                <a:path w="3714750" h="1470025">
                  <a:moveTo>
                    <a:pt x="0" y="109727"/>
                  </a:moveTo>
                  <a:lnTo>
                    <a:pt x="8626" y="67026"/>
                  </a:lnTo>
                  <a:lnTo>
                    <a:pt x="32146" y="32146"/>
                  </a:lnTo>
                  <a:lnTo>
                    <a:pt x="67026" y="8626"/>
                  </a:lnTo>
                  <a:lnTo>
                    <a:pt x="109727" y="0"/>
                  </a:lnTo>
                  <a:lnTo>
                    <a:pt x="3604641" y="0"/>
                  </a:lnTo>
                  <a:lnTo>
                    <a:pt x="3647396" y="8626"/>
                  </a:lnTo>
                  <a:lnTo>
                    <a:pt x="3682269" y="32146"/>
                  </a:lnTo>
                  <a:lnTo>
                    <a:pt x="3705760" y="67026"/>
                  </a:lnTo>
                  <a:lnTo>
                    <a:pt x="3714369" y="109727"/>
                  </a:lnTo>
                  <a:lnTo>
                    <a:pt x="3714369" y="1360233"/>
                  </a:lnTo>
                  <a:lnTo>
                    <a:pt x="3705760" y="1402945"/>
                  </a:lnTo>
                  <a:lnTo>
                    <a:pt x="3682269" y="1437824"/>
                  </a:lnTo>
                  <a:lnTo>
                    <a:pt x="3647396" y="1461338"/>
                  </a:lnTo>
                  <a:lnTo>
                    <a:pt x="3604641" y="1469961"/>
                  </a:lnTo>
                  <a:lnTo>
                    <a:pt x="109727" y="1469961"/>
                  </a:lnTo>
                  <a:lnTo>
                    <a:pt x="67026" y="1461338"/>
                  </a:lnTo>
                  <a:lnTo>
                    <a:pt x="32146" y="1437824"/>
                  </a:lnTo>
                  <a:lnTo>
                    <a:pt x="8626" y="1402945"/>
                  </a:lnTo>
                  <a:lnTo>
                    <a:pt x="0" y="1360233"/>
                  </a:lnTo>
                  <a:lnTo>
                    <a:pt x="0" y="109727"/>
                  </a:lnTo>
                  <a:close/>
                </a:path>
              </a:pathLst>
            </a:custGeom>
            <a:ln w="22860">
              <a:solidFill>
                <a:srgbClr val="D7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57290" y="5817615"/>
              <a:ext cx="91440" cy="1470025"/>
            </a:xfrm>
            <a:custGeom>
              <a:avLst/>
              <a:gdLst/>
              <a:ahLst/>
              <a:cxnLst/>
              <a:rect l="l" t="t" r="r" b="b"/>
              <a:pathLst>
                <a:path w="91439" h="1470025">
                  <a:moveTo>
                    <a:pt x="65912" y="0"/>
                  </a:moveTo>
                  <a:lnTo>
                    <a:pt x="25526" y="0"/>
                  </a:lnTo>
                  <a:lnTo>
                    <a:pt x="15591" y="2006"/>
                  </a:lnTo>
                  <a:lnTo>
                    <a:pt x="7477" y="7477"/>
                  </a:lnTo>
                  <a:lnTo>
                    <a:pt x="2006" y="15591"/>
                  </a:lnTo>
                  <a:lnTo>
                    <a:pt x="0" y="25526"/>
                  </a:lnTo>
                  <a:lnTo>
                    <a:pt x="0" y="1444447"/>
                  </a:lnTo>
                  <a:lnTo>
                    <a:pt x="2006" y="1454375"/>
                  </a:lnTo>
                  <a:lnTo>
                    <a:pt x="7477" y="1462485"/>
                  </a:lnTo>
                  <a:lnTo>
                    <a:pt x="15591" y="1467955"/>
                  </a:lnTo>
                  <a:lnTo>
                    <a:pt x="25526" y="1469961"/>
                  </a:lnTo>
                  <a:lnTo>
                    <a:pt x="65912" y="1469961"/>
                  </a:lnTo>
                  <a:lnTo>
                    <a:pt x="75848" y="1467955"/>
                  </a:lnTo>
                  <a:lnTo>
                    <a:pt x="83962" y="1462485"/>
                  </a:lnTo>
                  <a:lnTo>
                    <a:pt x="89433" y="1454375"/>
                  </a:lnTo>
                  <a:lnTo>
                    <a:pt x="91439" y="1444447"/>
                  </a:lnTo>
                  <a:lnTo>
                    <a:pt x="91439" y="25526"/>
                  </a:lnTo>
                  <a:lnTo>
                    <a:pt x="89433" y="15591"/>
                  </a:lnTo>
                  <a:lnTo>
                    <a:pt x="83962" y="7477"/>
                  </a:lnTo>
                  <a:lnTo>
                    <a:pt x="75848" y="2006"/>
                  </a:lnTo>
                  <a:lnTo>
                    <a:pt x="65912" y="0"/>
                  </a:lnTo>
                  <a:close/>
                </a:path>
              </a:pathLst>
            </a:custGeom>
            <a:solidFill>
              <a:srgbClr val="1C9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529578" y="5974176"/>
            <a:ext cx="3257550" cy="87249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650" dirty="0">
                <a:solidFill>
                  <a:srgbClr val="464646"/>
                </a:solidFill>
                <a:latin typeface="Arial MT"/>
                <a:cs typeface="Arial MT"/>
              </a:rPr>
              <a:t>Sparked</a:t>
            </a:r>
            <a:r>
              <a:rPr sz="1650" spc="8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650" spc="55" dirty="0">
                <a:solidFill>
                  <a:srgbClr val="464646"/>
                </a:solidFill>
                <a:latin typeface="Arial MT"/>
                <a:cs typeface="Arial MT"/>
              </a:rPr>
              <a:t>Wider</a:t>
            </a:r>
            <a:r>
              <a:rPr sz="1650" spc="5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650" spc="-10" dirty="0">
                <a:solidFill>
                  <a:srgbClr val="464646"/>
                </a:solidFill>
                <a:latin typeface="Arial MT"/>
                <a:cs typeface="Arial MT"/>
              </a:rPr>
              <a:t>Public</a:t>
            </a:r>
            <a:endParaRPr sz="16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50" spc="-10" dirty="0">
                <a:solidFill>
                  <a:srgbClr val="464646"/>
                </a:solidFill>
                <a:latin typeface="Arial MT"/>
                <a:cs typeface="Arial MT"/>
              </a:rPr>
              <a:t>Conversations</a:t>
            </a:r>
            <a:endParaRPr sz="16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300" spc="55" dirty="0">
                <a:solidFill>
                  <a:srgbClr val="464646"/>
                </a:solidFill>
                <a:latin typeface="Tahoma"/>
                <a:cs typeface="Tahoma"/>
              </a:rPr>
              <a:t>About</a:t>
            </a:r>
            <a:r>
              <a:rPr sz="1300" spc="3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300" spc="20" dirty="0">
                <a:solidFill>
                  <a:srgbClr val="464646"/>
                </a:solidFill>
                <a:latin typeface="Tahoma"/>
                <a:cs typeface="Tahoma"/>
              </a:rPr>
              <a:t>LGBTIQ+</a:t>
            </a:r>
            <a:r>
              <a:rPr sz="1300" spc="6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300" spc="20" dirty="0">
                <a:solidFill>
                  <a:srgbClr val="464646"/>
                </a:solidFill>
                <a:latin typeface="Tahoma"/>
                <a:cs typeface="Tahoma"/>
              </a:rPr>
              <a:t>representation</a:t>
            </a:r>
            <a:r>
              <a:rPr sz="1300" spc="6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300" spc="20" dirty="0">
                <a:solidFill>
                  <a:srgbClr val="464646"/>
                </a:solidFill>
                <a:latin typeface="Tahoma"/>
                <a:cs typeface="Tahoma"/>
              </a:rPr>
              <a:t>in</a:t>
            </a:r>
            <a:r>
              <a:rPr sz="1300" spc="4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300" spc="-10" dirty="0">
                <a:solidFill>
                  <a:srgbClr val="464646"/>
                </a:solidFill>
                <a:latin typeface="Tahoma"/>
                <a:cs typeface="Tahoma"/>
              </a:rPr>
              <a:t>politics.</a:t>
            </a:r>
            <a:endParaRPr sz="1300">
              <a:latin typeface="Tahoma"/>
              <a:cs typeface="Tahom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0099293" y="5806185"/>
            <a:ext cx="3749040" cy="1492885"/>
            <a:chOff x="10099293" y="5806185"/>
            <a:chExt cx="3749040" cy="1492885"/>
          </a:xfrm>
        </p:grpSpPr>
        <p:sp>
          <p:nvSpPr>
            <p:cNvPr id="20" name="object 20"/>
            <p:cNvSpPr/>
            <p:nvPr/>
          </p:nvSpPr>
          <p:spPr>
            <a:xfrm>
              <a:off x="10122153" y="5817615"/>
              <a:ext cx="3714750" cy="1470025"/>
            </a:xfrm>
            <a:custGeom>
              <a:avLst/>
              <a:gdLst/>
              <a:ahLst/>
              <a:cxnLst/>
              <a:rect l="l" t="t" r="r" b="b"/>
              <a:pathLst>
                <a:path w="3714750" h="1470025">
                  <a:moveTo>
                    <a:pt x="0" y="109727"/>
                  </a:moveTo>
                  <a:lnTo>
                    <a:pt x="8608" y="67026"/>
                  </a:lnTo>
                  <a:lnTo>
                    <a:pt x="32099" y="32146"/>
                  </a:lnTo>
                  <a:lnTo>
                    <a:pt x="66972" y="8626"/>
                  </a:lnTo>
                  <a:lnTo>
                    <a:pt x="109727" y="0"/>
                  </a:lnTo>
                  <a:lnTo>
                    <a:pt x="3604767" y="0"/>
                  </a:lnTo>
                  <a:lnTo>
                    <a:pt x="3647469" y="8626"/>
                  </a:lnTo>
                  <a:lnTo>
                    <a:pt x="3682349" y="32146"/>
                  </a:lnTo>
                  <a:lnTo>
                    <a:pt x="3705869" y="67026"/>
                  </a:lnTo>
                  <a:lnTo>
                    <a:pt x="3714496" y="109727"/>
                  </a:lnTo>
                  <a:lnTo>
                    <a:pt x="3714496" y="1360233"/>
                  </a:lnTo>
                  <a:lnTo>
                    <a:pt x="3705869" y="1402945"/>
                  </a:lnTo>
                  <a:lnTo>
                    <a:pt x="3682349" y="1437824"/>
                  </a:lnTo>
                  <a:lnTo>
                    <a:pt x="3647469" y="1461338"/>
                  </a:lnTo>
                  <a:lnTo>
                    <a:pt x="3604767" y="1469961"/>
                  </a:lnTo>
                  <a:lnTo>
                    <a:pt x="109727" y="1469961"/>
                  </a:lnTo>
                  <a:lnTo>
                    <a:pt x="66972" y="1461338"/>
                  </a:lnTo>
                  <a:lnTo>
                    <a:pt x="32099" y="1437824"/>
                  </a:lnTo>
                  <a:lnTo>
                    <a:pt x="8608" y="1402945"/>
                  </a:lnTo>
                  <a:lnTo>
                    <a:pt x="0" y="1360233"/>
                  </a:lnTo>
                  <a:lnTo>
                    <a:pt x="0" y="109727"/>
                  </a:lnTo>
                  <a:close/>
                </a:path>
              </a:pathLst>
            </a:custGeom>
            <a:ln w="22860">
              <a:solidFill>
                <a:srgbClr val="D7D3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099293" y="5817615"/>
              <a:ext cx="91440" cy="1470025"/>
            </a:xfrm>
            <a:custGeom>
              <a:avLst/>
              <a:gdLst/>
              <a:ahLst/>
              <a:cxnLst/>
              <a:rect l="l" t="t" r="r" b="b"/>
              <a:pathLst>
                <a:path w="91440" h="1470025">
                  <a:moveTo>
                    <a:pt x="65912" y="0"/>
                  </a:moveTo>
                  <a:lnTo>
                    <a:pt x="25400" y="0"/>
                  </a:lnTo>
                  <a:lnTo>
                    <a:pt x="15537" y="2006"/>
                  </a:lnTo>
                  <a:lnTo>
                    <a:pt x="7461" y="7477"/>
                  </a:lnTo>
                  <a:lnTo>
                    <a:pt x="2004" y="15591"/>
                  </a:lnTo>
                  <a:lnTo>
                    <a:pt x="0" y="25526"/>
                  </a:lnTo>
                  <a:lnTo>
                    <a:pt x="0" y="1444447"/>
                  </a:lnTo>
                  <a:lnTo>
                    <a:pt x="2004" y="1454375"/>
                  </a:lnTo>
                  <a:lnTo>
                    <a:pt x="7461" y="1462485"/>
                  </a:lnTo>
                  <a:lnTo>
                    <a:pt x="15537" y="1467955"/>
                  </a:lnTo>
                  <a:lnTo>
                    <a:pt x="25400" y="1469961"/>
                  </a:lnTo>
                  <a:lnTo>
                    <a:pt x="65912" y="1469961"/>
                  </a:lnTo>
                  <a:lnTo>
                    <a:pt x="75848" y="1467955"/>
                  </a:lnTo>
                  <a:lnTo>
                    <a:pt x="83962" y="1462485"/>
                  </a:lnTo>
                  <a:lnTo>
                    <a:pt x="89433" y="1454375"/>
                  </a:lnTo>
                  <a:lnTo>
                    <a:pt x="91439" y="1444447"/>
                  </a:lnTo>
                  <a:lnTo>
                    <a:pt x="91439" y="25526"/>
                  </a:lnTo>
                  <a:lnTo>
                    <a:pt x="89433" y="15591"/>
                  </a:lnTo>
                  <a:lnTo>
                    <a:pt x="83962" y="7477"/>
                  </a:lnTo>
                  <a:lnTo>
                    <a:pt x="75848" y="2006"/>
                  </a:lnTo>
                  <a:lnTo>
                    <a:pt x="65912" y="0"/>
                  </a:lnTo>
                  <a:close/>
                </a:path>
              </a:pathLst>
            </a:custGeom>
            <a:solidFill>
              <a:srgbClr val="1C96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0371835" y="5988177"/>
            <a:ext cx="2913380" cy="593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spc="45" dirty="0">
                <a:solidFill>
                  <a:srgbClr val="464646"/>
                </a:solidFill>
                <a:latin typeface="Arial MT"/>
                <a:cs typeface="Arial MT"/>
              </a:rPr>
              <a:t>Strengthened</a:t>
            </a:r>
            <a:r>
              <a:rPr sz="1650" spc="-2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650" spc="65" dirty="0">
                <a:solidFill>
                  <a:srgbClr val="464646"/>
                </a:solidFill>
                <a:latin typeface="Arial MT"/>
                <a:cs typeface="Arial MT"/>
              </a:rPr>
              <a:t>Advocacy</a:t>
            </a:r>
            <a:r>
              <a:rPr sz="1650" spc="-3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1650" spc="-10" dirty="0">
                <a:solidFill>
                  <a:srgbClr val="464646"/>
                </a:solidFill>
                <a:latin typeface="Arial MT"/>
                <a:cs typeface="Arial MT"/>
              </a:rPr>
              <a:t>Calls</a:t>
            </a:r>
            <a:endParaRPr sz="16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1300" spc="60" dirty="0">
                <a:solidFill>
                  <a:srgbClr val="464646"/>
                </a:solidFill>
                <a:latin typeface="Tahoma"/>
                <a:cs typeface="Tahoma"/>
              </a:rPr>
              <a:t>For</a:t>
            </a:r>
            <a:r>
              <a:rPr sz="1300" spc="8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300" spc="50" dirty="0">
                <a:solidFill>
                  <a:srgbClr val="464646"/>
                </a:solidFill>
                <a:latin typeface="Tahoma"/>
                <a:cs typeface="Tahoma"/>
              </a:rPr>
              <a:t>inclusive</a:t>
            </a:r>
            <a:r>
              <a:rPr sz="1300" spc="9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464646"/>
                </a:solidFill>
                <a:latin typeface="Tahoma"/>
                <a:cs typeface="Tahoma"/>
              </a:rPr>
              <a:t>political</a:t>
            </a:r>
            <a:r>
              <a:rPr sz="1300" spc="9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300" dirty="0">
                <a:solidFill>
                  <a:srgbClr val="464646"/>
                </a:solidFill>
                <a:latin typeface="Tahoma"/>
                <a:cs typeface="Tahoma"/>
              </a:rPr>
              <a:t>party</a:t>
            </a:r>
            <a:r>
              <a:rPr sz="1300" spc="9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300" spc="40" dirty="0">
                <a:solidFill>
                  <a:srgbClr val="464646"/>
                </a:solidFill>
                <a:latin typeface="Tahoma"/>
                <a:cs typeface="Tahoma"/>
              </a:rPr>
              <a:t>policies.</a:t>
            </a:r>
            <a:endParaRPr sz="1300">
              <a:latin typeface="Tahoma"/>
              <a:cs typeface="Tahom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7712073"/>
            <a:ext cx="121935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497953" y="7786169"/>
            <a:ext cx="7289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Voice and Choice Summit 2026    \    Voice and Choice Summit 2026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5486399" cy="8229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180" rIns="0" bIns="0" rtlCol="0">
            <a:spAutoFit/>
          </a:bodyPr>
          <a:lstStyle/>
          <a:p>
            <a:pPr marL="5499100">
              <a:lnSpc>
                <a:spcPct val="100000"/>
              </a:lnSpc>
              <a:spcBef>
                <a:spcPts val="100"/>
              </a:spcBef>
            </a:pPr>
            <a:r>
              <a:rPr sz="2650" dirty="0"/>
              <a:t>Media</a:t>
            </a:r>
            <a:r>
              <a:rPr sz="2650" spc="5" dirty="0"/>
              <a:t> </a:t>
            </a:r>
            <a:r>
              <a:rPr sz="2650" spc="80" dirty="0"/>
              <a:t>Contribution:</a:t>
            </a:r>
            <a:r>
              <a:rPr sz="2650" spc="5" dirty="0"/>
              <a:t> </a:t>
            </a:r>
            <a:r>
              <a:rPr sz="2650" spc="70" dirty="0"/>
              <a:t>Amplifying</a:t>
            </a:r>
            <a:r>
              <a:rPr sz="2650" spc="15" dirty="0"/>
              <a:t> </a:t>
            </a:r>
            <a:r>
              <a:rPr sz="2650" spc="-95" dirty="0"/>
              <a:t>LGBTIQ+</a:t>
            </a:r>
            <a:r>
              <a:rPr sz="2650" spc="30" dirty="0"/>
              <a:t> </a:t>
            </a:r>
            <a:r>
              <a:rPr sz="2650" spc="40" dirty="0"/>
              <a:t>Voices</a:t>
            </a:r>
            <a:endParaRPr sz="2650"/>
          </a:p>
        </p:txBody>
      </p:sp>
      <p:sp>
        <p:nvSpPr>
          <p:cNvPr id="4" name="object 4"/>
          <p:cNvSpPr/>
          <p:nvPr/>
        </p:nvSpPr>
        <p:spPr>
          <a:xfrm>
            <a:off x="6280150" y="2437383"/>
            <a:ext cx="7556500" cy="1158875"/>
          </a:xfrm>
          <a:custGeom>
            <a:avLst/>
            <a:gdLst/>
            <a:ahLst/>
            <a:cxnLst/>
            <a:rect l="l" t="t" r="r" b="b"/>
            <a:pathLst>
              <a:path w="7556500" h="1158875">
                <a:moveTo>
                  <a:pt x="7530973" y="0"/>
                </a:moveTo>
                <a:lnTo>
                  <a:pt x="25526" y="0"/>
                </a:lnTo>
                <a:lnTo>
                  <a:pt x="15591" y="2004"/>
                </a:lnTo>
                <a:lnTo>
                  <a:pt x="7477" y="7461"/>
                </a:lnTo>
                <a:lnTo>
                  <a:pt x="2006" y="15537"/>
                </a:lnTo>
                <a:lnTo>
                  <a:pt x="0" y="25400"/>
                </a:lnTo>
                <a:lnTo>
                  <a:pt x="0" y="1132839"/>
                </a:lnTo>
                <a:lnTo>
                  <a:pt x="2006" y="1142775"/>
                </a:lnTo>
                <a:lnTo>
                  <a:pt x="7477" y="1150889"/>
                </a:lnTo>
                <a:lnTo>
                  <a:pt x="15591" y="1156360"/>
                </a:lnTo>
                <a:lnTo>
                  <a:pt x="25526" y="1158366"/>
                </a:lnTo>
                <a:lnTo>
                  <a:pt x="7530973" y="1158366"/>
                </a:lnTo>
                <a:lnTo>
                  <a:pt x="7540908" y="1156360"/>
                </a:lnTo>
                <a:lnTo>
                  <a:pt x="7549022" y="1150889"/>
                </a:lnTo>
                <a:lnTo>
                  <a:pt x="7554493" y="1142775"/>
                </a:lnTo>
                <a:lnTo>
                  <a:pt x="7556500" y="1132839"/>
                </a:lnTo>
                <a:lnTo>
                  <a:pt x="7556500" y="25400"/>
                </a:lnTo>
                <a:lnTo>
                  <a:pt x="7554493" y="15537"/>
                </a:lnTo>
                <a:lnTo>
                  <a:pt x="7549022" y="7461"/>
                </a:lnTo>
                <a:lnTo>
                  <a:pt x="7540908" y="2004"/>
                </a:lnTo>
                <a:lnTo>
                  <a:pt x="7530973" y="0"/>
                </a:lnTo>
                <a:close/>
              </a:path>
            </a:pathLst>
          </a:custGeom>
          <a:solidFill>
            <a:srgbClr val="F1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80150" y="3723385"/>
            <a:ext cx="7556500" cy="1158875"/>
          </a:xfrm>
          <a:custGeom>
            <a:avLst/>
            <a:gdLst/>
            <a:ahLst/>
            <a:cxnLst/>
            <a:rect l="l" t="t" r="r" b="b"/>
            <a:pathLst>
              <a:path w="7556500" h="1158875">
                <a:moveTo>
                  <a:pt x="7530973" y="0"/>
                </a:moveTo>
                <a:lnTo>
                  <a:pt x="25526" y="0"/>
                </a:lnTo>
                <a:lnTo>
                  <a:pt x="15591" y="1986"/>
                </a:lnTo>
                <a:lnTo>
                  <a:pt x="7477" y="7413"/>
                </a:lnTo>
                <a:lnTo>
                  <a:pt x="2006" y="15484"/>
                </a:lnTo>
                <a:lnTo>
                  <a:pt x="0" y="25400"/>
                </a:lnTo>
                <a:lnTo>
                  <a:pt x="0" y="1132839"/>
                </a:lnTo>
                <a:lnTo>
                  <a:pt x="2006" y="1142775"/>
                </a:lnTo>
                <a:lnTo>
                  <a:pt x="7477" y="1150889"/>
                </a:lnTo>
                <a:lnTo>
                  <a:pt x="15591" y="1156360"/>
                </a:lnTo>
                <a:lnTo>
                  <a:pt x="25526" y="1158366"/>
                </a:lnTo>
                <a:lnTo>
                  <a:pt x="7530973" y="1158366"/>
                </a:lnTo>
                <a:lnTo>
                  <a:pt x="7540908" y="1156360"/>
                </a:lnTo>
                <a:lnTo>
                  <a:pt x="7549022" y="1150889"/>
                </a:lnTo>
                <a:lnTo>
                  <a:pt x="7554493" y="1142775"/>
                </a:lnTo>
                <a:lnTo>
                  <a:pt x="7556500" y="1132839"/>
                </a:lnTo>
                <a:lnTo>
                  <a:pt x="7556500" y="25400"/>
                </a:lnTo>
                <a:lnTo>
                  <a:pt x="7554493" y="15484"/>
                </a:lnTo>
                <a:lnTo>
                  <a:pt x="7549022" y="7413"/>
                </a:lnTo>
                <a:lnTo>
                  <a:pt x="7540908" y="1986"/>
                </a:lnTo>
                <a:lnTo>
                  <a:pt x="7530973" y="0"/>
                </a:lnTo>
                <a:close/>
              </a:path>
            </a:pathLst>
          </a:custGeom>
          <a:solidFill>
            <a:srgbClr val="F1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80150" y="5009260"/>
            <a:ext cx="7556500" cy="1158875"/>
          </a:xfrm>
          <a:custGeom>
            <a:avLst/>
            <a:gdLst/>
            <a:ahLst/>
            <a:cxnLst/>
            <a:rect l="l" t="t" r="r" b="b"/>
            <a:pathLst>
              <a:path w="7556500" h="1158875">
                <a:moveTo>
                  <a:pt x="7530973" y="0"/>
                </a:moveTo>
                <a:lnTo>
                  <a:pt x="25526" y="0"/>
                </a:lnTo>
                <a:lnTo>
                  <a:pt x="15591" y="2006"/>
                </a:lnTo>
                <a:lnTo>
                  <a:pt x="7477" y="7477"/>
                </a:lnTo>
                <a:lnTo>
                  <a:pt x="2006" y="15591"/>
                </a:lnTo>
                <a:lnTo>
                  <a:pt x="0" y="25526"/>
                </a:lnTo>
                <a:lnTo>
                  <a:pt x="0" y="1132966"/>
                </a:lnTo>
                <a:lnTo>
                  <a:pt x="2006" y="1142902"/>
                </a:lnTo>
                <a:lnTo>
                  <a:pt x="7477" y="1151016"/>
                </a:lnTo>
                <a:lnTo>
                  <a:pt x="15591" y="1156487"/>
                </a:lnTo>
                <a:lnTo>
                  <a:pt x="25526" y="1158494"/>
                </a:lnTo>
                <a:lnTo>
                  <a:pt x="7530973" y="1158494"/>
                </a:lnTo>
                <a:lnTo>
                  <a:pt x="7540908" y="1156487"/>
                </a:lnTo>
                <a:lnTo>
                  <a:pt x="7549022" y="1151016"/>
                </a:lnTo>
                <a:lnTo>
                  <a:pt x="7554493" y="1142902"/>
                </a:lnTo>
                <a:lnTo>
                  <a:pt x="7556500" y="1132966"/>
                </a:lnTo>
                <a:lnTo>
                  <a:pt x="7556500" y="25526"/>
                </a:lnTo>
                <a:lnTo>
                  <a:pt x="7554493" y="15591"/>
                </a:lnTo>
                <a:lnTo>
                  <a:pt x="7549022" y="7477"/>
                </a:lnTo>
                <a:lnTo>
                  <a:pt x="7540908" y="2006"/>
                </a:lnTo>
                <a:lnTo>
                  <a:pt x="7530973" y="0"/>
                </a:lnTo>
                <a:close/>
              </a:path>
            </a:pathLst>
          </a:custGeom>
          <a:solidFill>
            <a:srgbClr val="F1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80150" y="6295263"/>
            <a:ext cx="7556500" cy="1158875"/>
          </a:xfrm>
          <a:custGeom>
            <a:avLst/>
            <a:gdLst/>
            <a:ahLst/>
            <a:cxnLst/>
            <a:rect l="l" t="t" r="r" b="b"/>
            <a:pathLst>
              <a:path w="7556500" h="1158875">
                <a:moveTo>
                  <a:pt x="7530973" y="0"/>
                </a:moveTo>
                <a:lnTo>
                  <a:pt x="25526" y="0"/>
                </a:lnTo>
                <a:lnTo>
                  <a:pt x="15591" y="2006"/>
                </a:lnTo>
                <a:lnTo>
                  <a:pt x="7477" y="7477"/>
                </a:lnTo>
                <a:lnTo>
                  <a:pt x="2006" y="15591"/>
                </a:lnTo>
                <a:lnTo>
                  <a:pt x="0" y="25526"/>
                </a:lnTo>
                <a:lnTo>
                  <a:pt x="0" y="1133005"/>
                </a:lnTo>
                <a:lnTo>
                  <a:pt x="2006" y="1142940"/>
                </a:lnTo>
                <a:lnTo>
                  <a:pt x="7477" y="1151054"/>
                </a:lnTo>
                <a:lnTo>
                  <a:pt x="15591" y="1156525"/>
                </a:lnTo>
                <a:lnTo>
                  <a:pt x="25526" y="1158532"/>
                </a:lnTo>
                <a:lnTo>
                  <a:pt x="7530973" y="1158532"/>
                </a:lnTo>
                <a:lnTo>
                  <a:pt x="7540908" y="1156525"/>
                </a:lnTo>
                <a:lnTo>
                  <a:pt x="7549022" y="1151054"/>
                </a:lnTo>
                <a:lnTo>
                  <a:pt x="7554493" y="1142940"/>
                </a:lnTo>
                <a:lnTo>
                  <a:pt x="7556500" y="1133005"/>
                </a:lnTo>
                <a:lnTo>
                  <a:pt x="7556500" y="25526"/>
                </a:lnTo>
                <a:lnTo>
                  <a:pt x="7554493" y="15591"/>
                </a:lnTo>
                <a:lnTo>
                  <a:pt x="7549022" y="7477"/>
                </a:lnTo>
                <a:lnTo>
                  <a:pt x="7540908" y="2006"/>
                </a:lnTo>
                <a:lnTo>
                  <a:pt x="7530973" y="0"/>
                </a:lnTo>
                <a:close/>
              </a:path>
            </a:pathLst>
          </a:custGeom>
          <a:solidFill>
            <a:srgbClr val="F1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76884">
              <a:lnSpc>
                <a:spcPct val="121500"/>
              </a:lnSpc>
              <a:spcBef>
                <a:spcPts val="100"/>
              </a:spcBef>
            </a:pPr>
            <a:r>
              <a:rPr spc="120" dirty="0"/>
              <a:t>My</a:t>
            </a:r>
            <a:r>
              <a:rPr spc="10" dirty="0"/>
              <a:t> </a:t>
            </a:r>
            <a:r>
              <a:rPr dirty="0"/>
              <a:t>story, </a:t>
            </a:r>
            <a:r>
              <a:rPr spc="50" dirty="0"/>
              <a:t>published</a:t>
            </a:r>
            <a:r>
              <a:rPr spc="45" dirty="0"/>
              <a:t> </a:t>
            </a:r>
            <a:r>
              <a:rPr spc="55" dirty="0"/>
              <a:t>on</a:t>
            </a:r>
            <a:r>
              <a:rPr spc="5" dirty="0"/>
              <a:t> </a:t>
            </a:r>
            <a:r>
              <a:rPr dirty="0"/>
              <a:t>the</a:t>
            </a:r>
            <a:r>
              <a:rPr spc="20" dirty="0"/>
              <a:t> </a:t>
            </a:r>
            <a:r>
              <a:rPr spc="60" dirty="0"/>
              <a:t>Public</a:t>
            </a:r>
            <a:r>
              <a:rPr spc="-5" dirty="0"/>
              <a:t> </a:t>
            </a:r>
            <a:r>
              <a:rPr spc="60" dirty="0"/>
              <a:t>Eye</a:t>
            </a:r>
            <a:r>
              <a:rPr spc="20" dirty="0"/>
              <a:t> </a:t>
            </a:r>
            <a:r>
              <a:rPr spc="50" dirty="0"/>
              <a:t>website </a:t>
            </a:r>
            <a:r>
              <a:rPr dirty="0"/>
              <a:t>and</a:t>
            </a:r>
            <a:r>
              <a:rPr spc="5" dirty="0"/>
              <a:t> </a:t>
            </a:r>
            <a:r>
              <a:rPr spc="75" dirty="0"/>
              <a:t>Facebook</a:t>
            </a:r>
            <a:r>
              <a:rPr spc="10" dirty="0"/>
              <a:t> </a:t>
            </a:r>
            <a:r>
              <a:rPr dirty="0"/>
              <a:t>page,</a:t>
            </a:r>
            <a:r>
              <a:rPr spc="20" dirty="0"/>
              <a:t> </a:t>
            </a:r>
            <a:r>
              <a:rPr spc="50" dirty="0"/>
              <a:t>centered</a:t>
            </a:r>
            <a:r>
              <a:rPr spc="30" dirty="0"/>
              <a:t> </a:t>
            </a:r>
            <a:r>
              <a:rPr spc="55" dirty="0"/>
              <a:t>on</a:t>
            </a:r>
            <a:r>
              <a:rPr spc="5" dirty="0"/>
              <a:t> </a:t>
            </a:r>
            <a:r>
              <a:rPr dirty="0"/>
              <a:t>a</a:t>
            </a:r>
            <a:r>
              <a:rPr spc="15" dirty="0"/>
              <a:t> </a:t>
            </a:r>
            <a:r>
              <a:rPr spc="-10" dirty="0"/>
              <a:t>critical message:</a:t>
            </a:r>
          </a:p>
          <a:p>
            <a:pPr>
              <a:lnSpc>
                <a:spcPct val="100000"/>
              </a:lnSpc>
              <a:spcBef>
                <a:spcPts val="985"/>
              </a:spcBef>
            </a:pPr>
            <a:endParaRPr spc="-10" dirty="0"/>
          </a:p>
          <a:p>
            <a:pPr marL="182245">
              <a:lnSpc>
                <a:spcPct val="100000"/>
              </a:lnSpc>
            </a:pPr>
            <a:r>
              <a:rPr sz="1650" spc="10" dirty="0">
                <a:latin typeface="Arial MT"/>
                <a:cs typeface="Arial MT"/>
              </a:rPr>
              <a:t>Representation</a:t>
            </a:r>
            <a:r>
              <a:rPr sz="1650" spc="160" dirty="0">
                <a:latin typeface="Arial MT"/>
                <a:cs typeface="Arial MT"/>
              </a:rPr>
              <a:t> </a:t>
            </a:r>
            <a:r>
              <a:rPr sz="1650" spc="10" dirty="0">
                <a:latin typeface="Arial MT"/>
                <a:cs typeface="Arial MT"/>
              </a:rPr>
              <a:t>is</a:t>
            </a:r>
            <a:r>
              <a:rPr sz="1650" spc="160" dirty="0">
                <a:latin typeface="Arial MT"/>
                <a:cs typeface="Arial MT"/>
              </a:rPr>
              <a:t> </a:t>
            </a:r>
            <a:r>
              <a:rPr sz="1650" spc="-10" dirty="0">
                <a:latin typeface="Arial MT"/>
                <a:cs typeface="Arial MT"/>
              </a:rPr>
              <a:t>Essential</a:t>
            </a:r>
            <a:endParaRPr sz="1650">
              <a:latin typeface="Arial MT"/>
              <a:cs typeface="Arial MT"/>
            </a:endParaRPr>
          </a:p>
          <a:p>
            <a:pPr marL="182245" marR="912494">
              <a:lnSpc>
                <a:spcPct val="121500"/>
              </a:lnSpc>
              <a:spcBef>
                <a:spcPts val="590"/>
              </a:spcBef>
            </a:pPr>
            <a:r>
              <a:rPr dirty="0"/>
              <a:t>LGBTIQ+</a:t>
            </a:r>
            <a:r>
              <a:rPr spc="90" dirty="0"/>
              <a:t> </a:t>
            </a:r>
            <a:r>
              <a:rPr spc="60" dirty="0"/>
              <a:t>people</a:t>
            </a:r>
            <a:r>
              <a:rPr spc="95" dirty="0"/>
              <a:t> </a:t>
            </a:r>
            <a:r>
              <a:rPr spc="50" dirty="0"/>
              <a:t>belong</a:t>
            </a:r>
            <a:r>
              <a:rPr spc="75" dirty="0"/>
              <a:t> </a:t>
            </a:r>
            <a:r>
              <a:rPr dirty="0"/>
              <a:t>in</a:t>
            </a:r>
            <a:r>
              <a:rPr spc="70" dirty="0"/>
              <a:t> </a:t>
            </a:r>
            <a:r>
              <a:rPr dirty="0"/>
              <a:t>political</a:t>
            </a:r>
            <a:r>
              <a:rPr spc="65" dirty="0"/>
              <a:t> </a:t>
            </a:r>
            <a:r>
              <a:rPr spc="45" dirty="0"/>
              <a:t>leadership</a:t>
            </a:r>
            <a:r>
              <a:rPr spc="100" dirty="0"/>
              <a:t> </a:t>
            </a:r>
            <a:r>
              <a:rPr dirty="0"/>
              <a:t>and</a:t>
            </a:r>
            <a:r>
              <a:rPr spc="60" dirty="0"/>
              <a:t> </a:t>
            </a:r>
            <a:r>
              <a:rPr spc="70" dirty="0"/>
              <a:t>decision-</a:t>
            </a:r>
            <a:r>
              <a:rPr dirty="0"/>
              <a:t>making</a:t>
            </a:r>
            <a:r>
              <a:rPr spc="65" dirty="0"/>
              <a:t> spaces.</a:t>
            </a:r>
            <a:r>
              <a:rPr spc="80" dirty="0"/>
              <a:t> </a:t>
            </a:r>
            <a:r>
              <a:rPr spc="-20" dirty="0"/>
              <a:t>True </a:t>
            </a:r>
            <a:r>
              <a:rPr spc="70" dirty="0"/>
              <a:t>democracy</a:t>
            </a:r>
            <a:r>
              <a:rPr spc="-25" dirty="0"/>
              <a:t> </a:t>
            </a:r>
            <a:r>
              <a:rPr spc="60" dirty="0"/>
              <a:t>demands</a:t>
            </a:r>
            <a:r>
              <a:rPr spc="15" dirty="0"/>
              <a:t> </a:t>
            </a:r>
            <a:r>
              <a:rPr dirty="0"/>
              <a:t>their</a:t>
            </a:r>
            <a:r>
              <a:rPr spc="20" dirty="0"/>
              <a:t> </a:t>
            </a:r>
            <a:r>
              <a:rPr spc="55" dirty="0"/>
              <a:t>presence,</a:t>
            </a:r>
            <a:r>
              <a:rPr spc="10" dirty="0"/>
              <a:t> </a:t>
            </a:r>
            <a:r>
              <a:rPr dirty="0"/>
              <a:t>not just</a:t>
            </a:r>
            <a:r>
              <a:rPr spc="15" dirty="0"/>
              <a:t> </a:t>
            </a:r>
            <a:r>
              <a:rPr spc="65" dirty="0"/>
              <a:t>symbolic</a:t>
            </a:r>
            <a:r>
              <a:rPr spc="-10" dirty="0"/>
              <a:t> gestures.</a:t>
            </a:r>
          </a:p>
          <a:p>
            <a:pPr>
              <a:lnSpc>
                <a:spcPct val="100000"/>
              </a:lnSpc>
            </a:pPr>
            <a:endParaRPr spc="-10" dirty="0"/>
          </a:p>
          <a:p>
            <a:pPr>
              <a:lnSpc>
                <a:spcPct val="100000"/>
              </a:lnSpc>
              <a:spcBef>
                <a:spcPts val="630"/>
              </a:spcBef>
            </a:pPr>
            <a:endParaRPr spc="-10" dirty="0"/>
          </a:p>
          <a:p>
            <a:pPr marL="182245">
              <a:lnSpc>
                <a:spcPct val="100000"/>
              </a:lnSpc>
            </a:pPr>
            <a:r>
              <a:rPr sz="1650" dirty="0">
                <a:latin typeface="Arial MT"/>
                <a:cs typeface="Arial MT"/>
              </a:rPr>
              <a:t>Capable</a:t>
            </a:r>
            <a:r>
              <a:rPr sz="1650" spc="140" dirty="0">
                <a:latin typeface="Arial MT"/>
                <a:cs typeface="Arial MT"/>
              </a:rPr>
              <a:t> </a:t>
            </a:r>
            <a:r>
              <a:rPr sz="1650" spc="110" dirty="0">
                <a:latin typeface="Arial MT"/>
                <a:cs typeface="Arial MT"/>
              </a:rPr>
              <a:t>&amp;</a:t>
            </a:r>
            <a:r>
              <a:rPr sz="1650" spc="160" dirty="0">
                <a:latin typeface="Arial MT"/>
                <a:cs typeface="Arial MT"/>
              </a:rPr>
              <a:t> </a:t>
            </a:r>
            <a:r>
              <a:rPr sz="1650" dirty="0">
                <a:latin typeface="Arial MT"/>
                <a:cs typeface="Arial MT"/>
              </a:rPr>
              <a:t>Qualified</a:t>
            </a:r>
            <a:r>
              <a:rPr sz="1650" spc="155" dirty="0">
                <a:latin typeface="Arial MT"/>
                <a:cs typeface="Arial MT"/>
              </a:rPr>
              <a:t> </a:t>
            </a:r>
            <a:r>
              <a:rPr sz="1650" spc="-10" dirty="0">
                <a:latin typeface="Arial MT"/>
                <a:cs typeface="Arial MT"/>
              </a:rPr>
              <a:t>Leaders</a:t>
            </a:r>
            <a:endParaRPr sz="1650">
              <a:latin typeface="Arial MT"/>
              <a:cs typeface="Arial MT"/>
            </a:endParaRPr>
          </a:p>
          <a:p>
            <a:pPr marL="182245" marR="227965">
              <a:lnSpc>
                <a:spcPct val="121500"/>
              </a:lnSpc>
              <a:spcBef>
                <a:spcPts val="585"/>
              </a:spcBef>
            </a:pPr>
            <a:r>
              <a:rPr spc="50" dirty="0"/>
              <a:t>Transgender</a:t>
            </a:r>
            <a:r>
              <a:rPr spc="25" dirty="0"/>
              <a:t> </a:t>
            </a:r>
            <a:r>
              <a:rPr spc="20" dirty="0"/>
              <a:t>individuals</a:t>
            </a:r>
            <a:r>
              <a:rPr spc="25" dirty="0"/>
              <a:t> </a:t>
            </a:r>
            <a:r>
              <a:rPr spc="20" dirty="0"/>
              <a:t>are</a:t>
            </a:r>
            <a:r>
              <a:rPr spc="30" dirty="0"/>
              <a:t> </a:t>
            </a:r>
            <a:r>
              <a:rPr spc="50" dirty="0"/>
              <a:t>capable,</a:t>
            </a:r>
            <a:r>
              <a:rPr spc="30" dirty="0"/>
              <a:t> </a:t>
            </a:r>
            <a:r>
              <a:rPr spc="20" dirty="0"/>
              <a:t>qualified,</a:t>
            </a:r>
            <a:r>
              <a:rPr spc="35" dirty="0"/>
              <a:t> </a:t>
            </a:r>
            <a:r>
              <a:rPr spc="20" dirty="0"/>
              <a:t>and </a:t>
            </a:r>
            <a:r>
              <a:rPr spc="50" dirty="0"/>
              <a:t>electable leaders</a:t>
            </a:r>
            <a:r>
              <a:rPr spc="35" dirty="0"/>
              <a:t> </a:t>
            </a:r>
            <a:r>
              <a:rPr spc="75" dirty="0"/>
              <a:t>whose</a:t>
            </a:r>
            <a:r>
              <a:rPr spc="35" dirty="0"/>
              <a:t> </a:t>
            </a:r>
            <a:r>
              <a:rPr spc="-10" dirty="0"/>
              <a:t>contributions </a:t>
            </a:r>
            <a:r>
              <a:rPr spc="50" dirty="0"/>
              <a:t>enrich</a:t>
            </a:r>
            <a:r>
              <a:rPr spc="-50" dirty="0"/>
              <a:t> </a:t>
            </a:r>
            <a:r>
              <a:rPr spc="45" dirty="0"/>
              <a:t>governance.</a:t>
            </a:r>
          </a:p>
          <a:p>
            <a:pPr>
              <a:lnSpc>
                <a:spcPct val="100000"/>
              </a:lnSpc>
            </a:pPr>
            <a:endParaRPr spc="45" dirty="0"/>
          </a:p>
          <a:p>
            <a:pPr>
              <a:lnSpc>
                <a:spcPct val="100000"/>
              </a:lnSpc>
              <a:spcBef>
                <a:spcPts val="630"/>
              </a:spcBef>
            </a:pPr>
            <a:endParaRPr spc="45" dirty="0"/>
          </a:p>
          <a:p>
            <a:pPr marL="182245">
              <a:lnSpc>
                <a:spcPct val="100000"/>
              </a:lnSpc>
              <a:spcBef>
                <a:spcPts val="5"/>
              </a:spcBef>
            </a:pPr>
            <a:r>
              <a:rPr sz="1650" spc="55" dirty="0">
                <a:latin typeface="Arial MT"/>
                <a:cs typeface="Arial MT"/>
              </a:rPr>
              <a:t>Confronting</a:t>
            </a:r>
            <a:r>
              <a:rPr sz="1650" spc="-25" dirty="0">
                <a:latin typeface="Arial MT"/>
                <a:cs typeface="Arial MT"/>
              </a:rPr>
              <a:t> </a:t>
            </a:r>
            <a:r>
              <a:rPr sz="1650" spc="35" dirty="0">
                <a:latin typeface="Arial MT"/>
                <a:cs typeface="Arial MT"/>
              </a:rPr>
              <a:t>Discrimination</a:t>
            </a:r>
            <a:endParaRPr sz="1650">
              <a:latin typeface="Arial MT"/>
              <a:cs typeface="Arial MT"/>
            </a:endParaRPr>
          </a:p>
          <a:p>
            <a:pPr marL="182245" marR="931544">
              <a:lnSpc>
                <a:spcPct val="121500"/>
              </a:lnSpc>
              <a:spcBef>
                <a:spcPts val="585"/>
              </a:spcBef>
            </a:pPr>
            <a:r>
              <a:rPr spc="10" dirty="0"/>
              <a:t>Political</a:t>
            </a:r>
            <a:r>
              <a:rPr spc="30" dirty="0"/>
              <a:t> </a:t>
            </a:r>
            <a:r>
              <a:rPr spc="10" dirty="0"/>
              <a:t>participation</a:t>
            </a:r>
            <a:r>
              <a:rPr spc="60" dirty="0"/>
              <a:t> </a:t>
            </a:r>
            <a:r>
              <a:rPr spc="10" dirty="0"/>
              <a:t>must</a:t>
            </a:r>
            <a:r>
              <a:rPr spc="50" dirty="0"/>
              <a:t> </a:t>
            </a:r>
            <a:r>
              <a:rPr spc="10" dirty="0"/>
              <a:t>not</a:t>
            </a:r>
            <a:r>
              <a:rPr spc="50" dirty="0"/>
              <a:t> </a:t>
            </a:r>
            <a:r>
              <a:rPr spc="70" dirty="0"/>
              <a:t>be</a:t>
            </a:r>
            <a:r>
              <a:rPr spc="65" dirty="0"/>
              <a:t> </a:t>
            </a:r>
            <a:r>
              <a:rPr spc="10" dirty="0"/>
              <a:t>limited</a:t>
            </a:r>
            <a:r>
              <a:rPr spc="85" dirty="0"/>
              <a:t> </a:t>
            </a:r>
            <a:r>
              <a:rPr spc="70" dirty="0"/>
              <a:t>by</a:t>
            </a:r>
            <a:r>
              <a:rPr spc="55" dirty="0"/>
              <a:t> </a:t>
            </a:r>
            <a:r>
              <a:rPr spc="50" dirty="0"/>
              <a:t>gender</a:t>
            </a:r>
            <a:r>
              <a:rPr spc="90" dirty="0"/>
              <a:t> </a:t>
            </a:r>
            <a:r>
              <a:rPr spc="10" dirty="0"/>
              <a:t>identity</a:t>
            </a:r>
            <a:r>
              <a:rPr spc="75" dirty="0"/>
              <a:t> </a:t>
            </a:r>
            <a:r>
              <a:rPr spc="10" dirty="0"/>
              <a:t>or</a:t>
            </a:r>
            <a:r>
              <a:rPr spc="55" dirty="0"/>
              <a:t> </a:t>
            </a:r>
            <a:r>
              <a:rPr spc="50" dirty="0"/>
              <a:t>sexual</a:t>
            </a:r>
            <a:r>
              <a:rPr spc="55" dirty="0"/>
              <a:t> </a:t>
            </a:r>
            <a:r>
              <a:rPr spc="-10" dirty="0"/>
              <a:t>orientation. </a:t>
            </a:r>
            <a:r>
              <a:rPr spc="20" dirty="0"/>
              <a:t>Discrimination</a:t>
            </a:r>
            <a:r>
              <a:rPr dirty="0"/>
              <a:t> </a:t>
            </a:r>
            <a:r>
              <a:rPr spc="20" dirty="0"/>
              <a:t>and</a:t>
            </a:r>
            <a:r>
              <a:rPr spc="25" dirty="0"/>
              <a:t> </a:t>
            </a:r>
            <a:r>
              <a:rPr spc="20" dirty="0"/>
              <a:t>institutional</a:t>
            </a:r>
            <a:r>
              <a:rPr spc="25" dirty="0"/>
              <a:t> </a:t>
            </a:r>
            <a:r>
              <a:rPr spc="50" dirty="0"/>
              <a:t>resistance</a:t>
            </a:r>
            <a:r>
              <a:rPr spc="30" dirty="0"/>
              <a:t> </a:t>
            </a:r>
            <a:r>
              <a:rPr spc="20" dirty="0"/>
              <a:t>must</a:t>
            </a:r>
            <a:r>
              <a:rPr spc="25" dirty="0"/>
              <a:t> </a:t>
            </a:r>
            <a:r>
              <a:rPr spc="70" dirty="0"/>
              <a:t>be</a:t>
            </a:r>
            <a:r>
              <a:rPr spc="55" dirty="0"/>
              <a:t> openly</a:t>
            </a:r>
            <a:r>
              <a:rPr spc="30" dirty="0"/>
              <a:t> </a:t>
            </a:r>
            <a:r>
              <a:rPr spc="-10" dirty="0"/>
              <a:t>confronted.</a:t>
            </a:r>
          </a:p>
          <a:p>
            <a:pPr>
              <a:lnSpc>
                <a:spcPct val="100000"/>
              </a:lnSpc>
            </a:pPr>
            <a:endParaRPr spc="-10" dirty="0"/>
          </a:p>
          <a:p>
            <a:pPr>
              <a:lnSpc>
                <a:spcPct val="100000"/>
              </a:lnSpc>
              <a:spcBef>
                <a:spcPts val="630"/>
              </a:spcBef>
            </a:pPr>
            <a:endParaRPr spc="-10" dirty="0"/>
          </a:p>
          <a:p>
            <a:pPr marL="182245">
              <a:lnSpc>
                <a:spcPct val="100000"/>
              </a:lnSpc>
            </a:pPr>
            <a:r>
              <a:rPr sz="1650" dirty="0">
                <a:latin typeface="Arial MT"/>
                <a:cs typeface="Arial MT"/>
              </a:rPr>
              <a:t>Leaders</a:t>
            </a:r>
            <a:r>
              <a:rPr sz="1650" spc="55" dirty="0">
                <a:latin typeface="Arial MT"/>
                <a:cs typeface="Arial MT"/>
              </a:rPr>
              <a:t> </a:t>
            </a:r>
            <a:r>
              <a:rPr sz="1650" spc="80" dirty="0">
                <a:latin typeface="Arial MT"/>
                <a:cs typeface="Arial MT"/>
              </a:rPr>
              <a:t>from</a:t>
            </a:r>
            <a:r>
              <a:rPr sz="1650" spc="55" dirty="0">
                <a:latin typeface="Arial MT"/>
                <a:cs typeface="Arial MT"/>
              </a:rPr>
              <a:t> </a:t>
            </a:r>
            <a:r>
              <a:rPr sz="1650" spc="45" dirty="0">
                <a:latin typeface="Arial MT"/>
                <a:cs typeface="Arial MT"/>
              </a:rPr>
              <a:t>Within</a:t>
            </a:r>
            <a:endParaRPr sz="1650">
              <a:latin typeface="Arial MT"/>
              <a:cs typeface="Arial MT"/>
            </a:endParaRPr>
          </a:p>
          <a:p>
            <a:pPr marL="182245" marR="5080">
              <a:lnSpc>
                <a:spcPct val="121500"/>
              </a:lnSpc>
              <a:spcBef>
                <a:spcPts val="590"/>
              </a:spcBef>
            </a:pPr>
            <a:r>
              <a:rPr dirty="0"/>
              <a:t>LGBTIQ+</a:t>
            </a:r>
            <a:r>
              <a:rPr spc="60" dirty="0"/>
              <a:t> </a:t>
            </a:r>
            <a:r>
              <a:rPr spc="45" dirty="0"/>
              <a:t>communities</a:t>
            </a:r>
            <a:r>
              <a:rPr spc="30" dirty="0"/>
              <a:t> </a:t>
            </a:r>
            <a:r>
              <a:rPr dirty="0"/>
              <a:t>are</a:t>
            </a:r>
            <a:r>
              <a:rPr spc="45" dirty="0"/>
              <a:t> </a:t>
            </a:r>
            <a:r>
              <a:rPr dirty="0"/>
              <a:t>not</a:t>
            </a:r>
            <a:r>
              <a:rPr spc="40" dirty="0"/>
              <a:t> </a:t>
            </a:r>
            <a:r>
              <a:rPr dirty="0"/>
              <a:t>only</a:t>
            </a:r>
            <a:r>
              <a:rPr spc="25" dirty="0"/>
              <a:t> </a:t>
            </a:r>
            <a:r>
              <a:rPr spc="60" dirty="0"/>
              <a:t>advocates</a:t>
            </a:r>
            <a:r>
              <a:rPr spc="30" dirty="0"/>
              <a:t> </a:t>
            </a:r>
            <a:r>
              <a:rPr dirty="0"/>
              <a:t>from</a:t>
            </a:r>
            <a:r>
              <a:rPr spc="30" dirty="0"/>
              <a:t> </a:t>
            </a:r>
            <a:r>
              <a:rPr dirty="0"/>
              <a:t>the</a:t>
            </a:r>
            <a:r>
              <a:rPr spc="40" dirty="0"/>
              <a:t> </a:t>
            </a:r>
            <a:r>
              <a:rPr spc="45" dirty="0"/>
              <a:t>outside</a:t>
            </a:r>
            <a:r>
              <a:rPr spc="65" dirty="0"/>
              <a:t> </a:t>
            </a:r>
            <a:r>
              <a:rPr dirty="0"/>
              <a:t>but</a:t>
            </a:r>
            <a:r>
              <a:rPr spc="50" dirty="0"/>
              <a:t> </a:t>
            </a:r>
            <a:r>
              <a:rPr dirty="0"/>
              <a:t>are</a:t>
            </a:r>
            <a:r>
              <a:rPr spc="30" dirty="0"/>
              <a:t> </a:t>
            </a:r>
            <a:r>
              <a:rPr spc="50" dirty="0"/>
              <a:t>ready</a:t>
            </a:r>
            <a:r>
              <a:rPr spc="45" dirty="0"/>
              <a:t> </a:t>
            </a:r>
            <a:r>
              <a:rPr dirty="0"/>
              <a:t>to</a:t>
            </a:r>
            <a:r>
              <a:rPr spc="45" dirty="0"/>
              <a:t> </a:t>
            </a:r>
            <a:r>
              <a:rPr spc="65" dirty="0"/>
              <a:t>shape</a:t>
            </a:r>
            <a:r>
              <a:rPr spc="60" dirty="0"/>
              <a:t> </a:t>
            </a:r>
            <a:r>
              <a:rPr spc="55" dirty="0"/>
              <a:t>policy </a:t>
            </a:r>
            <a:r>
              <a:rPr spc="10" dirty="0"/>
              <a:t>from</a:t>
            </a:r>
            <a:r>
              <a:rPr spc="130" dirty="0"/>
              <a:t> </a:t>
            </a:r>
            <a:r>
              <a:rPr spc="10" dirty="0"/>
              <a:t>within,</a:t>
            </a:r>
            <a:r>
              <a:rPr spc="145" dirty="0"/>
              <a:t> </a:t>
            </a:r>
            <a:r>
              <a:rPr spc="10" dirty="0"/>
              <a:t>strengthening</a:t>
            </a:r>
            <a:r>
              <a:rPr spc="175" dirty="0"/>
              <a:t> </a:t>
            </a:r>
            <a:r>
              <a:rPr spc="50" dirty="0"/>
              <a:t>democracy.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7712073"/>
            <a:ext cx="121935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436813" y="7786169"/>
            <a:ext cx="7289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Voice and Choice Summit 2026    \    Voice and Choice Summit 2026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-1"/>
            <a:ext cx="5486400" cy="8229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1304" y="649929"/>
            <a:ext cx="6527165" cy="9886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5300"/>
              </a:lnSpc>
              <a:spcBef>
                <a:spcPts val="95"/>
              </a:spcBef>
            </a:pPr>
            <a:r>
              <a:rPr sz="3000" dirty="0"/>
              <a:t>Responsible</a:t>
            </a:r>
            <a:r>
              <a:rPr sz="3000" spc="114" dirty="0"/>
              <a:t> </a:t>
            </a:r>
            <a:r>
              <a:rPr sz="3000" dirty="0"/>
              <a:t>Reporting:</a:t>
            </a:r>
            <a:r>
              <a:rPr sz="3000" spc="125" dirty="0"/>
              <a:t> </a:t>
            </a:r>
            <a:r>
              <a:rPr sz="3000" dirty="0"/>
              <a:t>Reaching</a:t>
            </a:r>
            <a:r>
              <a:rPr sz="3000" spc="165" dirty="0"/>
              <a:t> </a:t>
            </a:r>
            <a:r>
              <a:rPr sz="3000" spc="-25" dirty="0"/>
              <a:t>Key </a:t>
            </a:r>
            <a:r>
              <a:rPr sz="3000" spc="65" dirty="0"/>
              <a:t>Audiences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781304" y="2059939"/>
            <a:ext cx="1951989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dirty="0">
                <a:solidFill>
                  <a:srgbClr val="030303"/>
                </a:solidFill>
                <a:latin typeface="Arial MT"/>
                <a:cs typeface="Arial MT"/>
              </a:rPr>
              <a:t>Primary</a:t>
            </a:r>
            <a:r>
              <a:rPr sz="1850" spc="185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1850" spc="-10" dirty="0">
                <a:solidFill>
                  <a:srgbClr val="030303"/>
                </a:solidFill>
                <a:latin typeface="Arial MT"/>
                <a:cs typeface="Arial MT"/>
              </a:rPr>
              <a:t>Audience</a:t>
            </a:r>
            <a:endParaRPr sz="185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1304" y="2501014"/>
            <a:ext cx="3373754" cy="253873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490"/>
              </a:spcBef>
              <a:buChar char="•"/>
              <a:tabLst>
                <a:tab pos="354965" algn="l"/>
              </a:tabLst>
            </a:pPr>
            <a:r>
              <a:rPr sz="1500" spc="50" dirty="0">
                <a:solidFill>
                  <a:srgbClr val="464646"/>
                </a:solidFill>
                <a:latin typeface="Tahoma"/>
                <a:cs typeface="Tahoma"/>
              </a:rPr>
              <a:t>General</a:t>
            </a:r>
            <a:r>
              <a:rPr sz="1500" spc="-4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464646"/>
                </a:solidFill>
                <a:latin typeface="Tahoma"/>
                <a:cs typeface="Tahoma"/>
              </a:rPr>
              <a:t>public</a:t>
            </a:r>
            <a:r>
              <a:rPr sz="1500" spc="-4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464646"/>
                </a:solidFill>
                <a:latin typeface="Tahoma"/>
                <a:cs typeface="Tahoma"/>
              </a:rPr>
              <a:t>and</a:t>
            </a:r>
            <a:r>
              <a:rPr sz="1500" spc="-5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464646"/>
                </a:solidFill>
                <a:latin typeface="Tahoma"/>
                <a:cs typeface="Tahoma"/>
              </a:rPr>
              <a:t>voters</a:t>
            </a:r>
            <a:r>
              <a:rPr sz="1500" spc="-5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-25" dirty="0">
                <a:solidFill>
                  <a:srgbClr val="464646"/>
                </a:solidFill>
                <a:latin typeface="Tahoma"/>
                <a:cs typeface="Tahoma"/>
              </a:rPr>
              <a:t>in</a:t>
            </a:r>
            <a:endParaRPr sz="1500">
              <a:latin typeface="Tahoma"/>
              <a:cs typeface="Tahoma"/>
            </a:endParaRPr>
          </a:p>
          <a:p>
            <a:pPr marL="354965">
              <a:lnSpc>
                <a:spcPct val="100000"/>
              </a:lnSpc>
              <a:spcBef>
                <a:spcPts val="395"/>
              </a:spcBef>
            </a:pPr>
            <a:r>
              <a:rPr sz="1500" spc="60" dirty="0">
                <a:solidFill>
                  <a:srgbClr val="464646"/>
                </a:solidFill>
                <a:latin typeface="Tahoma"/>
                <a:cs typeface="Tahoma"/>
              </a:rPr>
              <a:t>Lesotho</a:t>
            </a:r>
            <a:endParaRPr sz="15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400"/>
              </a:spcBef>
              <a:buChar char="•"/>
              <a:tabLst>
                <a:tab pos="354965" algn="l"/>
              </a:tabLst>
            </a:pPr>
            <a:r>
              <a:rPr sz="1500" spc="50" dirty="0">
                <a:solidFill>
                  <a:srgbClr val="464646"/>
                </a:solidFill>
                <a:latin typeface="Tahoma"/>
                <a:cs typeface="Tahoma"/>
              </a:rPr>
              <a:t>Political</a:t>
            </a:r>
            <a:r>
              <a:rPr sz="1500" spc="9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464646"/>
                </a:solidFill>
                <a:latin typeface="Tahoma"/>
                <a:cs typeface="Tahoma"/>
              </a:rPr>
              <a:t>parties</a:t>
            </a:r>
            <a:r>
              <a:rPr sz="1500" spc="4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464646"/>
                </a:solidFill>
                <a:latin typeface="Tahoma"/>
                <a:cs typeface="Tahoma"/>
              </a:rPr>
              <a:t>and policymakers</a:t>
            </a:r>
            <a:endParaRPr sz="1500">
              <a:latin typeface="Tahoma"/>
              <a:cs typeface="Tahoma"/>
            </a:endParaRPr>
          </a:p>
          <a:p>
            <a:pPr marL="354965" marR="36830" indent="-342900">
              <a:lnSpc>
                <a:spcPct val="122000"/>
              </a:lnSpc>
              <a:spcBef>
                <a:spcPts val="15"/>
              </a:spcBef>
              <a:buChar char="•"/>
              <a:tabLst>
                <a:tab pos="354965" algn="l"/>
              </a:tabLst>
            </a:pPr>
            <a:r>
              <a:rPr sz="1500" dirty="0">
                <a:solidFill>
                  <a:srgbClr val="464646"/>
                </a:solidFill>
                <a:latin typeface="Tahoma"/>
                <a:cs typeface="Tahoma"/>
              </a:rPr>
              <a:t>LGBTIQ+</a:t>
            </a:r>
            <a:r>
              <a:rPr sz="1500" spc="4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464646"/>
                </a:solidFill>
                <a:latin typeface="Tahoma"/>
                <a:cs typeface="Tahoma"/>
              </a:rPr>
              <a:t>community</a:t>
            </a:r>
            <a:r>
              <a:rPr sz="1500" spc="7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464646"/>
                </a:solidFill>
                <a:latin typeface="Tahoma"/>
                <a:cs typeface="Tahoma"/>
              </a:rPr>
              <a:t>members </a:t>
            </a:r>
            <a:r>
              <a:rPr sz="1500" spc="65" dirty="0">
                <a:solidFill>
                  <a:srgbClr val="464646"/>
                </a:solidFill>
                <a:latin typeface="Tahoma"/>
                <a:cs typeface="Tahoma"/>
              </a:rPr>
              <a:t>considering</a:t>
            </a:r>
            <a:r>
              <a:rPr sz="1500" spc="-2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464646"/>
                </a:solidFill>
                <a:latin typeface="Tahoma"/>
                <a:cs typeface="Tahoma"/>
              </a:rPr>
              <a:t>political</a:t>
            </a:r>
            <a:r>
              <a:rPr sz="1500" spc="-1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464646"/>
                </a:solidFill>
                <a:latin typeface="Tahoma"/>
                <a:cs typeface="Tahoma"/>
              </a:rPr>
              <a:t>participation</a:t>
            </a:r>
            <a:endParaRPr sz="1500">
              <a:latin typeface="Tahoma"/>
              <a:cs typeface="Tahoma"/>
            </a:endParaRPr>
          </a:p>
          <a:p>
            <a:pPr marL="354965" marR="304165" indent="-342900">
              <a:lnSpc>
                <a:spcPts val="2210"/>
              </a:lnSpc>
              <a:spcBef>
                <a:spcPts val="125"/>
              </a:spcBef>
              <a:buChar char="•"/>
              <a:tabLst>
                <a:tab pos="354965" algn="l"/>
              </a:tabLst>
            </a:pPr>
            <a:r>
              <a:rPr sz="1500" spc="60" dirty="0">
                <a:solidFill>
                  <a:srgbClr val="464646"/>
                </a:solidFill>
                <a:latin typeface="Tahoma"/>
                <a:cs typeface="Tahoma"/>
              </a:rPr>
              <a:t>Civil</a:t>
            </a:r>
            <a:r>
              <a:rPr sz="1500" spc="1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75" dirty="0">
                <a:solidFill>
                  <a:srgbClr val="464646"/>
                </a:solidFill>
                <a:latin typeface="Tahoma"/>
                <a:cs typeface="Tahoma"/>
              </a:rPr>
              <a:t>society</a:t>
            </a:r>
            <a:r>
              <a:rPr sz="1500" spc="2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464646"/>
                </a:solidFill>
                <a:latin typeface="Tahoma"/>
                <a:cs typeface="Tahoma"/>
              </a:rPr>
              <a:t>and</a:t>
            </a:r>
            <a:r>
              <a:rPr sz="1500" spc="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464646"/>
                </a:solidFill>
                <a:latin typeface="Tahoma"/>
                <a:cs typeface="Tahoma"/>
              </a:rPr>
              <a:t>human</a:t>
            </a:r>
            <a:r>
              <a:rPr sz="1500" spc="2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464646"/>
                </a:solidFill>
                <a:latin typeface="Tahoma"/>
                <a:cs typeface="Tahoma"/>
              </a:rPr>
              <a:t>rights </a:t>
            </a:r>
            <a:r>
              <a:rPr sz="1500" spc="45" dirty="0">
                <a:solidFill>
                  <a:srgbClr val="464646"/>
                </a:solidFill>
                <a:latin typeface="Tahoma"/>
                <a:cs typeface="Tahoma"/>
              </a:rPr>
              <a:t>organizations</a:t>
            </a:r>
            <a:endParaRPr sz="15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254"/>
              </a:spcBef>
              <a:buChar char="•"/>
              <a:tabLst>
                <a:tab pos="354965" algn="l"/>
              </a:tabLst>
            </a:pPr>
            <a:r>
              <a:rPr sz="1500" spc="55" dirty="0">
                <a:solidFill>
                  <a:srgbClr val="464646"/>
                </a:solidFill>
                <a:latin typeface="Tahoma"/>
                <a:cs typeface="Tahoma"/>
              </a:rPr>
              <a:t>Youth</a:t>
            </a:r>
            <a:r>
              <a:rPr sz="1500" spc="-5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464646"/>
                </a:solidFill>
                <a:latin typeface="Tahoma"/>
                <a:cs typeface="Tahoma"/>
              </a:rPr>
              <a:t>and</a:t>
            </a:r>
            <a:r>
              <a:rPr sz="1500" spc="-3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464646"/>
                </a:solidFill>
                <a:latin typeface="Tahoma"/>
                <a:cs typeface="Tahoma"/>
              </a:rPr>
              <a:t>marginalized</a:t>
            </a:r>
            <a:r>
              <a:rPr sz="1500" spc="-4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464646"/>
                </a:solidFill>
                <a:latin typeface="Tahoma"/>
                <a:cs typeface="Tahoma"/>
              </a:rPr>
              <a:t>groups</a:t>
            </a:r>
            <a:endParaRPr sz="1500">
              <a:latin typeface="Tahoma"/>
              <a:cs typeface="Tahoma"/>
            </a:endParaRPr>
          </a:p>
          <a:p>
            <a:pPr marL="354965">
              <a:lnSpc>
                <a:spcPct val="100000"/>
              </a:lnSpc>
              <a:spcBef>
                <a:spcPts val="395"/>
              </a:spcBef>
            </a:pPr>
            <a:r>
              <a:rPr sz="1500" spc="70" dirty="0">
                <a:solidFill>
                  <a:srgbClr val="464646"/>
                </a:solidFill>
                <a:latin typeface="Tahoma"/>
                <a:cs typeface="Tahoma"/>
              </a:rPr>
              <a:t>seeking</a:t>
            </a:r>
            <a:r>
              <a:rPr sz="1500" spc="-2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40" dirty="0">
                <a:solidFill>
                  <a:srgbClr val="464646"/>
                </a:solidFill>
                <a:latin typeface="Tahoma"/>
                <a:cs typeface="Tahoma"/>
              </a:rPr>
              <a:t>representation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02504" y="2036775"/>
            <a:ext cx="28003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100"/>
              </a:lnSpc>
              <a:spcBef>
                <a:spcPts val="100"/>
              </a:spcBef>
            </a:pPr>
            <a:r>
              <a:rPr sz="1850" spc="55" dirty="0">
                <a:solidFill>
                  <a:srgbClr val="030303"/>
                </a:solidFill>
                <a:latin typeface="Arial MT"/>
                <a:cs typeface="Arial MT"/>
              </a:rPr>
              <a:t>Distinctive</a:t>
            </a:r>
            <a:r>
              <a:rPr sz="1850" spc="30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1850" spc="110" dirty="0">
                <a:solidFill>
                  <a:srgbClr val="030303"/>
                </a:solidFill>
                <a:latin typeface="Arial MT"/>
                <a:cs typeface="Arial MT"/>
              </a:rPr>
              <a:t>&amp;</a:t>
            </a:r>
            <a:r>
              <a:rPr sz="1850" spc="-10" dirty="0">
                <a:solidFill>
                  <a:srgbClr val="030303"/>
                </a:solidFill>
                <a:latin typeface="Arial MT"/>
                <a:cs typeface="Arial MT"/>
              </a:rPr>
              <a:t> Responsible </a:t>
            </a:r>
            <a:r>
              <a:rPr sz="1850" spc="50" dirty="0">
                <a:solidFill>
                  <a:srgbClr val="030303"/>
                </a:solidFill>
                <a:latin typeface="Arial MT"/>
                <a:cs typeface="Arial MT"/>
              </a:rPr>
              <a:t>Approach</a:t>
            </a:r>
            <a:endParaRPr sz="185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02504" y="2802128"/>
            <a:ext cx="3501390" cy="4215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1750" indent="-342900">
              <a:lnSpc>
                <a:spcPct val="122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1500" spc="60" dirty="0">
                <a:solidFill>
                  <a:srgbClr val="464646"/>
                </a:solidFill>
                <a:latin typeface="Tahoma"/>
                <a:cs typeface="Tahoma"/>
              </a:rPr>
              <a:t>Framed</a:t>
            </a:r>
            <a:r>
              <a:rPr sz="1500" spc="-2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464646"/>
                </a:solidFill>
                <a:latin typeface="Tahoma"/>
                <a:cs typeface="Tahoma"/>
              </a:rPr>
              <a:t>the</a:t>
            </a:r>
            <a:r>
              <a:rPr sz="1500" spc="-1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464646"/>
                </a:solidFill>
                <a:latin typeface="Tahoma"/>
                <a:cs typeface="Tahoma"/>
              </a:rPr>
              <a:t>story</a:t>
            </a:r>
            <a:r>
              <a:rPr sz="1500" spc="-2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80" dirty="0">
                <a:solidFill>
                  <a:srgbClr val="464646"/>
                </a:solidFill>
                <a:latin typeface="Tahoma"/>
                <a:cs typeface="Tahoma"/>
              </a:rPr>
              <a:t>as</a:t>
            </a:r>
            <a:r>
              <a:rPr sz="1500" spc="-3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464646"/>
                </a:solidFill>
                <a:latin typeface="Tahoma"/>
                <a:cs typeface="Tahoma"/>
              </a:rPr>
              <a:t>a</a:t>
            </a:r>
            <a:r>
              <a:rPr sz="1500" spc="-1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40" dirty="0">
                <a:solidFill>
                  <a:srgbClr val="464646"/>
                </a:solidFill>
                <a:latin typeface="Tahoma"/>
                <a:cs typeface="Tahoma"/>
              </a:rPr>
              <a:t>critical </a:t>
            </a:r>
            <a:r>
              <a:rPr sz="1500" spc="85" dirty="0">
                <a:solidFill>
                  <a:srgbClr val="464646"/>
                </a:solidFill>
                <a:latin typeface="Tahoma"/>
                <a:cs typeface="Tahoma"/>
              </a:rPr>
              <a:t>democracy</a:t>
            </a:r>
            <a:r>
              <a:rPr sz="1500" spc="-3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464646"/>
                </a:solidFill>
                <a:latin typeface="Tahoma"/>
                <a:cs typeface="Tahoma"/>
              </a:rPr>
              <a:t>and</a:t>
            </a:r>
            <a:r>
              <a:rPr sz="1500" spc="-4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464646"/>
                </a:solidFill>
                <a:latin typeface="Tahoma"/>
                <a:cs typeface="Tahoma"/>
              </a:rPr>
              <a:t>governance</a:t>
            </a:r>
            <a:r>
              <a:rPr sz="1500" spc="-2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464646"/>
                </a:solidFill>
                <a:latin typeface="Tahoma"/>
                <a:cs typeface="Tahoma"/>
              </a:rPr>
              <a:t>issue.</a:t>
            </a:r>
            <a:endParaRPr sz="1500">
              <a:latin typeface="Tahoma"/>
              <a:cs typeface="Tahoma"/>
            </a:endParaRPr>
          </a:p>
          <a:p>
            <a:pPr marL="355600" marR="5080" indent="-342900">
              <a:lnSpc>
                <a:spcPts val="2210"/>
              </a:lnSpc>
              <a:spcBef>
                <a:spcPts val="125"/>
              </a:spcBef>
              <a:buChar char="•"/>
              <a:tabLst>
                <a:tab pos="355600" algn="l"/>
              </a:tabLst>
            </a:pPr>
            <a:r>
              <a:rPr sz="1500" spc="75" dirty="0">
                <a:solidFill>
                  <a:srgbClr val="464646"/>
                </a:solidFill>
                <a:latin typeface="Tahoma"/>
                <a:cs typeface="Tahoma"/>
              </a:rPr>
              <a:t>Centered</a:t>
            </a:r>
            <a:r>
              <a:rPr sz="1500" spc="-4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464646"/>
                </a:solidFill>
                <a:latin typeface="Tahoma"/>
                <a:cs typeface="Tahoma"/>
              </a:rPr>
              <a:t>Sheriff's</a:t>
            </a:r>
            <a:r>
              <a:rPr sz="1500" spc="-2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80" dirty="0">
                <a:solidFill>
                  <a:srgbClr val="464646"/>
                </a:solidFill>
                <a:latin typeface="Tahoma"/>
                <a:cs typeface="Tahoma"/>
              </a:rPr>
              <a:t>voice</a:t>
            </a:r>
            <a:r>
              <a:rPr sz="1500" spc="-2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35" dirty="0">
                <a:solidFill>
                  <a:srgbClr val="464646"/>
                </a:solidFill>
                <a:latin typeface="Tahoma"/>
                <a:cs typeface="Tahoma"/>
              </a:rPr>
              <a:t>and </a:t>
            </a:r>
            <a:r>
              <a:rPr sz="1500" spc="65" dirty="0">
                <a:solidFill>
                  <a:srgbClr val="464646"/>
                </a:solidFill>
                <a:latin typeface="Tahoma"/>
                <a:cs typeface="Tahoma"/>
              </a:rPr>
              <a:t>agency,</a:t>
            </a:r>
            <a:r>
              <a:rPr sz="1500" spc="-2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464646"/>
                </a:solidFill>
                <a:latin typeface="Tahoma"/>
                <a:cs typeface="Tahoma"/>
              </a:rPr>
              <a:t>avoiding</a:t>
            </a:r>
            <a:r>
              <a:rPr sz="1500" spc="-2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464646"/>
                </a:solidFill>
                <a:latin typeface="Tahoma"/>
                <a:cs typeface="Tahoma"/>
              </a:rPr>
              <a:t>victim</a:t>
            </a:r>
            <a:r>
              <a:rPr sz="1500" spc="-3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464646"/>
                </a:solidFill>
                <a:latin typeface="Tahoma"/>
                <a:cs typeface="Tahoma"/>
              </a:rPr>
              <a:t>narratives.</a:t>
            </a:r>
            <a:endParaRPr sz="15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254"/>
              </a:spcBef>
              <a:buChar char="•"/>
              <a:tabLst>
                <a:tab pos="354965" algn="l"/>
              </a:tabLst>
            </a:pPr>
            <a:r>
              <a:rPr sz="1500" spc="60" dirty="0">
                <a:solidFill>
                  <a:srgbClr val="464646"/>
                </a:solidFill>
                <a:latin typeface="Tahoma"/>
                <a:cs typeface="Tahoma"/>
              </a:rPr>
              <a:t>Ensured</a:t>
            </a:r>
            <a:r>
              <a:rPr sz="1500" spc="-4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464646"/>
                </a:solidFill>
                <a:latin typeface="Tahoma"/>
                <a:cs typeface="Tahoma"/>
              </a:rPr>
              <a:t>informed</a:t>
            </a:r>
            <a:r>
              <a:rPr sz="1500" spc="-4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464646"/>
                </a:solidFill>
                <a:latin typeface="Tahoma"/>
                <a:cs typeface="Tahoma"/>
              </a:rPr>
              <a:t>consent</a:t>
            </a:r>
            <a:r>
              <a:rPr sz="1500" spc="-2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30" dirty="0">
                <a:solidFill>
                  <a:srgbClr val="464646"/>
                </a:solidFill>
                <a:latin typeface="Tahoma"/>
                <a:cs typeface="Tahoma"/>
              </a:rPr>
              <a:t>for</a:t>
            </a:r>
            <a:endParaRPr sz="1500">
              <a:latin typeface="Tahoma"/>
              <a:cs typeface="Tahoma"/>
            </a:endParaRPr>
          </a:p>
          <a:p>
            <a:pPr marL="355600" marR="1120775">
              <a:lnSpc>
                <a:spcPts val="2210"/>
              </a:lnSpc>
              <a:spcBef>
                <a:spcPts val="130"/>
              </a:spcBef>
            </a:pPr>
            <a:r>
              <a:rPr sz="1500" spc="60" dirty="0">
                <a:solidFill>
                  <a:srgbClr val="464646"/>
                </a:solidFill>
                <a:latin typeface="Tahoma"/>
                <a:cs typeface="Tahoma"/>
              </a:rPr>
              <a:t>personal</a:t>
            </a:r>
            <a:r>
              <a:rPr sz="1500" spc="-6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464646"/>
                </a:solidFill>
                <a:latin typeface="Tahoma"/>
                <a:cs typeface="Tahoma"/>
              </a:rPr>
              <a:t>and</a:t>
            </a:r>
            <a:r>
              <a:rPr sz="1500" spc="-5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464646"/>
                </a:solidFill>
                <a:latin typeface="Tahoma"/>
                <a:cs typeface="Tahoma"/>
              </a:rPr>
              <a:t>sensitive </a:t>
            </a:r>
            <a:r>
              <a:rPr sz="1500" spc="55" dirty="0">
                <a:solidFill>
                  <a:srgbClr val="464646"/>
                </a:solidFill>
                <a:latin typeface="Tahoma"/>
                <a:cs typeface="Tahoma"/>
              </a:rPr>
              <a:t>experiences.</a:t>
            </a:r>
            <a:endParaRPr sz="15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250"/>
              </a:spcBef>
              <a:buChar char="•"/>
              <a:tabLst>
                <a:tab pos="354965" algn="l"/>
              </a:tabLst>
            </a:pPr>
            <a:r>
              <a:rPr sz="1500" spc="80" dirty="0">
                <a:solidFill>
                  <a:srgbClr val="464646"/>
                </a:solidFill>
                <a:latin typeface="Tahoma"/>
                <a:cs typeface="Tahoma"/>
              </a:rPr>
              <a:t>Avoided</a:t>
            </a:r>
            <a:r>
              <a:rPr sz="1500" spc="-5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40" dirty="0">
                <a:solidFill>
                  <a:srgbClr val="464646"/>
                </a:solidFill>
                <a:latin typeface="Tahoma"/>
                <a:cs typeface="Tahoma"/>
              </a:rPr>
              <a:t>sensationalizing</a:t>
            </a:r>
            <a:endParaRPr sz="15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  <a:spcBef>
                <a:spcPts val="395"/>
              </a:spcBef>
            </a:pPr>
            <a:r>
              <a:rPr sz="1500" spc="50" dirty="0">
                <a:solidFill>
                  <a:srgbClr val="464646"/>
                </a:solidFill>
                <a:latin typeface="Tahoma"/>
                <a:cs typeface="Tahoma"/>
              </a:rPr>
              <a:t>transphobia</a:t>
            </a:r>
            <a:r>
              <a:rPr sz="1500" spc="-8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464646"/>
                </a:solidFill>
                <a:latin typeface="Tahoma"/>
                <a:cs typeface="Tahoma"/>
              </a:rPr>
              <a:t>or</a:t>
            </a:r>
            <a:r>
              <a:rPr sz="1500" spc="-3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464646"/>
                </a:solidFill>
                <a:latin typeface="Tahoma"/>
                <a:cs typeface="Tahoma"/>
              </a:rPr>
              <a:t>threats.</a:t>
            </a:r>
            <a:endParaRPr sz="1500">
              <a:latin typeface="Tahoma"/>
              <a:cs typeface="Tahoma"/>
            </a:endParaRPr>
          </a:p>
          <a:p>
            <a:pPr marL="355600" marR="69215" indent="-342900">
              <a:lnSpc>
                <a:spcPct val="122000"/>
              </a:lnSpc>
              <a:spcBef>
                <a:spcPts val="15"/>
              </a:spcBef>
              <a:buChar char="•"/>
              <a:tabLst>
                <a:tab pos="355600" algn="l"/>
              </a:tabLst>
            </a:pPr>
            <a:r>
              <a:rPr sz="1500" spc="70" dirty="0">
                <a:solidFill>
                  <a:srgbClr val="464646"/>
                </a:solidFill>
                <a:latin typeface="Tahoma"/>
                <a:cs typeface="Tahoma"/>
              </a:rPr>
              <a:t>Balanced</a:t>
            </a:r>
            <a:r>
              <a:rPr sz="1500" spc="11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10" dirty="0">
                <a:solidFill>
                  <a:srgbClr val="464646"/>
                </a:solidFill>
                <a:latin typeface="Tahoma"/>
                <a:cs typeface="Tahoma"/>
              </a:rPr>
              <a:t>reporting</a:t>
            </a:r>
            <a:r>
              <a:rPr sz="1500" spc="9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10" dirty="0">
                <a:solidFill>
                  <a:srgbClr val="464646"/>
                </a:solidFill>
                <a:latin typeface="Tahoma"/>
                <a:cs typeface="Tahoma"/>
              </a:rPr>
              <a:t>with</a:t>
            </a:r>
            <a:r>
              <a:rPr sz="1500" spc="114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80" dirty="0">
                <a:solidFill>
                  <a:srgbClr val="464646"/>
                </a:solidFill>
                <a:latin typeface="Tahoma"/>
                <a:cs typeface="Tahoma"/>
              </a:rPr>
              <a:t>advocacy </a:t>
            </a:r>
            <a:r>
              <a:rPr sz="1500" spc="85" dirty="0">
                <a:solidFill>
                  <a:srgbClr val="464646"/>
                </a:solidFill>
                <a:latin typeface="Tahoma"/>
                <a:cs typeface="Tahoma"/>
              </a:rPr>
              <a:t>voices</a:t>
            </a:r>
            <a:r>
              <a:rPr sz="1500" spc="-2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464646"/>
                </a:solidFill>
                <a:latin typeface="Tahoma"/>
                <a:cs typeface="Tahoma"/>
              </a:rPr>
              <a:t>and</a:t>
            </a:r>
            <a:r>
              <a:rPr sz="1500" spc="-4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464646"/>
                </a:solidFill>
                <a:latin typeface="Tahoma"/>
                <a:cs typeface="Tahoma"/>
              </a:rPr>
              <a:t>political</a:t>
            </a:r>
            <a:r>
              <a:rPr sz="1500" spc="-2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40" dirty="0">
                <a:solidFill>
                  <a:srgbClr val="464646"/>
                </a:solidFill>
                <a:latin typeface="Tahoma"/>
                <a:cs typeface="Tahoma"/>
              </a:rPr>
              <a:t>context.</a:t>
            </a:r>
            <a:endParaRPr sz="1500">
              <a:latin typeface="Tahoma"/>
              <a:cs typeface="Tahoma"/>
            </a:endParaRPr>
          </a:p>
          <a:p>
            <a:pPr marL="355600" marR="455295" indent="-342900">
              <a:lnSpc>
                <a:spcPts val="2210"/>
              </a:lnSpc>
              <a:spcBef>
                <a:spcPts val="130"/>
              </a:spcBef>
              <a:buChar char="•"/>
              <a:tabLst>
                <a:tab pos="355600" algn="l"/>
              </a:tabLst>
            </a:pPr>
            <a:r>
              <a:rPr sz="1500" spc="50" dirty="0">
                <a:solidFill>
                  <a:srgbClr val="464646"/>
                </a:solidFill>
                <a:latin typeface="Tahoma"/>
                <a:cs typeface="Tahoma"/>
              </a:rPr>
              <a:t>Prioritized</a:t>
            </a:r>
            <a:r>
              <a:rPr sz="1500" spc="6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464646"/>
                </a:solidFill>
                <a:latin typeface="Tahoma"/>
                <a:cs typeface="Tahoma"/>
              </a:rPr>
              <a:t>safety,</a:t>
            </a:r>
            <a:r>
              <a:rPr sz="1500" spc="7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464646"/>
                </a:solidFill>
                <a:latin typeface="Tahoma"/>
                <a:cs typeface="Tahoma"/>
              </a:rPr>
              <a:t>dignity,</a:t>
            </a:r>
            <a:r>
              <a:rPr sz="1500" spc="8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25" dirty="0">
                <a:solidFill>
                  <a:srgbClr val="464646"/>
                </a:solidFill>
                <a:latin typeface="Tahoma"/>
                <a:cs typeface="Tahoma"/>
              </a:rPr>
              <a:t>and </a:t>
            </a:r>
            <a:r>
              <a:rPr sz="1500" spc="50" dirty="0">
                <a:solidFill>
                  <a:srgbClr val="464646"/>
                </a:solidFill>
                <a:latin typeface="Tahoma"/>
                <a:cs typeface="Tahoma"/>
              </a:rPr>
              <a:t>appropriate</a:t>
            </a:r>
            <a:r>
              <a:rPr sz="1500" spc="-7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464646"/>
                </a:solidFill>
                <a:latin typeface="Tahoma"/>
                <a:cs typeface="Tahoma"/>
              </a:rPr>
              <a:t>language.</a:t>
            </a:r>
            <a:endParaRPr sz="15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250"/>
              </a:spcBef>
              <a:buChar char="•"/>
              <a:tabLst>
                <a:tab pos="354965" algn="l"/>
              </a:tabLst>
            </a:pPr>
            <a:r>
              <a:rPr sz="1500" spc="50" dirty="0">
                <a:solidFill>
                  <a:srgbClr val="464646"/>
                </a:solidFill>
                <a:latin typeface="Tahoma"/>
                <a:cs typeface="Tahoma"/>
              </a:rPr>
              <a:t>Highlighted</a:t>
            </a:r>
            <a:r>
              <a:rPr sz="1500" spc="-3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464646"/>
                </a:solidFill>
                <a:latin typeface="Tahoma"/>
                <a:cs typeface="Tahoma"/>
              </a:rPr>
              <a:t>systemic</a:t>
            </a:r>
            <a:r>
              <a:rPr sz="1500" spc="-2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464646"/>
                </a:solidFill>
                <a:latin typeface="Tahoma"/>
                <a:cs typeface="Tahoma"/>
              </a:rPr>
              <a:t>barriers</a:t>
            </a:r>
            <a:r>
              <a:rPr sz="1500" spc="-3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464646"/>
                </a:solidFill>
                <a:latin typeface="Tahoma"/>
                <a:cs typeface="Tahoma"/>
              </a:rPr>
              <a:t>over</a:t>
            </a:r>
            <a:endParaRPr sz="15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  <a:spcBef>
                <a:spcPts val="395"/>
              </a:spcBef>
            </a:pPr>
            <a:r>
              <a:rPr sz="1500" spc="10" dirty="0">
                <a:solidFill>
                  <a:srgbClr val="464646"/>
                </a:solidFill>
                <a:latin typeface="Tahoma"/>
                <a:cs typeface="Tahoma"/>
              </a:rPr>
              <a:t>individual</a:t>
            </a:r>
            <a:r>
              <a:rPr sz="1500" spc="30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464646"/>
                </a:solidFill>
                <a:latin typeface="Tahoma"/>
                <a:cs typeface="Tahoma"/>
              </a:rPr>
              <a:t>discrimination.</a:t>
            </a:r>
            <a:endParaRPr sz="1500">
              <a:latin typeface="Tahoma"/>
              <a:cs typeface="Tahoma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5" y="7712075"/>
            <a:ext cx="121935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5885" y="7860266"/>
            <a:ext cx="7289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Voice and Choice Summit 2026    \    Voice and Choice Summit 2026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5486399" cy="82295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5209" rIns="0" bIns="0" rtlCol="0">
            <a:spAutoFit/>
          </a:bodyPr>
          <a:lstStyle/>
          <a:p>
            <a:pPr marL="5499100">
              <a:lnSpc>
                <a:spcPct val="100000"/>
              </a:lnSpc>
              <a:spcBef>
                <a:spcPts val="100"/>
              </a:spcBef>
            </a:pPr>
            <a:r>
              <a:rPr sz="3000" dirty="0"/>
              <a:t>Catalyzing</a:t>
            </a:r>
            <a:r>
              <a:rPr sz="3000" spc="30" dirty="0"/>
              <a:t> </a:t>
            </a:r>
            <a:r>
              <a:rPr sz="3000" dirty="0"/>
              <a:t>Change:</a:t>
            </a:r>
            <a:r>
              <a:rPr sz="3000" spc="10" dirty="0"/>
              <a:t> </a:t>
            </a:r>
            <a:r>
              <a:rPr sz="3000" dirty="0"/>
              <a:t>The</a:t>
            </a:r>
            <a:r>
              <a:rPr sz="3000" spc="20" dirty="0"/>
              <a:t> </a:t>
            </a:r>
            <a:r>
              <a:rPr sz="3000" spc="65" dirty="0"/>
              <a:t>Article's</a:t>
            </a:r>
            <a:r>
              <a:rPr sz="3000" dirty="0"/>
              <a:t> </a:t>
            </a:r>
            <a:r>
              <a:rPr sz="3000" spc="114" dirty="0"/>
              <a:t>Impact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6267958" y="1852751"/>
            <a:ext cx="33585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100"/>
              </a:spcBef>
            </a:pPr>
            <a:r>
              <a:rPr sz="1850" dirty="0">
                <a:solidFill>
                  <a:srgbClr val="030303"/>
                </a:solidFill>
                <a:latin typeface="Arial MT"/>
                <a:cs typeface="Arial MT"/>
              </a:rPr>
              <a:t>How </a:t>
            </a:r>
            <a:r>
              <a:rPr sz="1850" spc="60" dirty="0">
                <a:solidFill>
                  <a:srgbClr val="030303"/>
                </a:solidFill>
                <a:latin typeface="Arial MT"/>
                <a:cs typeface="Arial MT"/>
              </a:rPr>
              <a:t>My</a:t>
            </a:r>
            <a:r>
              <a:rPr sz="1850" spc="-5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1850" spc="55" dirty="0">
                <a:solidFill>
                  <a:srgbClr val="030303"/>
                </a:solidFill>
                <a:latin typeface="Arial MT"/>
                <a:cs typeface="Arial MT"/>
              </a:rPr>
              <a:t>Article</a:t>
            </a:r>
            <a:r>
              <a:rPr sz="1850" spc="30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1850" spc="75" dirty="0">
                <a:solidFill>
                  <a:srgbClr val="030303"/>
                </a:solidFill>
                <a:latin typeface="Arial MT"/>
                <a:cs typeface="Arial MT"/>
              </a:rPr>
              <a:t>Contributed</a:t>
            </a:r>
            <a:r>
              <a:rPr sz="1850" spc="40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1850" spc="110" dirty="0">
                <a:solidFill>
                  <a:srgbClr val="030303"/>
                </a:solidFill>
                <a:latin typeface="Arial MT"/>
                <a:cs typeface="Arial MT"/>
              </a:rPr>
              <a:t>to </a:t>
            </a:r>
            <a:r>
              <a:rPr sz="1850" spc="-10" dirty="0">
                <a:solidFill>
                  <a:srgbClr val="030303"/>
                </a:solidFill>
                <a:latin typeface="Arial MT"/>
                <a:cs typeface="Arial MT"/>
              </a:rPr>
              <a:t>Change</a:t>
            </a:r>
            <a:endParaRPr sz="185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67958" y="2618359"/>
            <a:ext cx="3486785" cy="4215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109220" indent="-342900">
              <a:lnSpc>
                <a:spcPct val="122000"/>
              </a:lnSpc>
              <a:spcBef>
                <a:spcPts val="100"/>
              </a:spcBef>
              <a:buChar char="•"/>
              <a:tabLst>
                <a:tab pos="354965" algn="l"/>
              </a:tabLst>
            </a:pPr>
            <a:r>
              <a:rPr sz="1500" spc="70" dirty="0">
                <a:solidFill>
                  <a:srgbClr val="464646"/>
                </a:solidFill>
                <a:latin typeface="Tahoma"/>
                <a:cs typeface="Tahoma"/>
              </a:rPr>
              <a:t>Documented</a:t>
            </a:r>
            <a:r>
              <a:rPr sz="1500" spc="4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464646"/>
                </a:solidFill>
                <a:latin typeface="Tahoma"/>
                <a:cs typeface="Tahoma"/>
              </a:rPr>
              <a:t>a</a:t>
            </a:r>
            <a:r>
              <a:rPr sz="1500" spc="2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464646"/>
                </a:solidFill>
                <a:latin typeface="Tahoma"/>
                <a:cs typeface="Tahoma"/>
              </a:rPr>
              <a:t>historic</a:t>
            </a:r>
            <a:r>
              <a:rPr sz="1500" spc="3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464646"/>
                </a:solidFill>
                <a:latin typeface="Tahoma"/>
                <a:cs typeface="Tahoma"/>
              </a:rPr>
              <a:t>first</a:t>
            </a:r>
            <a:r>
              <a:rPr sz="1500" spc="1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30" dirty="0">
                <a:solidFill>
                  <a:srgbClr val="464646"/>
                </a:solidFill>
                <a:latin typeface="Tahoma"/>
                <a:cs typeface="Tahoma"/>
              </a:rPr>
              <a:t>for </a:t>
            </a:r>
            <a:r>
              <a:rPr sz="1500" spc="55" dirty="0">
                <a:solidFill>
                  <a:srgbClr val="464646"/>
                </a:solidFill>
                <a:latin typeface="Tahoma"/>
                <a:cs typeface="Tahoma"/>
              </a:rPr>
              <a:t>transgender</a:t>
            </a:r>
            <a:r>
              <a:rPr sz="1500" spc="114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10" dirty="0">
                <a:solidFill>
                  <a:srgbClr val="464646"/>
                </a:solidFill>
                <a:latin typeface="Tahoma"/>
                <a:cs typeface="Tahoma"/>
              </a:rPr>
              <a:t>political</a:t>
            </a:r>
            <a:r>
              <a:rPr sz="1500" spc="15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35" dirty="0">
                <a:solidFill>
                  <a:srgbClr val="464646"/>
                </a:solidFill>
                <a:latin typeface="Tahoma"/>
                <a:cs typeface="Tahoma"/>
              </a:rPr>
              <a:t>participation </a:t>
            </a:r>
            <a:r>
              <a:rPr sz="1500" dirty="0">
                <a:solidFill>
                  <a:srgbClr val="464646"/>
                </a:solidFill>
                <a:latin typeface="Tahoma"/>
                <a:cs typeface="Tahoma"/>
              </a:rPr>
              <a:t>in</a:t>
            </a:r>
            <a:r>
              <a:rPr sz="1500" spc="3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464646"/>
                </a:solidFill>
                <a:latin typeface="Tahoma"/>
                <a:cs typeface="Tahoma"/>
              </a:rPr>
              <a:t>Lesotho.</a:t>
            </a:r>
            <a:endParaRPr sz="1500">
              <a:latin typeface="Tahoma"/>
              <a:cs typeface="Tahoma"/>
            </a:endParaRPr>
          </a:p>
          <a:p>
            <a:pPr marL="354965" marR="659130" indent="-342900">
              <a:lnSpc>
                <a:spcPct val="122100"/>
              </a:lnSpc>
              <a:spcBef>
                <a:spcPts val="10"/>
              </a:spcBef>
              <a:buChar char="•"/>
              <a:tabLst>
                <a:tab pos="354965" algn="l"/>
              </a:tabLst>
            </a:pPr>
            <a:r>
              <a:rPr sz="1500" spc="55" dirty="0">
                <a:solidFill>
                  <a:srgbClr val="464646"/>
                </a:solidFill>
                <a:latin typeface="Tahoma"/>
                <a:cs typeface="Tahoma"/>
              </a:rPr>
              <a:t>Elevated</a:t>
            </a:r>
            <a:r>
              <a:rPr sz="1500" spc="7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464646"/>
                </a:solidFill>
                <a:latin typeface="Tahoma"/>
                <a:cs typeface="Tahoma"/>
              </a:rPr>
              <a:t>LGBTIQ+</a:t>
            </a:r>
            <a:r>
              <a:rPr sz="1500" spc="7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35" dirty="0">
                <a:solidFill>
                  <a:srgbClr val="464646"/>
                </a:solidFill>
                <a:latin typeface="Tahoma"/>
                <a:cs typeface="Tahoma"/>
              </a:rPr>
              <a:t>political </a:t>
            </a:r>
            <a:r>
              <a:rPr sz="1500" spc="50" dirty="0">
                <a:solidFill>
                  <a:srgbClr val="464646"/>
                </a:solidFill>
                <a:latin typeface="Tahoma"/>
                <a:cs typeface="Tahoma"/>
              </a:rPr>
              <a:t>representation</a:t>
            </a:r>
            <a:r>
              <a:rPr sz="1500" spc="-2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464646"/>
                </a:solidFill>
                <a:latin typeface="Tahoma"/>
                <a:cs typeface="Tahoma"/>
              </a:rPr>
              <a:t>to a</a:t>
            </a:r>
            <a:r>
              <a:rPr sz="1500" spc="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464646"/>
                </a:solidFill>
                <a:latin typeface="Tahoma"/>
                <a:cs typeface="Tahoma"/>
              </a:rPr>
              <a:t>national </a:t>
            </a:r>
            <a:r>
              <a:rPr sz="1500" spc="45" dirty="0">
                <a:solidFill>
                  <a:srgbClr val="464646"/>
                </a:solidFill>
                <a:latin typeface="Tahoma"/>
                <a:cs typeface="Tahoma"/>
              </a:rPr>
              <a:t>conversation.</a:t>
            </a:r>
            <a:endParaRPr sz="1500">
              <a:latin typeface="Tahoma"/>
              <a:cs typeface="Tahoma"/>
            </a:endParaRPr>
          </a:p>
          <a:p>
            <a:pPr marL="354965" marR="129539" indent="-342900">
              <a:lnSpc>
                <a:spcPct val="122000"/>
              </a:lnSpc>
              <a:spcBef>
                <a:spcPts val="10"/>
              </a:spcBef>
              <a:buChar char="•"/>
              <a:tabLst>
                <a:tab pos="354965" algn="l"/>
              </a:tabLst>
            </a:pPr>
            <a:r>
              <a:rPr sz="1500" spc="70" dirty="0">
                <a:solidFill>
                  <a:srgbClr val="464646"/>
                </a:solidFill>
                <a:latin typeface="Tahoma"/>
                <a:cs typeface="Tahoma"/>
              </a:rPr>
              <a:t>Challenged</a:t>
            </a:r>
            <a:r>
              <a:rPr sz="1500" spc="114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464646"/>
                </a:solidFill>
                <a:latin typeface="Tahoma"/>
                <a:cs typeface="Tahoma"/>
              </a:rPr>
              <a:t>the</a:t>
            </a:r>
            <a:r>
              <a:rPr sz="1500" spc="114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464646"/>
                </a:solidFill>
                <a:latin typeface="Tahoma"/>
                <a:cs typeface="Tahoma"/>
              </a:rPr>
              <a:t>narrative</a:t>
            </a:r>
            <a:r>
              <a:rPr sz="1500" spc="9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464646"/>
                </a:solidFill>
                <a:latin typeface="Tahoma"/>
                <a:cs typeface="Tahoma"/>
              </a:rPr>
              <a:t>limiting </a:t>
            </a:r>
            <a:r>
              <a:rPr sz="1500" dirty="0">
                <a:solidFill>
                  <a:srgbClr val="464646"/>
                </a:solidFill>
                <a:latin typeface="Tahoma"/>
                <a:cs typeface="Tahoma"/>
              </a:rPr>
              <a:t>LGBTIQ+</a:t>
            </a:r>
            <a:r>
              <a:rPr sz="1500" spc="3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464646"/>
                </a:solidFill>
                <a:latin typeface="Tahoma"/>
                <a:cs typeface="Tahoma"/>
              </a:rPr>
              <a:t>individuals</a:t>
            </a:r>
            <a:r>
              <a:rPr sz="1500" spc="3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464646"/>
                </a:solidFill>
                <a:latin typeface="Tahoma"/>
                <a:cs typeface="Tahoma"/>
              </a:rPr>
              <a:t>to</a:t>
            </a:r>
            <a:r>
              <a:rPr sz="1500" spc="5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85" dirty="0">
                <a:solidFill>
                  <a:srgbClr val="464646"/>
                </a:solidFill>
                <a:latin typeface="Tahoma"/>
                <a:cs typeface="Tahoma"/>
              </a:rPr>
              <a:t>advocacy </a:t>
            </a:r>
            <a:r>
              <a:rPr sz="1500" spc="-10" dirty="0">
                <a:solidFill>
                  <a:srgbClr val="464646"/>
                </a:solidFill>
                <a:latin typeface="Tahoma"/>
                <a:cs typeface="Tahoma"/>
              </a:rPr>
              <a:t>roles.</a:t>
            </a:r>
            <a:endParaRPr sz="1500">
              <a:latin typeface="Tahoma"/>
              <a:cs typeface="Tahoma"/>
            </a:endParaRPr>
          </a:p>
          <a:p>
            <a:pPr marL="354965" marR="5080" indent="-342900">
              <a:lnSpc>
                <a:spcPct val="122100"/>
              </a:lnSpc>
              <a:spcBef>
                <a:spcPts val="10"/>
              </a:spcBef>
              <a:buChar char="•"/>
              <a:tabLst>
                <a:tab pos="354965" algn="l"/>
              </a:tabLst>
            </a:pPr>
            <a:r>
              <a:rPr sz="1500" spc="80" dirty="0">
                <a:solidFill>
                  <a:srgbClr val="464646"/>
                </a:solidFill>
                <a:latin typeface="Tahoma"/>
                <a:cs typeface="Tahoma"/>
              </a:rPr>
              <a:t>Exposed</a:t>
            </a:r>
            <a:r>
              <a:rPr sz="1500" spc="-4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464646"/>
                </a:solidFill>
                <a:latin typeface="Tahoma"/>
                <a:cs typeface="Tahoma"/>
              </a:rPr>
              <a:t>discrimination</a:t>
            </a:r>
            <a:r>
              <a:rPr sz="1500" spc="-3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35" dirty="0">
                <a:solidFill>
                  <a:srgbClr val="464646"/>
                </a:solidFill>
                <a:latin typeface="Tahoma"/>
                <a:cs typeface="Tahoma"/>
              </a:rPr>
              <a:t>and </a:t>
            </a:r>
            <a:r>
              <a:rPr sz="1500" spc="10" dirty="0">
                <a:solidFill>
                  <a:srgbClr val="464646"/>
                </a:solidFill>
                <a:latin typeface="Tahoma"/>
                <a:cs typeface="Tahoma"/>
              </a:rPr>
              <a:t>institutional</a:t>
            </a:r>
            <a:r>
              <a:rPr sz="1500" spc="10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464646"/>
                </a:solidFill>
                <a:latin typeface="Tahoma"/>
                <a:cs typeface="Tahoma"/>
              </a:rPr>
              <a:t>barriers</a:t>
            </a:r>
            <a:r>
              <a:rPr sz="1500" spc="11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10" dirty="0">
                <a:solidFill>
                  <a:srgbClr val="464646"/>
                </a:solidFill>
                <a:latin typeface="Tahoma"/>
                <a:cs typeface="Tahoma"/>
              </a:rPr>
              <a:t>within</a:t>
            </a:r>
            <a:r>
              <a:rPr sz="1500" spc="14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35" dirty="0">
                <a:solidFill>
                  <a:srgbClr val="464646"/>
                </a:solidFill>
                <a:latin typeface="Tahoma"/>
                <a:cs typeface="Tahoma"/>
              </a:rPr>
              <a:t>political </a:t>
            </a:r>
            <a:r>
              <a:rPr sz="1500" spc="40" dirty="0">
                <a:solidFill>
                  <a:srgbClr val="464646"/>
                </a:solidFill>
                <a:latin typeface="Tahoma"/>
                <a:cs typeface="Tahoma"/>
              </a:rPr>
              <a:t>structures.</a:t>
            </a:r>
            <a:endParaRPr sz="1500">
              <a:latin typeface="Tahoma"/>
              <a:cs typeface="Tahoma"/>
            </a:endParaRPr>
          </a:p>
          <a:p>
            <a:pPr marL="354965" marR="15875" indent="-342900">
              <a:lnSpc>
                <a:spcPct val="122000"/>
              </a:lnSpc>
              <a:spcBef>
                <a:spcPts val="15"/>
              </a:spcBef>
              <a:buChar char="•"/>
              <a:tabLst>
                <a:tab pos="354965" algn="l"/>
              </a:tabLst>
            </a:pPr>
            <a:r>
              <a:rPr sz="1500" spc="65" dirty="0">
                <a:solidFill>
                  <a:srgbClr val="464646"/>
                </a:solidFill>
                <a:latin typeface="Tahoma"/>
                <a:cs typeface="Tahoma"/>
              </a:rPr>
              <a:t>Reinforced</a:t>
            </a:r>
            <a:r>
              <a:rPr sz="1500" spc="-3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464646"/>
                </a:solidFill>
                <a:latin typeface="Tahoma"/>
                <a:cs typeface="Tahoma"/>
              </a:rPr>
              <a:t>calls</a:t>
            </a:r>
            <a:r>
              <a:rPr sz="1500" spc="-3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464646"/>
                </a:solidFill>
                <a:latin typeface="Tahoma"/>
                <a:cs typeface="Tahoma"/>
              </a:rPr>
              <a:t>for</a:t>
            </a:r>
            <a:r>
              <a:rPr sz="1500" spc="-3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464646"/>
                </a:solidFill>
                <a:latin typeface="Tahoma"/>
                <a:cs typeface="Tahoma"/>
              </a:rPr>
              <a:t>inclusive </a:t>
            </a:r>
            <a:r>
              <a:rPr sz="1500" spc="70" dirty="0">
                <a:solidFill>
                  <a:srgbClr val="464646"/>
                </a:solidFill>
                <a:latin typeface="Tahoma"/>
                <a:cs typeface="Tahoma"/>
              </a:rPr>
              <a:t>policies</a:t>
            </a:r>
            <a:r>
              <a:rPr sz="1500" spc="-1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464646"/>
                </a:solidFill>
                <a:latin typeface="Tahoma"/>
                <a:cs typeface="Tahoma"/>
              </a:rPr>
              <a:t>and</a:t>
            </a:r>
            <a:r>
              <a:rPr sz="1500" spc="-1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464646"/>
                </a:solidFill>
                <a:latin typeface="Tahoma"/>
                <a:cs typeface="Tahoma"/>
              </a:rPr>
              <a:t>safeguards</a:t>
            </a:r>
            <a:r>
              <a:rPr sz="1500" spc="-4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464646"/>
                </a:solidFill>
                <a:latin typeface="Tahoma"/>
                <a:cs typeface="Tahoma"/>
              </a:rPr>
              <a:t>in</a:t>
            </a:r>
            <a:r>
              <a:rPr sz="1500" spc="-1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35" dirty="0">
                <a:solidFill>
                  <a:srgbClr val="464646"/>
                </a:solidFill>
                <a:latin typeface="Tahoma"/>
                <a:cs typeface="Tahoma"/>
              </a:rPr>
              <a:t>political </a:t>
            </a:r>
            <a:r>
              <a:rPr sz="1500" spc="-10" dirty="0">
                <a:solidFill>
                  <a:srgbClr val="464646"/>
                </a:solidFill>
                <a:latin typeface="Tahoma"/>
                <a:cs typeface="Tahoma"/>
              </a:rPr>
              <a:t>parties.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89540" y="1876170"/>
            <a:ext cx="2395855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50" dirty="0">
                <a:solidFill>
                  <a:srgbClr val="030303"/>
                </a:solidFill>
                <a:latin typeface="Arial MT"/>
                <a:cs typeface="Arial MT"/>
              </a:rPr>
              <a:t>My</a:t>
            </a:r>
            <a:r>
              <a:rPr sz="1850" spc="75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1850" dirty="0">
                <a:solidFill>
                  <a:srgbClr val="030303"/>
                </a:solidFill>
                <a:latin typeface="Arial MT"/>
                <a:cs typeface="Arial MT"/>
              </a:rPr>
              <a:t>Media</a:t>
            </a:r>
            <a:r>
              <a:rPr sz="1850" spc="100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1850" dirty="0">
                <a:solidFill>
                  <a:srgbClr val="030303"/>
                </a:solidFill>
                <a:latin typeface="Arial MT"/>
                <a:cs typeface="Arial MT"/>
              </a:rPr>
              <a:t>Work's</a:t>
            </a:r>
            <a:r>
              <a:rPr sz="1850" spc="110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1850" spc="-20" dirty="0">
                <a:solidFill>
                  <a:srgbClr val="030303"/>
                </a:solidFill>
                <a:latin typeface="Arial MT"/>
                <a:cs typeface="Arial MT"/>
              </a:rPr>
              <a:t>Role</a:t>
            </a:r>
            <a:endParaRPr sz="185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89540" y="2316480"/>
            <a:ext cx="3394075" cy="337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5085" indent="-342900">
              <a:lnSpc>
                <a:spcPct val="1222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1500" spc="50" dirty="0">
                <a:solidFill>
                  <a:srgbClr val="464646"/>
                </a:solidFill>
                <a:latin typeface="Tahoma"/>
                <a:cs typeface="Tahoma"/>
              </a:rPr>
              <a:t>Brought</a:t>
            </a:r>
            <a:r>
              <a:rPr sz="1500" spc="13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10" dirty="0">
                <a:solidFill>
                  <a:srgbClr val="464646"/>
                </a:solidFill>
                <a:latin typeface="Tahoma"/>
                <a:cs typeface="Tahoma"/>
              </a:rPr>
              <a:t>mainstream</a:t>
            </a:r>
            <a:r>
              <a:rPr sz="1500" spc="12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10" dirty="0">
                <a:solidFill>
                  <a:srgbClr val="464646"/>
                </a:solidFill>
                <a:latin typeface="Tahoma"/>
                <a:cs typeface="Tahoma"/>
              </a:rPr>
              <a:t>visibility</a:t>
            </a:r>
            <a:r>
              <a:rPr sz="1500" spc="14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10" dirty="0">
                <a:solidFill>
                  <a:srgbClr val="464646"/>
                </a:solidFill>
                <a:latin typeface="Tahoma"/>
                <a:cs typeface="Tahoma"/>
              </a:rPr>
              <a:t>to</a:t>
            </a:r>
            <a:r>
              <a:rPr sz="1500" spc="14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-50" dirty="0">
                <a:solidFill>
                  <a:srgbClr val="464646"/>
                </a:solidFill>
                <a:latin typeface="Tahoma"/>
                <a:cs typeface="Tahoma"/>
              </a:rPr>
              <a:t>a </a:t>
            </a:r>
            <a:r>
              <a:rPr sz="1500" spc="55" dirty="0">
                <a:solidFill>
                  <a:srgbClr val="464646"/>
                </a:solidFill>
                <a:latin typeface="Tahoma"/>
                <a:cs typeface="Tahoma"/>
              </a:rPr>
              <a:t>marginalized</a:t>
            </a:r>
            <a:r>
              <a:rPr sz="1500" spc="-5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464646"/>
                </a:solidFill>
                <a:latin typeface="Tahoma"/>
                <a:cs typeface="Tahoma"/>
              </a:rPr>
              <a:t>milestone.</a:t>
            </a:r>
            <a:endParaRPr sz="1500">
              <a:latin typeface="Tahoma"/>
              <a:cs typeface="Tahoma"/>
            </a:endParaRPr>
          </a:p>
          <a:p>
            <a:pPr marL="355600" marR="207645" indent="-342900">
              <a:lnSpc>
                <a:spcPts val="2210"/>
              </a:lnSpc>
              <a:spcBef>
                <a:spcPts val="125"/>
              </a:spcBef>
              <a:buChar char="•"/>
              <a:tabLst>
                <a:tab pos="355600" algn="l"/>
              </a:tabLst>
            </a:pPr>
            <a:r>
              <a:rPr sz="1500" spc="70" dirty="0">
                <a:solidFill>
                  <a:srgbClr val="464646"/>
                </a:solidFill>
                <a:latin typeface="Tahoma"/>
                <a:cs typeface="Tahoma"/>
              </a:rPr>
              <a:t>Created</a:t>
            </a:r>
            <a:r>
              <a:rPr sz="1500" spc="-3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464646"/>
                </a:solidFill>
                <a:latin typeface="Tahoma"/>
                <a:cs typeface="Tahoma"/>
              </a:rPr>
              <a:t>a</a:t>
            </a:r>
            <a:r>
              <a:rPr sz="1500" spc="-3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464646"/>
                </a:solidFill>
                <a:latin typeface="Tahoma"/>
                <a:cs typeface="Tahoma"/>
              </a:rPr>
              <a:t>public</a:t>
            </a:r>
            <a:r>
              <a:rPr sz="1500" spc="-3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75" dirty="0">
                <a:solidFill>
                  <a:srgbClr val="464646"/>
                </a:solidFill>
                <a:latin typeface="Tahoma"/>
                <a:cs typeface="Tahoma"/>
              </a:rPr>
              <a:t>record</a:t>
            </a:r>
            <a:r>
              <a:rPr sz="1500" spc="-2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70" dirty="0">
                <a:solidFill>
                  <a:srgbClr val="464646"/>
                </a:solidFill>
                <a:latin typeface="Tahoma"/>
                <a:cs typeface="Tahoma"/>
              </a:rPr>
              <a:t>of</a:t>
            </a:r>
            <a:r>
              <a:rPr sz="1500" spc="-3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-20" dirty="0">
                <a:solidFill>
                  <a:srgbClr val="464646"/>
                </a:solidFill>
                <a:latin typeface="Tahoma"/>
                <a:cs typeface="Tahoma"/>
              </a:rPr>
              <a:t>both </a:t>
            </a:r>
            <a:r>
              <a:rPr sz="1500" spc="70" dirty="0">
                <a:solidFill>
                  <a:srgbClr val="464646"/>
                </a:solidFill>
                <a:latin typeface="Tahoma"/>
                <a:cs typeface="Tahoma"/>
              </a:rPr>
              <a:t>progress</a:t>
            </a:r>
            <a:r>
              <a:rPr sz="1500" spc="-5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464646"/>
                </a:solidFill>
                <a:latin typeface="Tahoma"/>
                <a:cs typeface="Tahoma"/>
              </a:rPr>
              <a:t>and</a:t>
            </a:r>
            <a:r>
              <a:rPr sz="1500" spc="-3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35" dirty="0">
                <a:solidFill>
                  <a:srgbClr val="464646"/>
                </a:solidFill>
                <a:latin typeface="Tahoma"/>
                <a:cs typeface="Tahoma"/>
              </a:rPr>
              <a:t>prejudice.</a:t>
            </a:r>
            <a:endParaRPr sz="15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254"/>
              </a:spcBef>
              <a:buChar char="•"/>
              <a:tabLst>
                <a:tab pos="354965" algn="l"/>
              </a:tabLst>
            </a:pPr>
            <a:r>
              <a:rPr sz="1500" spc="70" dirty="0">
                <a:solidFill>
                  <a:srgbClr val="464646"/>
                </a:solidFill>
                <a:latin typeface="Tahoma"/>
                <a:cs typeface="Tahoma"/>
              </a:rPr>
              <a:t>Sparked</a:t>
            </a:r>
            <a:r>
              <a:rPr sz="1500" spc="-6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75" dirty="0">
                <a:solidFill>
                  <a:srgbClr val="464646"/>
                </a:solidFill>
                <a:latin typeface="Tahoma"/>
                <a:cs typeface="Tahoma"/>
              </a:rPr>
              <a:t>discussion</a:t>
            </a:r>
            <a:r>
              <a:rPr sz="1500" spc="-3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464646"/>
                </a:solidFill>
                <a:latin typeface="Tahoma"/>
                <a:cs typeface="Tahoma"/>
              </a:rPr>
              <a:t>on</a:t>
            </a:r>
            <a:r>
              <a:rPr sz="1500" spc="-2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464646"/>
                </a:solidFill>
                <a:latin typeface="Tahoma"/>
                <a:cs typeface="Tahoma"/>
              </a:rPr>
              <a:t>social</a:t>
            </a:r>
            <a:endParaRPr sz="15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  <a:spcBef>
                <a:spcPts val="395"/>
              </a:spcBef>
            </a:pPr>
            <a:r>
              <a:rPr sz="1500" spc="55" dirty="0">
                <a:solidFill>
                  <a:srgbClr val="464646"/>
                </a:solidFill>
                <a:latin typeface="Tahoma"/>
                <a:cs typeface="Tahoma"/>
              </a:rPr>
              <a:t>media</a:t>
            </a:r>
            <a:r>
              <a:rPr sz="1500" spc="1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464646"/>
                </a:solidFill>
                <a:latin typeface="Tahoma"/>
                <a:cs typeface="Tahoma"/>
              </a:rPr>
              <a:t>and</a:t>
            </a:r>
            <a:r>
              <a:rPr sz="1500" spc="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464646"/>
                </a:solidFill>
                <a:latin typeface="Tahoma"/>
                <a:cs typeface="Tahoma"/>
              </a:rPr>
              <a:t>within</a:t>
            </a:r>
            <a:r>
              <a:rPr sz="1500" spc="1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464646"/>
                </a:solidFill>
                <a:latin typeface="Tahoma"/>
                <a:cs typeface="Tahoma"/>
              </a:rPr>
              <a:t>civil</a:t>
            </a:r>
            <a:r>
              <a:rPr sz="1500" spc="4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464646"/>
                </a:solidFill>
                <a:latin typeface="Tahoma"/>
                <a:cs typeface="Tahoma"/>
              </a:rPr>
              <a:t>society.</a:t>
            </a:r>
            <a:endParaRPr sz="1500">
              <a:latin typeface="Tahoma"/>
              <a:cs typeface="Tahoma"/>
            </a:endParaRPr>
          </a:p>
          <a:p>
            <a:pPr marL="355600" marR="227329" indent="-342900" algn="just">
              <a:lnSpc>
                <a:spcPct val="122100"/>
              </a:lnSpc>
              <a:spcBef>
                <a:spcPts val="10"/>
              </a:spcBef>
              <a:buChar char="•"/>
              <a:tabLst>
                <a:tab pos="355600" algn="l"/>
                <a:tab pos="358140" algn="l"/>
              </a:tabLst>
            </a:pPr>
            <a:r>
              <a:rPr sz="1500" dirty="0">
                <a:solidFill>
                  <a:srgbClr val="464646"/>
                </a:solidFill>
                <a:latin typeface="Tahoma"/>
                <a:cs typeface="Tahoma"/>
              </a:rPr>
              <a:t>	</a:t>
            </a:r>
            <a:r>
              <a:rPr sz="1500" spc="70" dirty="0">
                <a:solidFill>
                  <a:srgbClr val="464646"/>
                </a:solidFill>
                <a:latin typeface="Tahoma"/>
                <a:cs typeface="Tahoma"/>
              </a:rPr>
              <a:t>Encouraged</a:t>
            </a:r>
            <a:r>
              <a:rPr sz="1500" spc="-2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464646"/>
                </a:solidFill>
                <a:latin typeface="Tahoma"/>
                <a:cs typeface="Tahoma"/>
              </a:rPr>
              <a:t>broader</a:t>
            </a:r>
            <a:r>
              <a:rPr sz="1500" spc="-6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60" dirty="0">
                <a:solidFill>
                  <a:srgbClr val="464646"/>
                </a:solidFill>
                <a:latin typeface="Tahoma"/>
                <a:cs typeface="Tahoma"/>
              </a:rPr>
              <a:t>debate</a:t>
            </a:r>
            <a:r>
              <a:rPr sz="1500" spc="-6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40" dirty="0">
                <a:solidFill>
                  <a:srgbClr val="464646"/>
                </a:solidFill>
                <a:latin typeface="Tahoma"/>
                <a:cs typeface="Tahoma"/>
              </a:rPr>
              <a:t>on </a:t>
            </a:r>
            <a:r>
              <a:rPr sz="1500" spc="50" dirty="0">
                <a:solidFill>
                  <a:srgbClr val="464646"/>
                </a:solidFill>
                <a:latin typeface="Tahoma"/>
                <a:cs typeface="Tahoma"/>
              </a:rPr>
              <a:t>representation</a:t>
            </a:r>
            <a:r>
              <a:rPr sz="1500" spc="-4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75" dirty="0">
                <a:solidFill>
                  <a:srgbClr val="464646"/>
                </a:solidFill>
                <a:latin typeface="Tahoma"/>
                <a:cs typeface="Tahoma"/>
              </a:rPr>
              <a:t>beyond</a:t>
            </a:r>
            <a:r>
              <a:rPr sz="1500" spc="-4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464646"/>
                </a:solidFill>
                <a:latin typeface="Tahoma"/>
                <a:cs typeface="Tahoma"/>
              </a:rPr>
              <a:t>existing quotas.</a:t>
            </a:r>
            <a:endParaRPr sz="1500">
              <a:latin typeface="Tahoma"/>
              <a:cs typeface="Tahoma"/>
            </a:endParaRPr>
          </a:p>
          <a:p>
            <a:pPr marL="355600" marR="5080" indent="-342900">
              <a:lnSpc>
                <a:spcPct val="122000"/>
              </a:lnSpc>
              <a:spcBef>
                <a:spcPts val="10"/>
              </a:spcBef>
              <a:buChar char="•"/>
              <a:tabLst>
                <a:tab pos="355600" algn="l"/>
              </a:tabLst>
            </a:pPr>
            <a:r>
              <a:rPr sz="1500" spc="75" dirty="0">
                <a:solidFill>
                  <a:srgbClr val="464646"/>
                </a:solidFill>
                <a:latin typeface="Tahoma"/>
                <a:cs typeface="Tahoma"/>
              </a:rPr>
              <a:t>Helped</a:t>
            </a:r>
            <a:r>
              <a:rPr sz="1500" spc="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50" dirty="0">
                <a:solidFill>
                  <a:srgbClr val="464646"/>
                </a:solidFill>
                <a:latin typeface="Tahoma"/>
                <a:cs typeface="Tahoma"/>
              </a:rPr>
              <a:t>position</a:t>
            </a:r>
            <a:r>
              <a:rPr sz="1500" spc="1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464646"/>
                </a:solidFill>
                <a:latin typeface="Tahoma"/>
                <a:cs typeface="Tahoma"/>
              </a:rPr>
              <a:t>LGBTIQ+</a:t>
            </a:r>
            <a:r>
              <a:rPr sz="1500" spc="2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35" dirty="0">
                <a:solidFill>
                  <a:srgbClr val="464646"/>
                </a:solidFill>
                <a:latin typeface="Tahoma"/>
                <a:cs typeface="Tahoma"/>
              </a:rPr>
              <a:t>political </a:t>
            </a:r>
            <a:r>
              <a:rPr sz="1500" spc="20" dirty="0">
                <a:solidFill>
                  <a:srgbClr val="464646"/>
                </a:solidFill>
                <a:latin typeface="Tahoma"/>
                <a:cs typeface="Tahoma"/>
              </a:rPr>
              <a:t>participation</a:t>
            </a:r>
            <a:r>
              <a:rPr sz="1500" spc="6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80" dirty="0">
                <a:solidFill>
                  <a:srgbClr val="464646"/>
                </a:solidFill>
                <a:latin typeface="Tahoma"/>
                <a:cs typeface="Tahoma"/>
              </a:rPr>
              <a:t>as</a:t>
            </a:r>
            <a:r>
              <a:rPr sz="1500" spc="6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20" dirty="0">
                <a:solidFill>
                  <a:srgbClr val="464646"/>
                </a:solidFill>
                <a:latin typeface="Tahoma"/>
                <a:cs typeface="Tahoma"/>
              </a:rPr>
              <a:t>a</a:t>
            </a:r>
            <a:r>
              <a:rPr sz="1500" spc="9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464646"/>
                </a:solidFill>
                <a:latin typeface="Tahoma"/>
                <a:cs typeface="Tahoma"/>
              </a:rPr>
              <a:t>legitimate </a:t>
            </a:r>
            <a:r>
              <a:rPr sz="1500" spc="65" dirty="0">
                <a:solidFill>
                  <a:srgbClr val="464646"/>
                </a:solidFill>
                <a:latin typeface="Tahoma"/>
                <a:cs typeface="Tahoma"/>
              </a:rPr>
              <a:t>democratic</a:t>
            </a:r>
            <a:r>
              <a:rPr sz="1500" spc="-1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464646"/>
                </a:solidFill>
                <a:latin typeface="Tahoma"/>
                <a:cs typeface="Tahoma"/>
              </a:rPr>
              <a:t>issue.</a:t>
            </a:r>
            <a:endParaRPr sz="1500">
              <a:latin typeface="Tahoma"/>
              <a:cs typeface="Tahoma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33" y="7694293"/>
            <a:ext cx="121935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65568" y="7768389"/>
            <a:ext cx="7289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Voice and Choice Summit 2026    \    Voice and Choice Summit 2026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4000" y="-1"/>
            <a:ext cx="5486400" cy="8229599"/>
            <a:chOff x="9144000" y="-1"/>
            <a:chExt cx="5486400" cy="82295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0" y="-1"/>
              <a:ext cx="5486400" cy="82295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000" y="1143000"/>
              <a:ext cx="5486400" cy="6096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15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dirty="0"/>
              <a:t>Measuring</a:t>
            </a:r>
            <a:r>
              <a:rPr sz="2850" spc="70" dirty="0"/>
              <a:t> </a:t>
            </a:r>
            <a:r>
              <a:rPr sz="2850" dirty="0"/>
              <a:t>Influence:</a:t>
            </a:r>
            <a:r>
              <a:rPr sz="2850" spc="65" dirty="0"/>
              <a:t> </a:t>
            </a:r>
            <a:r>
              <a:rPr sz="2850" spc="95" dirty="0"/>
              <a:t>Actions</a:t>
            </a:r>
            <a:r>
              <a:rPr sz="2850" spc="45" dirty="0"/>
              <a:t> </a:t>
            </a:r>
            <a:r>
              <a:rPr sz="2850" spc="60" dirty="0"/>
              <a:t>and</a:t>
            </a:r>
            <a:r>
              <a:rPr sz="2850" spc="85" dirty="0"/>
              <a:t> </a:t>
            </a:r>
            <a:r>
              <a:rPr sz="2850" spc="-10" dirty="0"/>
              <a:t>Awareness</a:t>
            </a:r>
            <a:endParaRPr sz="2850"/>
          </a:p>
        </p:txBody>
      </p:sp>
      <p:sp>
        <p:nvSpPr>
          <p:cNvPr id="6" name="object 6"/>
          <p:cNvSpPr txBox="1"/>
          <p:nvPr/>
        </p:nvSpPr>
        <p:spPr>
          <a:xfrm>
            <a:off x="781304" y="2047493"/>
            <a:ext cx="3205480" cy="57150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ct val="104600"/>
              </a:lnSpc>
              <a:spcBef>
                <a:spcPts val="5"/>
              </a:spcBef>
            </a:pPr>
            <a:r>
              <a:rPr sz="1750" dirty="0">
                <a:solidFill>
                  <a:srgbClr val="030303"/>
                </a:solidFill>
                <a:latin typeface="Arial MT"/>
                <a:cs typeface="Arial MT"/>
              </a:rPr>
              <a:t>Specific</a:t>
            </a:r>
            <a:r>
              <a:rPr sz="1750" spc="125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1750" spc="60" dirty="0">
                <a:solidFill>
                  <a:srgbClr val="030303"/>
                </a:solidFill>
                <a:latin typeface="Arial MT"/>
                <a:cs typeface="Arial MT"/>
              </a:rPr>
              <a:t>Actions</a:t>
            </a:r>
            <a:r>
              <a:rPr sz="1750" spc="140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1750" dirty="0">
                <a:solidFill>
                  <a:srgbClr val="030303"/>
                </a:solidFill>
                <a:latin typeface="Arial MT"/>
                <a:cs typeface="Arial MT"/>
              </a:rPr>
              <a:t>That</a:t>
            </a:r>
            <a:r>
              <a:rPr sz="1750" spc="135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1750" spc="-10" dirty="0">
                <a:solidFill>
                  <a:srgbClr val="030303"/>
                </a:solidFill>
                <a:latin typeface="Arial MT"/>
                <a:cs typeface="Arial MT"/>
              </a:rPr>
              <a:t>Fostered </a:t>
            </a:r>
            <a:r>
              <a:rPr sz="1750" dirty="0">
                <a:solidFill>
                  <a:srgbClr val="030303"/>
                </a:solidFill>
                <a:latin typeface="Arial MT"/>
                <a:cs typeface="Arial MT"/>
              </a:rPr>
              <a:t>Awareness</a:t>
            </a:r>
            <a:r>
              <a:rPr sz="1750" spc="85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1750" dirty="0">
                <a:solidFill>
                  <a:srgbClr val="030303"/>
                </a:solidFill>
                <a:latin typeface="Arial MT"/>
                <a:cs typeface="Arial MT"/>
              </a:rPr>
              <a:t>and</a:t>
            </a:r>
            <a:r>
              <a:rPr sz="1750" spc="85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1750" spc="-10" dirty="0">
                <a:solidFill>
                  <a:srgbClr val="030303"/>
                </a:solidFill>
                <a:latin typeface="Arial MT"/>
                <a:cs typeface="Arial MT"/>
              </a:rPr>
              <a:t>Change</a:t>
            </a:r>
            <a:endParaRPr sz="175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1304" y="2740507"/>
            <a:ext cx="3452495" cy="2693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125095" indent="-342900">
              <a:lnSpc>
                <a:spcPct val="125000"/>
              </a:lnSpc>
              <a:spcBef>
                <a:spcPts val="100"/>
              </a:spcBef>
              <a:buChar char="•"/>
              <a:tabLst>
                <a:tab pos="354965" algn="l"/>
              </a:tabLst>
            </a:pPr>
            <a:r>
              <a:rPr sz="1400" spc="80" dirty="0">
                <a:solidFill>
                  <a:srgbClr val="464646"/>
                </a:solidFill>
                <a:latin typeface="Tahoma"/>
                <a:cs typeface="Tahoma"/>
              </a:rPr>
              <a:t>Conducted</a:t>
            </a: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 an</a:t>
            </a:r>
            <a:r>
              <a:rPr sz="1400" spc="-1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464646"/>
                </a:solidFill>
                <a:latin typeface="Tahoma"/>
                <a:cs typeface="Tahoma"/>
              </a:rPr>
              <a:t>in-</a:t>
            </a:r>
            <a:r>
              <a:rPr sz="1400" spc="50" dirty="0">
                <a:solidFill>
                  <a:srgbClr val="464646"/>
                </a:solidFill>
                <a:latin typeface="Tahoma"/>
                <a:cs typeface="Tahoma"/>
              </a:rPr>
              <a:t>depth</a:t>
            </a:r>
            <a:r>
              <a:rPr sz="1400" spc="1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64646"/>
                </a:solidFill>
                <a:latin typeface="Tahoma"/>
                <a:cs typeface="Tahoma"/>
              </a:rPr>
              <a:t>feature </a:t>
            </a:r>
            <a:r>
              <a:rPr sz="1400" spc="10" dirty="0">
                <a:solidFill>
                  <a:srgbClr val="464646"/>
                </a:solidFill>
                <a:latin typeface="Tahoma"/>
                <a:cs typeface="Tahoma"/>
              </a:rPr>
              <a:t>interview</a:t>
            </a:r>
            <a:r>
              <a:rPr sz="1400" spc="13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64646"/>
                </a:solidFill>
                <a:latin typeface="Tahoma"/>
                <a:cs typeface="Tahoma"/>
              </a:rPr>
              <a:t>detailing</a:t>
            </a:r>
            <a:r>
              <a:rPr sz="1400" spc="17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464646"/>
                </a:solidFill>
                <a:latin typeface="Tahoma"/>
                <a:cs typeface="Tahoma"/>
              </a:rPr>
              <a:t>Sheriff's</a:t>
            </a:r>
            <a:r>
              <a:rPr sz="1400" spc="13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35" dirty="0">
                <a:solidFill>
                  <a:srgbClr val="464646"/>
                </a:solidFill>
                <a:latin typeface="Tahoma"/>
                <a:cs typeface="Tahoma"/>
              </a:rPr>
              <a:t>historic </a:t>
            </a:r>
            <a:r>
              <a:rPr sz="1400" spc="75" dirty="0">
                <a:solidFill>
                  <a:srgbClr val="464646"/>
                </a:solidFill>
                <a:latin typeface="Tahoma"/>
                <a:cs typeface="Tahoma"/>
              </a:rPr>
              <a:t>candidacy</a:t>
            </a:r>
            <a:r>
              <a:rPr sz="1400" spc="2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464646"/>
                </a:solidFill>
                <a:latin typeface="Tahoma"/>
                <a:cs typeface="Tahoma"/>
              </a:rPr>
              <a:t>and </a:t>
            </a: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lived</a:t>
            </a:r>
            <a:r>
              <a:rPr sz="1400" spc="5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464646"/>
                </a:solidFill>
                <a:latin typeface="Tahoma"/>
                <a:cs typeface="Tahoma"/>
              </a:rPr>
              <a:t>experiences.</a:t>
            </a:r>
            <a:endParaRPr sz="14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420"/>
              </a:spcBef>
              <a:buChar char="•"/>
              <a:tabLst>
                <a:tab pos="354965" algn="l"/>
              </a:tabLst>
            </a:pPr>
            <a:r>
              <a:rPr sz="1400" spc="10" dirty="0">
                <a:solidFill>
                  <a:srgbClr val="464646"/>
                </a:solidFill>
                <a:latin typeface="Tahoma"/>
                <a:cs typeface="Tahoma"/>
              </a:rPr>
              <a:t>Investigated</a:t>
            </a:r>
            <a:r>
              <a:rPr sz="1400" spc="9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464646"/>
                </a:solidFill>
                <a:latin typeface="Tahoma"/>
                <a:cs typeface="Tahoma"/>
              </a:rPr>
              <a:t>and</a:t>
            </a:r>
            <a:r>
              <a:rPr sz="1400" spc="114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64646"/>
                </a:solidFill>
                <a:latin typeface="Tahoma"/>
                <a:cs typeface="Tahoma"/>
              </a:rPr>
              <a:t>reported</a:t>
            </a:r>
            <a:r>
              <a:rPr sz="1400" spc="9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464646"/>
                </a:solidFill>
                <a:latin typeface="Tahoma"/>
                <a:cs typeface="Tahoma"/>
              </a:rPr>
              <a:t>on</a:t>
            </a:r>
            <a:r>
              <a:rPr sz="1400" spc="11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64646"/>
                </a:solidFill>
                <a:latin typeface="Tahoma"/>
                <a:cs typeface="Tahoma"/>
              </a:rPr>
              <a:t>the</a:t>
            </a:r>
            <a:endParaRPr sz="1400">
              <a:latin typeface="Tahoma"/>
              <a:cs typeface="Tahoma"/>
            </a:endParaRPr>
          </a:p>
          <a:p>
            <a:pPr marL="354965">
              <a:lnSpc>
                <a:spcPct val="100000"/>
              </a:lnSpc>
              <a:spcBef>
                <a:spcPts val="420"/>
              </a:spcBef>
            </a:pPr>
            <a:r>
              <a:rPr sz="1400" spc="20" dirty="0">
                <a:solidFill>
                  <a:srgbClr val="464646"/>
                </a:solidFill>
                <a:latin typeface="Tahoma"/>
                <a:cs typeface="Tahoma"/>
              </a:rPr>
              <a:t>discrimination,</a:t>
            </a:r>
            <a:r>
              <a:rPr sz="1400" spc="21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20" dirty="0">
                <a:solidFill>
                  <a:srgbClr val="464646"/>
                </a:solidFill>
                <a:latin typeface="Tahoma"/>
                <a:cs typeface="Tahoma"/>
              </a:rPr>
              <a:t>transphobia,</a:t>
            </a:r>
            <a:r>
              <a:rPr sz="1400" spc="21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30" dirty="0">
                <a:solidFill>
                  <a:srgbClr val="464646"/>
                </a:solidFill>
                <a:latin typeface="Tahoma"/>
                <a:cs typeface="Tahoma"/>
              </a:rPr>
              <a:t>and</a:t>
            </a:r>
            <a:endParaRPr sz="1400">
              <a:latin typeface="Tahoma"/>
              <a:cs typeface="Tahoma"/>
            </a:endParaRPr>
          </a:p>
          <a:p>
            <a:pPr marL="354965">
              <a:lnSpc>
                <a:spcPct val="100000"/>
              </a:lnSpc>
              <a:spcBef>
                <a:spcPts val="420"/>
              </a:spcBef>
            </a:pP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internal</a:t>
            </a:r>
            <a:r>
              <a:rPr sz="1400" spc="114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political</a:t>
            </a:r>
            <a:r>
              <a:rPr sz="1400" spc="114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464646"/>
                </a:solidFill>
                <a:latin typeface="Tahoma"/>
                <a:cs typeface="Tahoma"/>
              </a:rPr>
              <a:t>resistance</a:t>
            </a:r>
            <a:r>
              <a:rPr sz="1400" spc="8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464646"/>
                </a:solidFill>
                <a:latin typeface="Tahoma"/>
                <a:cs typeface="Tahoma"/>
              </a:rPr>
              <a:t>he</a:t>
            </a:r>
            <a:r>
              <a:rPr sz="1400" spc="11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464646"/>
                </a:solidFill>
                <a:latin typeface="Tahoma"/>
                <a:cs typeface="Tahoma"/>
              </a:rPr>
              <a:t>faced.</a:t>
            </a:r>
            <a:endParaRPr sz="1400">
              <a:latin typeface="Tahoma"/>
              <a:cs typeface="Tahoma"/>
            </a:endParaRPr>
          </a:p>
          <a:p>
            <a:pPr marL="354965" marR="101600" indent="-342900">
              <a:lnSpc>
                <a:spcPct val="125000"/>
              </a:lnSpc>
              <a:buChar char="•"/>
              <a:tabLst>
                <a:tab pos="354965" algn="l"/>
              </a:tabLst>
            </a:pP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Included</a:t>
            </a:r>
            <a:r>
              <a:rPr sz="1400" spc="5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464646"/>
                </a:solidFill>
                <a:latin typeface="Tahoma"/>
                <a:cs typeface="Tahoma"/>
              </a:rPr>
              <a:t>diverse</a:t>
            </a:r>
            <a:r>
              <a:rPr sz="1400" spc="5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85" dirty="0">
                <a:solidFill>
                  <a:srgbClr val="464646"/>
                </a:solidFill>
                <a:latin typeface="Tahoma"/>
                <a:cs typeface="Tahoma"/>
              </a:rPr>
              <a:t>voices</a:t>
            </a:r>
            <a:r>
              <a:rPr sz="1400" spc="6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30" dirty="0">
                <a:solidFill>
                  <a:srgbClr val="464646"/>
                </a:solidFill>
                <a:latin typeface="Tahoma"/>
                <a:cs typeface="Tahoma"/>
              </a:rPr>
              <a:t>from </a:t>
            </a: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LGBTIQ+ </a:t>
            </a:r>
            <a:r>
              <a:rPr sz="1400" spc="90" dirty="0">
                <a:solidFill>
                  <a:srgbClr val="464646"/>
                </a:solidFill>
                <a:latin typeface="Tahoma"/>
                <a:cs typeface="Tahoma"/>
              </a:rPr>
              <a:t>advocacy</a:t>
            </a:r>
            <a:r>
              <a:rPr sz="1400" spc="-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70" dirty="0">
                <a:solidFill>
                  <a:srgbClr val="464646"/>
                </a:solidFill>
                <a:latin typeface="Tahoma"/>
                <a:cs typeface="Tahoma"/>
              </a:rPr>
              <a:t>groups</a:t>
            </a:r>
            <a:r>
              <a:rPr sz="1400" spc="1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64646"/>
                </a:solidFill>
                <a:latin typeface="Tahoma"/>
                <a:cs typeface="Tahoma"/>
              </a:rPr>
              <a:t>to </a:t>
            </a:r>
            <a:r>
              <a:rPr sz="1400" spc="50" dirty="0">
                <a:solidFill>
                  <a:srgbClr val="464646"/>
                </a:solidFill>
                <a:latin typeface="Tahoma"/>
                <a:cs typeface="Tahoma"/>
              </a:rPr>
              <a:t>contextualize</a:t>
            </a:r>
            <a:r>
              <a:rPr sz="1400" spc="70" dirty="0">
                <a:solidFill>
                  <a:srgbClr val="464646"/>
                </a:solidFill>
                <a:latin typeface="Tahoma"/>
                <a:cs typeface="Tahoma"/>
              </a:rPr>
              <a:t> systemic</a:t>
            </a:r>
            <a:r>
              <a:rPr sz="1400" spc="7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10" dirty="0">
                <a:solidFill>
                  <a:srgbClr val="464646"/>
                </a:solidFill>
                <a:latin typeface="Tahoma"/>
                <a:cs typeface="Tahoma"/>
              </a:rPr>
              <a:t>barriers</a:t>
            </a:r>
            <a:r>
              <a:rPr sz="1400" spc="6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30" dirty="0">
                <a:solidFill>
                  <a:srgbClr val="464646"/>
                </a:solidFill>
                <a:latin typeface="Tahoma"/>
                <a:cs typeface="Tahoma"/>
              </a:rPr>
              <a:t>and </a:t>
            </a:r>
            <a:r>
              <a:rPr sz="1400" spc="55" dirty="0">
                <a:solidFill>
                  <a:srgbClr val="464646"/>
                </a:solidFill>
                <a:latin typeface="Tahoma"/>
                <a:cs typeface="Tahoma"/>
              </a:rPr>
              <a:t>offer</a:t>
            </a:r>
            <a:r>
              <a:rPr sz="1400" spc="-4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64646"/>
                </a:solidFill>
                <a:latin typeface="Tahoma"/>
                <a:cs typeface="Tahoma"/>
              </a:rPr>
              <a:t>solutions.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88789" y="2047493"/>
            <a:ext cx="2376170" cy="57150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ct val="104600"/>
              </a:lnSpc>
              <a:spcBef>
                <a:spcPts val="5"/>
              </a:spcBef>
            </a:pPr>
            <a:r>
              <a:rPr sz="1750" dirty="0">
                <a:solidFill>
                  <a:srgbClr val="030303"/>
                </a:solidFill>
                <a:latin typeface="Arial MT"/>
                <a:cs typeface="Arial MT"/>
              </a:rPr>
              <a:t>Evidence</a:t>
            </a:r>
            <a:r>
              <a:rPr sz="1750" spc="75" dirty="0">
                <a:solidFill>
                  <a:srgbClr val="030303"/>
                </a:solidFill>
                <a:latin typeface="Arial MT"/>
                <a:cs typeface="Arial MT"/>
              </a:rPr>
              <a:t> </a:t>
            </a:r>
            <a:r>
              <a:rPr sz="1750" spc="80" dirty="0">
                <a:solidFill>
                  <a:srgbClr val="030303"/>
                </a:solidFill>
                <a:latin typeface="Arial MT"/>
                <a:cs typeface="Arial MT"/>
              </a:rPr>
              <a:t>of </a:t>
            </a:r>
            <a:r>
              <a:rPr sz="1750" spc="-10" dirty="0">
                <a:solidFill>
                  <a:srgbClr val="030303"/>
                </a:solidFill>
                <a:latin typeface="Arial MT"/>
                <a:cs typeface="Arial MT"/>
              </a:rPr>
              <a:t>Influenced Conversation</a:t>
            </a:r>
            <a:endParaRPr sz="175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88789" y="2740507"/>
            <a:ext cx="3564254" cy="4293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2700" indent="-342900">
              <a:lnSpc>
                <a:spcPct val="125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1400" spc="75" dirty="0">
                <a:solidFill>
                  <a:srgbClr val="464646"/>
                </a:solidFill>
                <a:latin typeface="Tahoma"/>
                <a:cs typeface="Tahoma"/>
              </a:rPr>
              <a:t>The</a:t>
            </a:r>
            <a:r>
              <a:rPr sz="1400" spc="2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464646"/>
                </a:solidFill>
                <a:latin typeface="Tahoma"/>
                <a:cs typeface="Tahoma"/>
              </a:rPr>
              <a:t>story</a:t>
            </a:r>
            <a:r>
              <a:rPr sz="1400" spc="3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464646"/>
                </a:solidFill>
                <a:latin typeface="Tahoma"/>
                <a:cs typeface="Tahoma"/>
              </a:rPr>
              <a:t>generated</a:t>
            </a:r>
            <a:r>
              <a:rPr sz="1400" spc="3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20" dirty="0">
                <a:solidFill>
                  <a:srgbClr val="464646"/>
                </a:solidFill>
                <a:latin typeface="Tahoma"/>
                <a:cs typeface="Tahoma"/>
              </a:rPr>
              <a:t>significant </a:t>
            </a:r>
            <a:r>
              <a:rPr sz="1400" spc="50" dirty="0">
                <a:solidFill>
                  <a:srgbClr val="464646"/>
                </a:solidFill>
                <a:latin typeface="Tahoma"/>
                <a:cs typeface="Tahoma"/>
              </a:rPr>
              <a:t>public </a:t>
            </a:r>
            <a:r>
              <a:rPr sz="1400" spc="75" dirty="0">
                <a:solidFill>
                  <a:srgbClr val="464646"/>
                </a:solidFill>
                <a:latin typeface="Tahoma"/>
                <a:cs typeface="Tahoma"/>
              </a:rPr>
              <a:t>discussion</a:t>
            </a:r>
            <a:r>
              <a:rPr sz="1400" spc="-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464646"/>
                </a:solidFill>
                <a:latin typeface="Tahoma"/>
                <a:cs typeface="Tahoma"/>
              </a:rPr>
              <a:t>on</a:t>
            </a:r>
            <a:r>
              <a:rPr sz="1400" spc="2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464646"/>
                </a:solidFill>
                <a:latin typeface="Tahoma"/>
                <a:cs typeface="Tahoma"/>
              </a:rPr>
              <a:t>social</a:t>
            </a:r>
            <a:r>
              <a:rPr sz="1400" spc="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media</a:t>
            </a:r>
            <a:r>
              <a:rPr sz="1400" spc="2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64646"/>
                </a:solidFill>
                <a:latin typeface="Tahoma"/>
                <a:cs typeface="Tahoma"/>
              </a:rPr>
              <a:t>platforms </a:t>
            </a:r>
            <a:r>
              <a:rPr sz="1400" spc="55" dirty="0">
                <a:solidFill>
                  <a:srgbClr val="464646"/>
                </a:solidFill>
                <a:latin typeface="Tahoma"/>
                <a:cs typeface="Tahoma"/>
              </a:rPr>
              <a:t>and</a:t>
            </a:r>
            <a:r>
              <a:rPr sz="1400" spc="2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within</a:t>
            </a:r>
            <a:r>
              <a:rPr sz="1400" spc="1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464646"/>
                </a:solidFill>
                <a:latin typeface="Tahoma"/>
                <a:cs typeface="Tahoma"/>
              </a:rPr>
              <a:t>civil</a:t>
            </a:r>
            <a:r>
              <a:rPr sz="1400" spc="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464646"/>
                </a:solidFill>
                <a:latin typeface="Tahoma"/>
                <a:cs typeface="Tahoma"/>
              </a:rPr>
              <a:t>society</a:t>
            </a:r>
            <a:r>
              <a:rPr sz="1400" spc="1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464646"/>
                </a:solidFill>
                <a:latin typeface="Tahoma"/>
                <a:cs typeface="Tahoma"/>
              </a:rPr>
              <a:t>spaces.</a:t>
            </a:r>
            <a:endParaRPr sz="1400">
              <a:latin typeface="Tahoma"/>
              <a:cs typeface="Tahoma"/>
            </a:endParaRPr>
          </a:p>
          <a:p>
            <a:pPr marL="354965" indent="-342265">
              <a:lnSpc>
                <a:spcPct val="100000"/>
              </a:lnSpc>
              <a:spcBef>
                <a:spcPts val="420"/>
              </a:spcBef>
              <a:buChar char="•"/>
              <a:tabLst>
                <a:tab pos="354965" algn="l"/>
              </a:tabLst>
            </a:pPr>
            <a:r>
              <a:rPr sz="1400" spc="100" dirty="0">
                <a:solidFill>
                  <a:srgbClr val="464646"/>
                </a:solidFill>
                <a:latin typeface="Tahoma"/>
                <a:cs typeface="Tahoma"/>
              </a:rPr>
              <a:t>Advocacy</a:t>
            </a:r>
            <a:r>
              <a:rPr sz="1400" spc="-4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464646"/>
                </a:solidFill>
                <a:latin typeface="Tahoma"/>
                <a:cs typeface="Tahoma"/>
              </a:rPr>
              <a:t>organizations</a:t>
            </a:r>
            <a:r>
              <a:rPr sz="1400" spc="-2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464646"/>
                </a:solidFill>
                <a:latin typeface="Tahoma"/>
                <a:cs typeface="Tahoma"/>
              </a:rPr>
              <a:t>actively</a:t>
            </a:r>
            <a:endParaRPr sz="1400">
              <a:latin typeface="Tahoma"/>
              <a:cs typeface="Tahoma"/>
            </a:endParaRPr>
          </a:p>
          <a:p>
            <a:pPr marL="355600">
              <a:lnSpc>
                <a:spcPct val="100000"/>
              </a:lnSpc>
              <a:spcBef>
                <a:spcPts val="420"/>
              </a:spcBef>
            </a:pPr>
            <a:r>
              <a:rPr sz="1400" spc="65" dirty="0">
                <a:solidFill>
                  <a:srgbClr val="464646"/>
                </a:solidFill>
                <a:latin typeface="Tahoma"/>
                <a:cs typeface="Tahoma"/>
              </a:rPr>
              <a:t>referenced</a:t>
            </a:r>
            <a:r>
              <a:rPr sz="1400" spc="-1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the</a:t>
            </a:r>
            <a:r>
              <a:rPr sz="1400" spc="2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75" dirty="0">
                <a:solidFill>
                  <a:srgbClr val="464646"/>
                </a:solidFill>
                <a:latin typeface="Tahoma"/>
                <a:cs typeface="Tahoma"/>
              </a:rPr>
              <a:t>coverage</a:t>
            </a:r>
            <a:r>
              <a:rPr sz="1400" spc="-1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in</a:t>
            </a:r>
            <a:r>
              <a:rPr sz="1400" spc="2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464646"/>
                </a:solidFill>
                <a:latin typeface="Tahoma"/>
                <a:cs typeface="Tahoma"/>
              </a:rPr>
              <a:t>their</a:t>
            </a:r>
            <a:endParaRPr sz="1400">
              <a:latin typeface="Tahoma"/>
              <a:cs typeface="Tahoma"/>
            </a:endParaRPr>
          </a:p>
          <a:p>
            <a:pPr marL="355600" marR="53340">
              <a:lnSpc>
                <a:spcPct val="125000"/>
              </a:lnSpc>
            </a:pPr>
            <a:r>
              <a:rPr sz="1400" spc="55" dirty="0">
                <a:solidFill>
                  <a:srgbClr val="464646"/>
                </a:solidFill>
                <a:latin typeface="Tahoma"/>
                <a:cs typeface="Tahoma"/>
              </a:rPr>
              <a:t>ongoing</a:t>
            </a:r>
            <a:r>
              <a:rPr sz="1400" spc="5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464646"/>
                </a:solidFill>
                <a:latin typeface="Tahoma"/>
                <a:cs typeface="Tahoma"/>
              </a:rPr>
              <a:t>conversations</a:t>
            </a:r>
            <a:r>
              <a:rPr sz="1400" spc="3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about</a:t>
            </a:r>
            <a:r>
              <a:rPr sz="1400" spc="5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64646"/>
                </a:solidFill>
                <a:latin typeface="Tahoma"/>
                <a:cs typeface="Tahoma"/>
              </a:rPr>
              <a:t>political </a:t>
            </a:r>
            <a:r>
              <a:rPr sz="1400" spc="55" dirty="0">
                <a:solidFill>
                  <a:srgbClr val="464646"/>
                </a:solidFill>
                <a:latin typeface="Tahoma"/>
                <a:cs typeface="Tahoma"/>
              </a:rPr>
              <a:t>inclusion</a:t>
            </a:r>
            <a:r>
              <a:rPr sz="1400" spc="2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464646"/>
                </a:solidFill>
                <a:latin typeface="Tahoma"/>
                <a:cs typeface="Tahoma"/>
              </a:rPr>
              <a:t>and</a:t>
            </a:r>
            <a:r>
              <a:rPr sz="1400" spc="3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human</a:t>
            </a:r>
            <a:r>
              <a:rPr sz="1400" spc="4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464646"/>
                </a:solidFill>
                <a:latin typeface="Tahoma"/>
                <a:cs typeface="Tahoma"/>
              </a:rPr>
              <a:t>rights.</a:t>
            </a:r>
            <a:endParaRPr sz="1400">
              <a:latin typeface="Tahoma"/>
              <a:cs typeface="Tahoma"/>
            </a:endParaRPr>
          </a:p>
          <a:p>
            <a:pPr marL="355600" marR="25400" indent="-342900">
              <a:lnSpc>
                <a:spcPct val="125000"/>
              </a:lnSpc>
              <a:buChar char="•"/>
              <a:tabLst>
                <a:tab pos="355600" algn="l"/>
              </a:tabLst>
            </a:pPr>
            <a:r>
              <a:rPr sz="1400" spc="75" dirty="0">
                <a:solidFill>
                  <a:srgbClr val="464646"/>
                </a:solidFill>
                <a:latin typeface="Tahoma"/>
                <a:cs typeface="Tahoma"/>
              </a:rPr>
              <a:t>The</a:t>
            </a:r>
            <a:r>
              <a:rPr sz="1400" spc="3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article</a:t>
            </a:r>
            <a:r>
              <a:rPr sz="1400" spc="6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75" dirty="0">
                <a:solidFill>
                  <a:srgbClr val="464646"/>
                </a:solidFill>
                <a:latin typeface="Tahoma"/>
                <a:cs typeface="Tahoma"/>
              </a:rPr>
              <a:t>successfully</a:t>
            </a:r>
            <a:r>
              <a:rPr sz="1400" spc="3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40" dirty="0">
                <a:solidFill>
                  <a:srgbClr val="464646"/>
                </a:solidFill>
                <a:latin typeface="Tahoma"/>
                <a:cs typeface="Tahoma"/>
              </a:rPr>
              <a:t>elevated </a:t>
            </a:r>
            <a:r>
              <a:rPr sz="1400" spc="20" dirty="0">
                <a:solidFill>
                  <a:srgbClr val="464646"/>
                </a:solidFill>
                <a:latin typeface="Tahoma"/>
                <a:cs typeface="Tahoma"/>
              </a:rPr>
              <a:t>LGBTIQ+</a:t>
            </a:r>
            <a:r>
              <a:rPr sz="1400" spc="10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20" dirty="0">
                <a:solidFill>
                  <a:srgbClr val="464646"/>
                </a:solidFill>
                <a:latin typeface="Tahoma"/>
                <a:cs typeface="Tahoma"/>
              </a:rPr>
              <a:t>political</a:t>
            </a:r>
            <a:r>
              <a:rPr sz="1400" spc="13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20" dirty="0">
                <a:solidFill>
                  <a:srgbClr val="464646"/>
                </a:solidFill>
                <a:latin typeface="Tahoma"/>
                <a:cs typeface="Tahoma"/>
              </a:rPr>
              <a:t>participation</a:t>
            </a:r>
            <a:r>
              <a:rPr sz="1400" spc="12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464646"/>
                </a:solidFill>
                <a:latin typeface="Tahoma"/>
                <a:cs typeface="Tahoma"/>
              </a:rPr>
              <a:t>into </a:t>
            </a:r>
            <a:r>
              <a:rPr sz="1400" spc="45" dirty="0">
                <a:solidFill>
                  <a:srgbClr val="464646"/>
                </a:solidFill>
                <a:latin typeface="Tahoma"/>
                <a:cs typeface="Tahoma"/>
              </a:rPr>
              <a:t>mainstream</a:t>
            </a:r>
            <a:r>
              <a:rPr sz="1400" spc="-5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464646"/>
                </a:solidFill>
                <a:latin typeface="Tahoma"/>
                <a:cs typeface="Tahoma"/>
              </a:rPr>
              <a:t>debate,</a:t>
            </a:r>
            <a:r>
              <a:rPr sz="1400" spc="-5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464646"/>
                </a:solidFill>
                <a:latin typeface="Tahoma"/>
                <a:cs typeface="Tahoma"/>
              </a:rPr>
              <a:t>moving</a:t>
            </a:r>
            <a:r>
              <a:rPr sz="1400" spc="-3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it</a:t>
            </a:r>
            <a:r>
              <a:rPr sz="1400" spc="-3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60" dirty="0">
                <a:solidFill>
                  <a:srgbClr val="464646"/>
                </a:solidFill>
                <a:latin typeface="Tahoma"/>
                <a:cs typeface="Tahoma"/>
              </a:rPr>
              <a:t>beyond </a:t>
            </a:r>
            <a:r>
              <a:rPr sz="1400" spc="65" dirty="0">
                <a:solidFill>
                  <a:srgbClr val="464646"/>
                </a:solidFill>
                <a:latin typeface="Tahoma"/>
                <a:cs typeface="Tahoma"/>
              </a:rPr>
              <a:t>niche</a:t>
            </a:r>
            <a:r>
              <a:rPr sz="1400" spc="-5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35" dirty="0">
                <a:solidFill>
                  <a:srgbClr val="464646"/>
                </a:solidFill>
                <a:latin typeface="Tahoma"/>
                <a:cs typeface="Tahoma"/>
              </a:rPr>
              <a:t>activism.</a:t>
            </a:r>
            <a:endParaRPr sz="1400">
              <a:latin typeface="Tahoma"/>
              <a:cs typeface="Tahoma"/>
            </a:endParaRPr>
          </a:p>
          <a:p>
            <a:pPr marL="355600" marR="5080" indent="-342900">
              <a:lnSpc>
                <a:spcPct val="125000"/>
              </a:lnSpc>
              <a:spcBef>
                <a:spcPts val="5"/>
              </a:spcBef>
              <a:buChar char="•"/>
              <a:tabLst>
                <a:tab pos="355600" algn="l"/>
              </a:tabLst>
            </a:pPr>
            <a:r>
              <a:rPr sz="1400" spc="50" dirty="0">
                <a:solidFill>
                  <a:srgbClr val="464646"/>
                </a:solidFill>
                <a:latin typeface="Tahoma"/>
                <a:cs typeface="Tahoma"/>
              </a:rPr>
              <a:t>Community</a:t>
            </a:r>
            <a:r>
              <a:rPr sz="1400" spc="-2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464646"/>
                </a:solidFill>
                <a:latin typeface="Tahoma"/>
                <a:cs typeface="Tahoma"/>
              </a:rPr>
              <a:t>members</a:t>
            </a:r>
            <a:r>
              <a:rPr sz="1400" spc="-2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45" dirty="0">
                <a:solidFill>
                  <a:srgbClr val="464646"/>
                </a:solidFill>
                <a:latin typeface="Tahoma"/>
                <a:cs typeface="Tahoma"/>
              </a:rPr>
              <a:t>publicly </a:t>
            </a:r>
            <a:r>
              <a:rPr sz="1400" spc="70" dirty="0">
                <a:solidFill>
                  <a:srgbClr val="464646"/>
                </a:solidFill>
                <a:latin typeface="Tahoma"/>
                <a:cs typeface="Tahoma"/>
              </a:rPr>
              <a:t>described</a:t>
            </a:r>
            <a:r>
              <a:rPr sz="1400" spc="-4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464646"/>
                </a:solidFill>
                <a:latin typeface="Tahoma"/>
                <a:cs typeface="Tahoma"/>
              </a:rPr>
              <a:t>Sheriff's</a:t>
            </a:r>
            <a:r>
              <a:rPr sz="1400" spc="-3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75" dirty="0">
                <a:solidFill>
                  <a:srgbClr val="464646"/>
                </a:solidFill>
                <a:latin typeface="Tahoma"/>
                <a:cs typeface="Tahoma"/>
              </a:rPr>
              <a:t>candidacy</a:t>
            </a:r>
            <a:r>
              <a:rPr sz="1400" spc="-2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80" dirty="0">
                <a:solidFill>
                  <a:srgbClr val="464646"/>
                </a:solidFill>
                <a:latin typeface="Tahoma"/>
                <a:cs typeface="Tahoma"/>
              </a:rPr>
              <a:t>as</a:t>
            </a:r>
            <a:r>
              <a:rPr sz="1400" spc="-3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464646"/>
                </a:solidFill>
                <a:latin typeface="Tahoma"/>
                <a:cs typeface="Tahoma"/>
              </a:rPr>
              <a:t>both </a:t>
            </a:r>
            <a:r>
              <a:rPr sz="1400" spc="45" dirty="0">
                <a:solidFill>
                  <a:srgbClr val="464646"/>
                </a:solidFill>
                <a:latin typeface="Tahoma"/>
                <a:cs typeface="Tahoma"/>
              </a:rPr>
              <a:t>historic</a:t>
            </a:r>
            <a:r>
              <a:rPr sz="1400" spc="-3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55" dirty="0">
                <a:solidFill>
                  <a:srgbClr val="464646"/>
                </a:solidFill>
                <a:latin typeface="Tahoma"/>
                <a:cs typeface="Tahoma"/>
              </a:rPr>
              <a:t>and</a:t>
            </a:r>
            <a:r>
              <a:rPr sz="1400" spc="-4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65" dirty="0">
                <a:solidFill>
                  <a:srgbClr val="464646"/>
                </a:solidFill>
                <a:latin typeface="Tahoma"/>
                <a:cs typeface="Tahoma"/>
              </a:rPr>
              <a:t>deeply</a:t>
            </a:r>
            <a:r>
              <a:rPr sz="1400" spc="-4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40" dirty="0">
                <a:solidFill>
                  <a:srgbClr val="464646"/>
                </a:solidFill>
                <a:latin typeface="Tahoma"/>
                <a:cs typeface="Tahoma"/>
              </a:rPr>
              <a:t>empowering, </a:t>
            </a:r>
            <a:r>
              <a:rPr sz="1400" spc="65" dirty="0">
                <a:solidFill>
                  <a:srgbClr val="464646"/>
                </a:solidFill>
                <a:latin typeface="Tahoma"/>
                <a:cs typeface="Tahoma"/>
              </a:rPr>
              <a:t>acknowledging</a:t>
            </a:r>
            <a:r>
              <a:rPr sz="1400" dirty="0">
                <a:solidFill>
                  <a:srgbClr val="464646"/>
                </a:solidFill>
                <a:latin typeface="Tahoma"/>
                <a:cs typeface="Tahoma"/>
              </a:rPr>
              <a:t> its</a:t>
            </a:r>
            <a:r>
              <a:rPr sz="1400" spc="2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400" spc="50" dirty="0">
                <a:solidFill>
                  <a:srgbClr val="464646"/>
                </a:solidFill>
                <a:latin typeface="Tahoma"/>
                <a:cs typeface="Tahoma"/>
              </a:rPr>
              <a:t>profound </a:t>
            </a:r>
            <a:r>
              <a:rPr sz="1400" spc="45" dirty="0">
                <a:solidFill>
                  <a:srgbClr val="464646"/>
                </a:solidFill>
                <a:latin typeface="Tahoma"/>
                <a:cs typeface="Tahoma"/>
              </a:rPr>
              <a:t>significance.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12075"/>
            <a:ext cx="121935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7786171"/>
            <a:ext cx="7289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Voice and Choice Summit 2026    \    Voice and Choice Summit 2026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1304" y="1173606"/>
            <a:ext cx="8326755" cy="567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70" dirty="0"/>
              <a:t> </a:t>
            </a:r>
            <a:r>
              <a:rPr spc="75" dirty="0"/>
              <a:t>Transformative</a:t>
            </a:r>
            <a:r>
              <a:rPr spc="-85" dirty="0"/>
              <a:t> </a:t>
            </a:r>
            <a:r>
              <a:rPr spc="140" dirty="0"/>
              <a:t>Impact</a:t>
            </a:r>
            <a:r>
              <a:rPr spc="-70" dirty="0"/>
              <a:t> </a:t>
            </a:r>
            <a:r>
              <a:rPr spc="160" dirty="0"/>
              <a:t>of</a:t>
            </a:r>
            <a:r>
              <a:rPr spc="-50" dirty="0"/>
              <a:t> </a:t>
            </a:r>
            <a:r>
              <a:rPr spc="-10" dirty="0"/>
              <a:t>Coverage</a:t>
            </a:r>
          </a:p>
        </p:txBody>
      </p:sp>
      <p:sp>
        <p:nvSpPr>
          <p:cNvPr id="3" name="object 3"/>
          <p:cNvSpPr/>
          <p:nvPr/>
        </p:nvSpPr>
        <p:spPr>
          <a:xfrm>
            <a:off x="793788" y="2229484"/>
            <a:ext cx="13042900" cy="4791710"/>
          </a:xfrm>
          <a:custGeom>
            <a:avLst/>
            <a:gdLst/>
            <a:ahLst/>
            <a:cxnLst/>
            <a:rect l="l" t="t" r="r" b="b"/>
            <a:pathLst>
              <a:path w="13042900" h="4791709">
                <a:moveTo>
                  <a:pt x="13042862" y="34036"/>
                </a:moveTo>
                <a:lnTo>
                  <a:pt x="13040182" y="20789"/>
                </a:lnTo>
                <a:lnTo>
                  <a:pt x="13032893" y="9969"/>
                </a:lnTo>
                <a:lnTo>
                  <a:pt x="13022072" y="2679"/>
                </a:lnTo>
                <a:lnTo>
                  <a:pt x="13008826" y="0"/>
                </a:lnTo>
                <a:lnTo>
                  <a:pt x="4313517" y="0"/>
                </a:lnTo>
                <a:lnTo>
                  <a:pt x="34023" y="0"/>
                </a:lnTo>
                <a:lnTo>
                  <a:pt x="20777" y="2679"/>
                </a:lnTo>
                <a:lnTo>
                  <a:pt x="9956" y="9969"/>
                </a:lnTo>
                <a:lnTo>
                  <a:pt x="2667" y="20789"/>
                </a:lnTo>
                <a:lnTo>
                  <a:pt x="0" y="34036"/>
                </a:lnTo>
                <a:lnTo>
                  <a:pt x="0" y="2724531"/>
                </a:lnTo>
                <a:lnTo>
                  <a:pt x="0" y="4757255"/>
                </a:lnTo>
                <a:lnTo>
                  <a:pt x="2667" y="4770501"/>
                </a:lnTo>
                <a:lnTo>
                  <a:pt x="9956" y="4781321"/>
                </a:lnTo>
                <a:lnTo>
                  <a:pt x="20777" y="4788611"/>
                </a:lnTo>
                <a:lnTo>
                  <a:pt x="34023" y="4791278"/>
                </a:lnTo>
                <a:lnTo>
                  <a:pt x="13008826" y="4791278"/>
                </a:lnTo>
                <a:lnTo>
                  <a:pt x="13022072" y="4788611"/>
                </a:lnTo>
                <a:lnTo>
                  <a:pt x="13032893" y="4781321"/>
                </a:lnTo>
                <a:lnTo>
                  <a:pt x="13040182" y="4770501"/>
                </a:lnTo>
                <a:lnTo>
                  <a:pt x="13042862" y="4757255"/>
                </a:lnTo>
                <a:lnTo>
                  <a:pt x="13042862" y="34036"/>
                </a:lnTo>
                <a:close/>
              </a:path>
            </a:pathLst>
          </a:custGeom>
          <a:solidFill>
            <a:srgbClr val="F1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08075" y="2431795"/>
            <a:ext cx="3593465" cy="1586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55" dirty="0">
                <a:solidFill>
                  <a:srgbClr val="464646"/>
                </a:solidFill>
                <a:latin typeface="Arial MT"/>
                <a:cs typeface="Arial MT"/>
              </a:rPr>
              <a:t>Visibility</a:t>
            </a:r>
            <a:endParaRPr sz="2200">
              <a:latin typeface="Arial MT"/>
              <a:cs typeface="Arial MT"/>
            </a:endParaRPr>
          </a:p>
          <a:p>
            <a:pPr marL="12700" marR="5080">
              <a:lnSpc>
                <a:spcPct val="138300"/>
              </a:lnSpc>
              <a:spcBef>
                <a:spcPts val="940"/>
              </a:spcBef>
            </a:pPr>
            <a:r>
              <a:rPr sz="1750" spc="60" dirty="0">
                <a:solidFill>
                  <a:srgbClr val="464646"/>
                </a:solidFill>
                <a:latin typeface="Tahoma"/>
                <a:cs typeface="Tahoma"/>
              </a:rPr>
              <a:t>Increased</a:t>
            </a:r>
            <a:r>
              <a:rPr sz="1750" spc="-2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50" dirty="0">
                <a:solidFill>
                  <a:srgbClr val="464646"/>
                </a:solidFill>
                <a:latin typeface="Tahoma"/>
                <a:cs typeface="Tahoma"/>
              </a:rPr>
              <a:t>visibility</a:t>
            </a:r>
            <a:r>
              <a:rPr sz="1750" spc="-1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85" dirty="0">
                <a:solidFill>
                  <a:srgbClr val="464646"/>
                </a:solidFill>
                <a:latin typeface="Tahoma"/>
                <a:cs typeface="Tahoma"/>
              </a:rPr>
              <a:t>of</a:t>
            </a:r>
            <a:r>
              <a:rPr sz="1750" spc="-5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50" dirty="0">
                <a:solidFill>
                  <a:srgbClr val="464646"/>
                </a:solidFill>
                <a:latin typeface="Tahoma"/>
                <a:cs typeface="Tahoma"/>
              </a:rPr>
              <a:t>transgender </a:t>
            </a:r>
            <a:r>
              <a:rPr sz="1750" spc="70" dirty="0">
                <a:solidFill>
                  <a:srgbClr val="464646"/>
                </a:solidFill>
                <a:latin typeface="Tahoma"/>
                <a:cs typeface="Tahoma"/>
              </a:rPr>
              <a:t>and</a:t>
            </a:r>
            <a:r>
              <a:rPr sz="1750" spc="3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dirty="0">
                <a:solidFill>
                  <a:srgbClr val="464646"/>
                </a:solidFill>
                <a:latin typeface="Tahoma"/>
                <a:cs typeface="Tahoma"/>
              </a:rPr>
              <a:t>LGBTIQ+</a:t>
            </a:r>
            <a:r>
              <a:rPr sz="1750" spc="1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60" dirty="0">
                <a:solidFill>
                  <a:srgbClr val="464646"/>
                </a:solidFill>
                <a:latin typeface="Tahoma"/>
                <a:cs typeface="Tahoma"/>
              </a:rPr>
              <a:t>communities </a:t>
            </a:r>
            <a:r>
              <a:rPr sz="1750" spc="-25" dirty="0">
                <a:solidFill>
                  <a:srgbClr val="464646"/>
                </a:solidFill>
                <a:latin typeface="Tahoma"/>
                <a:cs typeface="Tahoma"/>
              </a:rPr>
              <a:t>in </a:t>
            </a:r>
            <a:r>
              <a:rPr sz="1750" spc="50" dirty="0">
                <a:solidFill>
                  <a:srgbClr val="464646"/>
                </a:solidFill>
                <a:latin typeface="Tahoma"/>
                <a:cs typeface="Tahoma"/>
              </a:rPr>
              <a:t>political</a:t>
            </a:r>
            <a:r>
              <a:rPr sz="1750" spc="-1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464646"/>
                </a:solidFill>
                <a:latin typeface="Tahoma"/>
                <a:cs typeface="Tahoma"/>
              </a:rPr>
              <a:t>discourse.</a:t>
            </a:r>
            <a:endParaRPr sz="175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141340" y="2229485"/>
            <a:ext cx="4347845" cy="2759075"/>
            <a:chOff x="5141340" y="2229485"/>
            <a:chExt cx="4347845" cy="2759075"/>
          </a:xfrm>
        </p:grpSpPr>
        <p:sp>
          <p:nvSpPr>
            <p:cNvPr id="6" name="object 6"/>
            <p:cNvSpPr/>
            <p:nvPr/>
          </p:nvSpPr>
          <p:spPr>
            <a:xfrm>
              <a:off x="5141340" y="2229485"/>
              <a:ext cx="4347845" cy="2759075"/>
            </a:xfrm>
            <a:custGeom>
              <a:avLst/>
              <a:gdLst/>
              <a:ahLst/>
              <a:cxnLst/>
              <a:rect l="l" t="t" r="r" b="b"/>
              <a:pathLst>
                <a:path w="4347845" h="2759075">
                  <a:moveTo>
                    <a:pt x="4347591" y="0"/>
                  </a:moveTo>
                  <a:lnTo>
                    <a:pt x="0" y="0"/>
                  </a:lnTo>
                  <a:lnTo>
                    <a:pt x="0" y="2758567"/>
                  </a:lnTo>
                  <a:lnTo>
                    <a:pt x="4347591" y="2758567"/>
                  </a:lnTo>
                  <a:lnTo>
                    <a:pt x="4347591" y="0"/>
                  </a:lnTo>
                  <a:close/>
                </a:path>
              </a:pathLst>
            </a:custGeom>
            <a:solidFill>
              <a:srgbClr val="F1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41340" y="2229485"/>
              <a:ext cx="30480" cy="2759075"/>
            </a:xfrm>
            <a:custGeom>
              <a:avLst/>
              <a:gdLst/>
              <a:ahLst/>
              <a:cxnLst/>
              <a:rect l="l" t="t" r="r" b="b"/>
              <a:pathLst>
                <a:path w="30479" h="2759075">
                  <a:moveTo>
                    <a:pt x="23622" y="0"/>
                  </a:moveTo>
                  <a:lnTo>
                    <a:pt x="6858" y="0"/>
                  </a:lnTo>
                  <a:lnTo>
                    <a:pt x="0" y="6730"/>
                  </a:lnTo>
                  <a:lnTo>
                    <a:pt x="0" y="15239"/>
                  </a:lnTo>
                  <a:lnTo>
                    <a:pt x="0" y="2751709"/>
                  </a:lnTo>
                  <a:lnTo>
                    <a:pt x="6858" y="2758566"/>
                  </a:lnTo>
                  <a:lnTo>
                    <a:pt x="23622" y="2758566"/>
                  </a:lnTo>
                  <a:lnTo>
                    <a:pt x="30480" y="2751709"/>
                  </a:lnTo>
                  <a:lnTo>
                    <a:pt x="30480" y="6730"/>
                  </a:lnTo>
                  <a:lnTo>
                    <a:pt x="23622" y="0"/>
                  </a:lnTo>
                  <a:close/>
                </a:path>
              </a:pathLst>
            </a:custGeom>
            <a:solidFill>
              <a:srgbClr val="D7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56097" y="2431795"/>
            <a:ext cx="3822700" cy="1953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464646"/>
                </a:solidFill>
                <a:latin typeface="Arial MT"/>
                <a:cs typeface="Arial MT"/>
              </a:rPr>
              <a:t>Media</a:t>
            </a:r>
            <a:r>
              <a:rPr sz="2200" spc="15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2200" spc="70" dirty="0">
                <a:solidFill>
                  <a:srgbClr val="464646"/>
                </a:solidFill>
                <a:latin typeface="Arial MT"/>
                <a:cs typeface="Arial MT"/>
              </a:rPr>
              <a:t>Contribution</a:t>
            </a:r>
            <a:endParaRPr sz="2200">
              <a:latin typeface="Arial MT"/>
              <a:cs typeface="Arial MT"/>
            </a:endParaRPr>
          </a:p>
          <a:p>
            <a:pPr marL="12700" marR="5080">
              <a:lnSpc>
                <a:spcPct val="138100"/>
              </a:lnSpc>
              <a:spcBef>
                <a:spcPts val="944"/>
              </a:spcBef>
            </a:pPr>
            <a:r>
              <a:rPr sz="1750" spc="60" dirty="0">
                <a:solidFill>
                  <a:srgbClr val="464646"/>
                </a:solidFill>
                <a:latin typeface="Tahoma"/>
                <a:cs typeface="Tahoma"/>
              </a:rPr>
              <a:t>Highlighted</a:t>
            </a:r>
            <a:r>
              <a:rPr sz="1750" spc="-5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80" dirty="0">
                <a:solidFill>
                  <a:srgbClr val="464646"/>
                </a:solidFill>
                <a:latin typeface="Tahoma"/>
                <a:cs typeface="Tahoma"/>
              </a:rPr>
              <a:t>challenges</a:t>
            </a:r>
            <a:r>
              <a:rPr sz="1750" spc="-1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30" dirty="0">
                <a:solidFill>
                  <a:srgbClr val="464646"/>
                </a:solidFill>
                <a:latin typeface="Tahoma"/>
                <a:cs typeface="Tahoma"/>
              </a:rPr>
              <a:t>like </a:t>
            </a:r>
            <a:r>
              <a:rPr sz="1750" spc="55" dirty="0">
                <a:solidFill>
                  <a:srgbClr val="464646"/>
                </a:solidFill>
                <a:latin typeface="Tahoma"/>
                <a:cs typeface="Tahoma"/>
              </a:rPr>
              <a:t>transphobia,</a:t>
            </a:r>
            <a:r>
              <a:rPr sz="1750" spc="-2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464646"/>
                </a:solidFill>
                <a:latin typeface="Tahoma"/>
                <a:cs typeface="Tahoma"/>
              </a:rPr>
              <a:t>sexism,</a:t>
            </a:r>
            <a:r>
              <a:rPr sz="1750" spc="-3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464646"/>
                </a:solidFill>
                <a:latin typeface="Tahoma"/>
                <a:cs typeface="Tahoma"/>
              </a:rPr>
              <a:t>and</a:t>
            </a:r>
            <a:r>
              <a:rPr sz="1750" spc="-3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464646"/>
                </a:solidFill>
                <a:latin typeface="Tahoma"/>
                <a:cs typeface="Tahoma"/>
              </a:rPr>
              <a:t>exclusion </a:t>
            </a:r>
            <a:r>
              <a:rPr sz="1750" spc="55" dirty="0">
                <a:solidFill>
                  <a:srgbClr val="464646"/>
                </a:solidFill>
                <a:latin typeface="Tahoma"/>
                <a:cs typeface="Tahoma"/>
              </a:rPr>
              <a:t>while</a:t>
            </a:r>
            <a:r>
              <a:rPr sz="1750" spc="1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95" dirty="0">
                <a:solidFill>
                  <a:srgbClr val="464646"/>
                </a:solidFill>
                <a:latin typeface="Tahoma"/>
                <a:cs typeface="Tahoma"/>
              </a:rPr>
              <a:t>showcasing</a:t>
            </a:r>
            <a:r>
              <a:rPr sz="1750" spc="1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dirty="0">
                <a:solidFill>
                  <a:srgbClr val="464646"/>
                </a:solidFill>
                <a:latin typeface="Tahoma"/>
                <a:cs typeface="Tahoma"/>
              </a:rPr>
              <a:t>the</a:t>
            </a:r>
            <a:r>
              <a:rPr sz="1750" spc="-1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60" dirty="0">
                <a:solidFill>
                  <a:srgbClr val="464646"/>
                </a:solidFill>
                <a:latin typeface="Tahoma"/>
                <a:cs typeface="Tahoma"/>
              </a:rPr>
              <a:t>importance</a:t>
            </a:r>
            <a:r>
              <a:rPr sz="1750" spc="1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60" dirty="0">
                <a:solidFill>
                  <a:srgbClr val="464646"/>
                </a:solidFill>
                <a:latin typeface="Tahoma"/>
                <a:cs typeface="Tahoma"/>
              </a:rPr>
              <a:t>of </a:t>
            </a:r>
            <a:r>
              <a:rPr sz="1750" spc="40" dirty="0">
                <a:solidFill>
                  <a:srgbClr val="464646"/>
                </a:solidFill>
                <a:latin typeface="Tahoma"/>
                <a:cs typeface="Tahoma"/>
              </a:rPr>
              <a:t>representation.</a:t>
            </a:r>
            <a:endParaRPr sz="175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488931" y="2229485"/>
            <a:ext cx="4347845" cy="2759075"/>
            <a:chOff x="9488931" y="2229485"/>
            <a:chExt cx="4347845" cy="2759075"/>
          </a:xfrm>
        </p:grpSpPr>
        <p:sp>
          <p:nvSpPr>
            <p:cNvPr id="10" name="object 10"/>
            <p:cNvSpPr/>
            <p:nvPr/>
          </p:nvSpPr>
          <p:spPr>
            <a:xfrm>
              <a:off x="9488931" y="2229485"/>
              <a:ext cx="4347845" cy="2759075"/>
            </a:xfrm>
            <a:custGeom>
              <a:avLst/>
              <a:gdLst/>
              <a:ahLst/>
              <a:cxnLst/>
              <a:rect l="l" t="t" r="r" b="b"/>
              <a:pathLst>
                <a:path w="4347844" h="2759075">
                  <a:moveTo>
                    <a:pt x="4347591" y="0"/>
                  </a:moveTo>
                  <a:lnTo>
                    <a:pt x="0" y="0"/>
                  </a:lnTo>
                  <a:lnTo>
                    <a:pt x="0" y="2758567"/>
                  </a:lnTo>
                  <a:lnTo>
                    <a:pt x="4347591" y="2758567"/>
                  </a:lnTo>
                  <a:lnTo>
                    <a:pt x="4347591" y="0"/>
                  </a:lnTo>
                  <a:close/>
                </a:path>
              </a:pathLst>
            </a:custGeom>
            <a:solidFill>
              <a:srgbClr val="F1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488931" y="2229485"/>
              <a:ext cx="30480" cy="2759075"/>
            </a:xfrm>
            <a:custGeom>
              <a:avLst/>
              <a:gdLst/>
              <a:ahLst/>
              <a:cxnLst/>
              <a:rect l="l" t="t" r="r" b="b"/>
              <a:pathLst>
                <a:path w="30479" h="2759075">
                  <a:moveTo>
                    <a:pt x="23622" y="0"/>
                  </a:moveTo>
                  <a:lnTo>
                    <a:pt x="6858" y="0"/>
                  </a:lnTo>
                  <a:lnTo>
                    <a:pt x="0" y="6730"/>
                  </a:lnTo>
                  <a:lnTo>
                    <a:pt x="0" y="15239"/>
                  </a:lnTo>
                  <a:lnTo>
                    <a:pt x="0" y="2751709"/>
                  </a:lnTo>
                  <a:lnTo>
                    <a:pt x="6858" y="2758566"/>
                  </a:lnTo>
                  <a:lnTo>
                    <a:pt x="23622" y="2758566"/>
                  </a:lnTo>
                  <a:lnTo>
                    <a:pt x="30479" y="2751709"/>
                  </a:lnTo>
                  <a:lnTo>
                    <a:pt x="30479" y="6730"/>
                  </a:lnTo>
                  <a:lnTo>
                    <a:pt x="23622" y="0"/>
                  </a:lnTo>
                  <a:close/>
                </a:path>
              </a:pathLst>
            </a:custGeom>
            <a:solidFill>
              <a:srgbClr val="D7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704069" y="2431795"/>
            <a:ext cx="3835400" cy="2322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464646"/>
                </a:solidFill>
                <a:latin typeface="Arial MT"/>
                <a:cs typeface="Arial MT"/>
              </a:rPr>
              <a:t>Beneficiaries</a:t>
            </a:r>
            <a:endParaRPr sz="2200">
              <a:latin typeface="Arial MT"/>
              <a:cs typeface="Arial MT"/>
            </a:endParaRPr>
          </a:p>
          <a:p>
            <a:pPr marL="12700" marR="5080">
              <a:lnSpc>
                <a:spcPct val="138100"/>
              </a:lnSpc>
              <a:spcBef>
                <a:spcPts val="944"/>
              </a:spcBef>
            </a:pPr>
            <a:r>
              <a:rPr sz="1750" spc="75" dirty="0">
                <a:solidFill>
                  <a:srgbClr val="464646"/>
                </a:solidFill>
                <a:latin typeface="Tahoma"/>
                <a:cs typeface="Tahoma"/>
              </a:rPr>
              <a:t>Transgender</a:t>
            </a:r>
            <a:r>
              <a:rPr sz="1750" spc="-1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464646"/>
                </a:solidFill>
                <a:latin typeface="Tahoma"/>
                <a:cs typeface="Tahoma"/>
              </a:rPr>
              <a:t>and</a:t>
            </a:r>
            <a:r>
              <a:rPr sz="1750" spc="-3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-10" dirty="0">
                <a:solidFill>
                  <a:srgbClr val="464646"/>
                </a:solidFill>
                <a:latin typeface="Tahoma"/>
                <a:cs typeface="Tahoma"/>
              </a:rPr>
              <a:t>LGBTIQ+ </a:t>
            </a:r>
            <a:r>
              <a:rPr sz="1750" spc="60" dirty="0">
                <a:solidFill>
                  <a:srgbClr val="464646"/>
                </a:solidFill>
                <a:latin typeface="Tahoma"/>
                <a:cs typeface="Tahoma"/>
              </a:rPr>
              <a:t>communities</a:t>
            </a:r>
            <a:r>
              <a:rPr sz="175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464646"/>
                </a:solidFill>
                <a:latin typeface="Tahoma"/>
                <a:cs typeface="Tahoma"/>
              </a:rPr>
              <a:t>are</a:t>
            </a:r>
            <a:r>
              <a:rPr sz="1750" spc="-2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464646"/>
                </a:solidFill>
                <a:latin typeface="Tahoma"/>
                <a:cs typeface="Tahoma"/>
              </a:rPr>
              <a:t>inspired</a:t>
            </a:r>
            <a:r>
              <a:rPr sz="1750" dirty="0">
                <a:solidFill>
                  <a:srgbClr val="464646"/>
                </a:solidFill>
                <a:latin typeface="Tahoma"/>
                <a:cs typeface="Tahoma"/>
              </a:rPr>
              <a:t> to</a:t>
            </a:r>
            <a:r>
              <a:rPr sz="1750" spc="-2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464646"/>
                </a:solidFill>
                <a:latin typeface="Tahoma"/>
                <a:cs typeface="Tahoma"/>
              </a:rPr>
              <a:t>engage </a:t>
            </a:r>
            <a:r>
              <a:rPr sz="1750" dirty="0">
                <a:solidFill>
                  <a:srgbClr val="464646"/>
                </a:solidFill>
                <a:latin typeface="Tahoma"/>
                <a:cs typeface="Tahoma"/>
              </a:rPr>
              <a:t>in</a:t>
            </a:r>
            <a:r>
              <a:rPr sz="1750" spc="-3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50" dirty="0">
                <a:solidFill>
                  <a:srgbClr val="464646"/>
                </a:solidFill>
                <a:latin typeface="Tahoma"/>
                <a:cs typeface="Tahoma"/>
              </a:rPr>
              <a:t>leadership;</a:t>
            </a:r>
            <a:r>
              <a:rPr sz="1750" spc="3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464646"/>
                </a:solidFill>
                <a:latin typeface="Tahoma"/>
                <a:cs typeface="Tahoma"/>
              </a:rPr>
              <a:t>public</a:t>
            </a:r>
            <a:r>
              <a:rPr sz="1750" spc="-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464646"/>
                </a:solidFill>
                <a:latin typeface="Tahoma"/>
                <a:cs typeface="Tahoma"/>
              </a:rPr>
              <a:t>and</a:t>
            </a:r>
            <a:r>
              <a:rPr sz="1750" spc="-1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40" dirty="0">
                <a:solidFill>
                  <a:srgbClr val="464646"/>
                </a:solidFill>
                <a:latin typeface="Tahoma"/>
                <a:cs typeface="Tahoma"/>
              </a:rPr>
              <a:t>political </a:t>
            </a:r>
            <a:r>
              <a:rPr sz="1750" spc="10" dirty="0">
                <a:solidFill>
                  <a:srgbClr val="464646"/>
                </a:solidFill>
                <a:latin typeface="Tahoma"/>
                <a:cs typeface="Tahoma"/>
              </a:rPr>
              <a:t>institutions</a:t>
            </a:r>
            <a:r>
              <a:rPr sz="1750" spc="9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65" dirty="0">
                <a:solidFill>
                  <a:srgbClr val="464646"/>
                </a:solidFill>
                <a:latin typeface="Tahoma"/>
                <a:cs typeface="Tahoma"/>
              </a:rPr>
              <a:t>are</a:t>
            </a:r>
            <a:r>
              <a:rPr sz="1750" spc="7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95" dirty="0">
                <a:solidFill>
                  <a:srgbClr val="464646"/>
                </a:solidFill>
                <a:latin typeface="Tahoma"/>
                <a:cs typeface="Tahoma"/>
              </a:rPr>
              <a:t>exposed</a:t>
            </a:r>
            <a:r>
              <a:rPr sz="1750" spc="7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10" dirty="0">
                <a:solidFill>
                  <a:srgbClr val="464646"/>
                </a:solidFill>
                <a:latin typeface="Tahoma"/>
                <a:cs typeface="Tahoma"/>
              </a:rPr>
              <a:t>to</a:t>
            </a:r>
            <a:r>
              <a:rPr sz="1750" spc="6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40" dirty="0">
                <a:solidFill>
                  <a:srgbClr val="464646"/>
                </a:solidFill>
                <a:latin typeface="Tahoma"/>
                <a:cs typeface="Tahoma"/>
              </a:rPr>
              <a:t>equitable </a:t>
            </a:r>
            <a:r>
              <a:rPr sz="1750" spc="75" dirty="0">
                <a:solidFill>
                  <a:srgbClr val="464646"/>
                </a:solidFill>
                <a:latin typeface="Tahoma"/>
                <a:cs typeface="Tahoma"/>
              </a:rPr>
              <a:t>democratic</a:t>
            </a:r>
            <a:r>
              <a:rPr sz="1750" spc="-3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60" dirty="0">
                <a:solidFill>
                  <a:srgbClr val="464646"/>
                </a:solidFill>
                <a:latin typeface="Tahoma"/>
                <a:cs typeface="Tahoma"/>
              </a:rPr>
              <a:t>practices.</a:t>
            </a:r>
            <a:endParaRPr sz="175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93788" y="4988001"/>
            <a:ext cx="6521450" cy="2033270"/>
            <a:chOff x="793788" y="4988001"/>
            <a:chExt cx="6521450" cy="2033270"/>
          </a:xfrm>
        </p:grpSpPr>
        <p:sp>
          <p:nvSpPr>
            <p:cNvPr id="14" name="object 14"/>
            <p:cNvSpPr/>
            <p:nvPr/>
          </p:nvSpPr>
          <p:spPr>
            <a:xfrm>
              <a:off x="793788" y="4988001"/>
              <a:ext cx="6521450" cy="2033270"/>
            </a:xfrm>
            <a:custGeom>
              <a:avLst/>
              <a:gdLst/>
              <a:ahLst/>
              <a:cxnLst/>
              <a:rect l="l" t="t" r="r" b="b"/>
              <a:pathLst>
                <a:path w="6521450" h="2033270">
                  <a:moveTo>
                    <a:pt x="6521323" y="0"/>
                  </a:moveTo>
                  <a:lnTo>
                    <a:pt x="0" y="0"/>
                  </a:lnTo>
                  <a:lnTo>
                    <a:pt x="0" y="2032762"/>
                  </a:lnTo>
                  <a:lnTo>
                    <a:pt x="6521323" y="2032762"/>
                  </a:lnTo>
                  <a:lnTo>
                    <a:pt x="6521323" y="0"/>
                  </a:lnTo>
                  <a:close/>
                </a:path>
              </a:pathLst>
            </a:custGeom>
            <a:solidFill>
              <a:srgbClr val="F1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93788" y="4988052"/>
              <a:ext cx="6521450" cy="30480"/>
            </a:xfrm>
            <a:custGeom>
              <a:avLst/>
              <a:gdLst/>
              <a:ahLst/>
              <a:cxnLst/>
              <a:rect l="l" t="t" r="r" b="b"/>
              <a:pathLst>
                <a:path w="6521450" h="30479">
                  <a:moveTo>
                    <a:pt x="6514426" y="0"/>
                  </a:moveTo>
                  <a:lnTo>
                    <a:pt x="6819" y="0"/>
                  </a:lnTo>
                  <a:lnTo>
                    <a:pt x="0" y="6731"/>
                  </a:lnTo>
                  <a:lnTo>
                    <a:pt x="0" y="15240"/>
                  </a:lnTo>
                  <a:lnTo>
                    <a:pt x="0" y="23622"/>
                  </a:lnTo>
                  <a:lnTo>
                    <a:pt x="6819" y="30480"/>
                  </a:lnTo>
                  <a:lnTo>
                    <a:pt x="6514426" y="30480"/>
                  </a:lnTo>
                  <a:lnTo>
                    <a:pt x="6521284" y="23622"/>
                  </a:lnTo>
                  <a:lnTo>
                    <a:pt x="6521284" y="6731"/>
                  </a:lnTo>
                  <a:lnTo>
                    <a:pt x="6514426" y="0"/>
                  </a:lnTo>
                  <a:close/>
                </a:path>
              </a:pathLst>
            </a:custGeom>
            <a:solidFill>
              <a:srgbClr val="D7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008075" y="5190871"/>
            <a:ext cx="5835015" cy="1217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464646"/>
                </a:solidFill>
                <a:latin typeface="Arial MT"/>
                <a:cs typeface="Arial MT"/>
              </a:rPr>
              <a:t>Nature</a:t>
            </a:r>
            <a:r>
              <a:rPr sz="2200" spc="100" dirty="0">
                <a:solidFill>
                  <a:srgbClr val="464646"/>
                </a:solidFill>
                <a:latin typeface="Arial MT"/>
                <a:cs typeface="Arial MT"/>
              </a:rPr>
              <a:t> of</a:t>
            </a:r>
            <a:r>
              <a:rPr sz="2200" spc="9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2200" spc="-10" dirty="0">
                <a:solidFill>
                  <a:srgbClr val="464646"/>
                </a:solidFill>
                <a:latin typeface="Arial MT"/>
                <a:cs typeface="Arial MT"/>
              </a:rPr>
              <a:t>Change</a:t>
            </a:r>
            <a:endParaRPr sz="2200">
              <a:latin typeface="Arial MT"/>
              <a:cs typeface="Arial MT"/>
            </a:endParaRPr>
          </a:p>
          <a:p>
            <a:pPr marL="12700" marR="5080">
              <a:lnSpc>
                <a:spcPct val="138300"/>
              </a:lnSpc>
              <a:spcBef>
                <a:spcPts val="940"/>
              </a:spcBef>
            </a:pPr>
            <a:r>
              <a:rPr sz="1750" spc="75" dirty="0">
                <a:solidFill>
                  <a:srgbClr val="464646"/>
                </a:solidFill>
                <a:latin typeface="Tahoma"/>
                <a:cs typeface="Tahoma"/>
              </a:rPr>
              <a:t>Positive</a:t>
            </a:r>
            <a:r>
              <a:rPr sz="1750" spc="-6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dirty="0">
                <a:solidFill>
                  <a:srgbClr val="464646"/>
                </a:solidFill>
                <a:latin typeface="Tahoma"/>
                <a:cs typeface="Tahoma"/>
              </a:rPr>
              <a:t>–</a:t>
            </a:r>
            <a:r>
              <a:rPr sz="1750" spc="-5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464646"/>
                </a:solidFill>
                <a:latin typeface="Tahoma"/>
                <a:cs typeface="Tahoma"/>
              </a:rPr>
              <a:t>promoted</a:t>
            </a:r>
            <a:r>
              <a:rPr sz="1750" spc="-5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55" dirty="0">
                <a:solidFill>
                  <a:srgbClr val="464646"/>
                </a:solidFill>
                <a:latin typeface="Tahoma"/>
                <a:cs typeface="Tahoma"/>
              </a:rPr>
              <a:t>inclusion,</a:t>
            </a:r>
            <a:r>
              <a:rPr sz="1750" spc="-4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50" dirty="0">
                <a:solidFill>
                  <a:srgbClr val="464646"/>
                </a:solidFill>
                <a:latin typeface="Tahoma"/>
                <a:cs typeface="Tahoma"/>
              </a:rPr>
              <a:t>representation,</a:t>
            </a:r>
            <a:r>
              <a:rPr sz="1750" spc="-2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464646"/>
                </a:solidFill>
                <a:latin typeface="Tahoma"/>
                <a:cs typeface="Tahoma"/>
              </a:rPr>
              <a:t>and</a:t>
            </a:r>
            <a:r>
              <a:rPr sz="1750" spc="-5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75" dirty="0">
                <a:solidFill>
                  <a:srgbClr val="464646"/>
                </a:solidFill>
                <a:latin typeface="Tahoma"/>
                <a:cs typeface="Tahoma"/>
              </a:rPr>
              <a:t>civic </a:t>
            </a:r>
            <a:r>
              <a:rPr sz="1750" spc="35" dirty="0">
                <a:solidFill>
                  <a:srgbClr val="464646"/>
                </a:solidFill>
                <a:latin typeface="Tahoma"/>
                <a:cs typeface="Tahoma"/>
              </a:rPr>
              <a:t>participation.</a:t>
            </a:r>
            <a:endParaRPr sz="1750">
              <a:latin typeface="Tahoma"/>
              <a:cs typeface="Tahom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315072" y="4988001"/>
            <a:ext cx="6521450" cy="2033270"/>
            <a:chOff x="7315072" y="4988001"/>
            <a:chExt cx="6521450" cy="2033270"/>
          </a:xfrm>
        </p:grpSpPr>
        <p:sp>
          <p:nvSpPr>
            <p:cNvPr id="18" name="object 18"/>
            <p:cNvSpPr/>
            <p:nvPr/>
          </p:nvSpPr>
          <p:spPr>
            <a:xfrm>
              <a:off x="7315072" y="4988001"/>
              <a:ext cx="6521450" cy="2033270"/>
            </a:xfrm>
            <a:custGeom>
              <a:avLst/>
              <a:gdLst/>
              <a:ahLst/>
              <a:cxnLst/>
              <a:rect l="l" t="t" r="r" b="b"/>
              <a:pathLst>
                <a:path w="6521450" h="2033270">
                  <a:moveTo>
                    <a:pt x="6521450" y="0"/>
                  </a:moveTo>
                  <a:lnTo>
                    <a:pt x="0" y="0"/>
                  </a:lnTo>
                  <a:lnTo>
                    <a:pt x="0" y="2032762"/>
                  </a:lnTo>
                  <a:lnTo>
                    <a:pt x="6521450" y="2032762"/>
                  </a:lnTo>
                  <a:lnTo>
                    <a:pt x="6521450" y="0"/>
                  </a:lnTo>
                  <a:close/>
                </a:path>
              </a:pathLst>
            </a:custGeom>
            <a:solidFill>
              <a:srgbClr val="F1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15073" y="4988051"/>
              <a:ext cx="6521450" cy="2033270"/>
            </a:xfrm>
            <a:custGeom>
              <a:avLst/>
              <a:gdLst/>
              <a:ahLst/>
              <a:cxnLst/>
              <a:rect l="l" t="t" r="r" b="b"/>
              <a:pathLst>
                <a:path w="6521450" h="2033270">
                  <a:moveTo>
                    <a:pt x="6521450" y="6731"/>
                  </a:moveTo>
                  <a:lnTo>
                    <a:pt x="6514592" y="0"/>
                  </a:lnTo>
                  <a:lnTo>
                    <a:pt x="23622" y="0"/>
                  </a:lnTo>
                  <a:lnTo>
                    <a:pt x="6858" y="0"/>
                  </a:lnTo>
                  <a:lnTo>
                    <a:pt x="0" y="6731"/>
                  </a:lnTo>
                  <a:lnTo>
                    <a:pt x="0" y="15240"/>
                  </a:lnTo>
                  <a:lnTo>
                    <a:pt x="0" y="23622"/>
                  </a:lnTo>
                  <a:lnTo>
                    <a:pt x="0" y="2025878"/>
                  </a:lnTo>
                  <a:lnTo>
                    <a:pt x="6858" y="2032711"/>
                  </a:lnTo>
                  <a:lnTo>
                    <a:pt x="23622" y="2032711"/>
                  </a:lnTo>
                  <a:lnTo>
                    <a:pt x="30480" y="2025878"/>
                  </a:lnTo>
                  <a:lnTo>
                    <a:pt x="30480" y="30480"/>
                  </a:lnTo>
                  <a:lnTo>
                    <a:pt x="6514592" y="30480"/>
                  </a:lnTo>
                  <a:lnTo>
                    <a:pt x="6521450" y="23622"/>
                  </a:lnTo>
                  <a:lnTo>
                    <a:pt x="6521450" y="6731"/>
                  </a:lnTo>
                  <a:close/>
                </a:path>
              </a:pathLst>
            </a:custGeom>
            <a:solidFill>
              <a:srgbClr val="D7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529830" y="5190871"/>
            <a:ext cx="5949950" cy="15868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rgbClr val="464646"/>
                </a:solidFill>
                <a:latin typeface="Arial MT"/>
                <a:cs typeface="Arial MT"/>
              </a:rPr>
              <a:t>Evidence</a:t>
            </a:r>
            <a:endParaRPr sz="2200">
              <a:latin typeface="Arial MT"/>
              <a:cs typeface="Arial MT"/>
            </a:endParaRPr>
          </a:p>
          <a:p>
            <a:pPr marL="12700" marR="5080">
              <a:lnSpc>
                <a:spcPct val="138300"/>
              </a:lnSpc>
              <a:spcBef>
                <a:spcPts val="940"/>
              </a:spcBef>
            </a:pPr>
            <a:r>
              <a:rPr sz="1750" spc="60" dirty="0">
                <a:solidFill>
                  <a:srgbClr val="464646"/>
                </a:solidFill>
                <a:latin typeface="Tahoma"/>
                <a:cs typeface="Tahoma"/>
              </a:rPr>
              <a:t>Rising</a:t>
            </a:r>
            <a:r>
              <a:rPr sz="1750" spc="4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dirty="0">
                <a:solidFill>
                  <a:srgbClr val="464646"/>
                </a:solidFill>
                <a:latin typeface="Tahoma"/>
                <a:cs typeface="Tahoma"/>
              </a:rPr>
              <a:t>interest</a:t>
            </a:r>
            <a:r>
              <a:rPr sz="1750" spc="7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dirty="0">
                <a:solidFill>
                  <a:srgbClr val="464646"/>
                </a:solidFill>
                <a:latin typeface="Tahoma"/>
                <a:cs typeface="Tahoma"/>
              </a:rPr>
              <a:t>in</a:t>
            </a:r>
            <a:r>
              <a:rPr sz="1750" spc="3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50" dirty="0">
                <a:solidFill>
                  <a:srgbClr val="464646"/>
                </a:solidFill>
                <a:latin typeface="Tahoma"/>
                <a:cs typeface="Tahoma"/>
              </a:rPr>
              <a:t>political</a:t>
            </a:r>
            <a:r>
              <a:rPr sz="1750" spc="6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45" dirty="0">
                <a:solidFill>
                  <a:srgbClr val="464646"/>
                </a:solidFill>
                <a:latin typeface="Tahoma"/>
                <a:cs typeface="Tahoma"/>
              </a:rPr>
              <a:t>participation,</a:t>
            </a:r>
            <a:r>
              <a:rPr sz="1750" spc="8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50" dirty="0">
                <a:solidFill>
                  <a:srgbClr val="464646"/>
                </a:solidFill>
                <a:latin typeface="Tahoma"/>
                <a:cs typeface="Tahoma"/>
              </a:rPr>
              <a:t>mentorship </a:t>
            </a:r>
            <a:r>
              <a:rPr sz="1750" spc="60" dirty="0">
                <a:solidFill>
                  <a:srgbClr val="464646"/>
                </a:solidFill>
                <a:latin typeface="Tahoma"/>
                <a:cs typeface="Tahoma"/>
              </a:rPr>
              <a:t>programs,</a:t>
            </a:r>
            <a:r>
              <a:rPr sz="1750" spc="2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60" dirty="0">
                <a:solidFill>
                  <a:srgbClr val="464646"/>
                </a:solidFill>
                <a:latin typeface="Tahoma"/>
                <a:cs typeface="Tahoma"/>
              </a:rPr>
              <a:t>community</a:t>
            </a:r>
            <a:r>
              <a:rPr sz="1750" spc="3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55" dirty="0">
                <a:solidFill>
                  <a:srgbClr val="464646"/>
                </a:solidFill>
                <a:latin typeface="Tahoma"/>
                <a:cs typeface="Tahoma"/>
              </a:rPr>
              <a:t>recognition,</a:t>
            </a:r>
            <a:r>
              <a:rPr sz="1750" spc="3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70" dirty="0">
                <a:solidFill>
                  <a:srgbClr val="464646"/>
                </a:solidFill>
                <a:latin typeface="Tahoma"/>
                <a:cs typeface="Tahoma"/>
              </a:rPr>
              <a:t>and</a:t>
            </a:r>
            <a:r>
              <a:rPr sz="1750" spc="25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dirty="0">
                <a:solidFill>
                  <a:srgbClr val="464646"/>
                </a:solidFill>
                <a:latin typeface="Tahoma"/>
                <a:cs typeface="Tahoma"/>
              </a:rPr>
              <a:t>national</a:t>
            </a:r>
            <a:r>
              <a:rPr sz="1750" spc="2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55" dirty="0">
                <a:solidFill>
                  <a:srgbClr val="464646"/>
                </a:solidFill>
                <a:latin typeface="Tahoma"/>
                <a:cs typeface="Tahoma"/>
              </a:rPr>
              <a:t>dialogue </a:t>
            </a:r>
            <a:r>
              <a:rPr sz="1750" spc="75" dirty="0">
                <a:solidFill>
                  <a:srgbClr val="464646"/>
                </a:solidFill>
                <a:latin typeface="Tahoma"/>
                <a:cs typeface="Tahoma"/>
              </a:rPr>
              <a:t>on</a:t>
            </a:r>
            <a:r>
              <a:rPr sz="1750" spc="-2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60" dirty="0">
                <a:solidFill>
                  <a:srgbClr val="464646"/>
                </a:solidFill>
                <a:latin typeface="Tahoma"/>
                <a:cs typeface="Tahoma"/>
              </a:rPr>
              <a:t>diversity</a:t>
            </a:r>
            <a:r>
              <a:rPr sz="1750" dirty="0">
                <a:solidFill>
                  <a:srgbClr val="464646"/>
                </a:solidFill>
                <a:latin typeface="Tahoma"/>
                <a:cs typeface="Tahoma"/>
              </a:rPr>
              <a:t> in</a:t>
            </a:r>
            <a:r>
              <a:rPr sz="1750" spc="-30" dirty="0">
                <a:solidFill>
                  <a:srgbClr val="464646"/>
                </a:solidFill>
                <a:latin typeface="Tahoma"/>
                <a:cs typeface="Tahoma"/>
              </a:rPr>
              <a:t> </a:t>
            </a:r>
            <a:r>
              <a:rPr sz="1750" spc="45" dirty="0">
                <a:solidFill>
                  <a:srgbClr val="464646"/>
                </a:solidFill>
                <a:latin typeface="Tahoma"/>
                <a:cs typeface="Tahoma"/>
              </a:rPr>
              <a:t>leadership.</a:t>
            </a:r>
            <a:endParaRPr sz="1750">
              <a:latin typeface="Tahoma"/>
              <a:cs typeface="Tahoma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7712075"/>
            <a:ext cx="121935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436813" y="7786171"/>
            <a:ext cx="7289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Voice and Choice Summit 2026    \    Voice and Choice Summit 2026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8F3ECD972E8E41B9495D5AEDAE7986" ma:contentTypeVersion="16" ma:contentTypeDescription="Create a new document." ma:contentTypeScope="" ma:versionID="4169302e402ced641d0b1eec0de1aacf">
  <xsd:schema xmlns:xsd="http://www.w3.org/2001/XMLSchema" xmlns:xs="http://www.w3.org/2001/XMLSchema" xmlns:p="http://schemas.microsoft.com/office/2006/metadata/properties" xmlns:ns2="0d0128bf-0240-4a00-b00a-ea9f2cdab004" xmlns:ns3="5c72703c-1067-4fa7-89cc-ef245258de7b" targetNamespace="http://schemas.microsoft.com/office/2006/metadata/properties" ma:root="true" ma:fieldsID="5036a9dac09402a14213d3df5d67b585" ns2:_="" ns3:_="">
    <xsd:import namespace="0d0128bf-0240-4a00-b00a-ea9f2cdab004"/>
    <xsd:import namespace="5c72703c-1067-4fa7-89cc-ef245258de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128bf-0240-4a00-b00a-ea9f2cdab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300de80-7531-40b2-a37f-f138d0f80c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2703c-1067-4fa7-89cc-ef245258de7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9bc4b65e-775a-4a0b-8a3f-ec286c64b49d}" ma:internalName="TaxCatchAll" ma:showField="CatchAllData" ma:web="5c72703c-1067-4fa7-89cc-ef245258de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c72703c-1067-4fa7-89cc-ef245258de7b" xsi:nil="true"/>
    <lcf76f155ced4ddcb4097134ff3c332f xmlns="0d0128bf-0240-4a00-b00a-ea9f2cdab004">
      <Terms xmlns="http://schemas.microsoft.com/office/infopath/2007/PartnerControls"/>
    </lcf76f155ced4ddcb4097134ff3c332f>
    <SharedWithUsers xmlns="5c72703c-1067-4fa7-89cc-ef245258de7b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07DAA91-B697-401F-8F9E-5AA1AA6A0CDC}"/>
</file>

<file path=customXml/itemProps2.xml><?xml version="1.0" encoding="utf-8"?>
<ds:datastoreItem xmlns:ds="http://schemas.openxmlformats.org/officeDocument/2006/customXml" ds:itemID="{0D20C4F0-04D7-4495-BE64-8CC3F66F41D8}"/>
</file>

<file path=customXml/itemProps3.xml><?xml version="1.0" encoding="utf-8"?>
<ds:datastoreItem xmlns:ds="http://schemas.openxmlformats.org/officeDocument/2006/customXml" ds:itemID="{D9E33D76-A7DB-4EB5-BF0F-7CD66D5B1ED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1512</Words>
  <Application>Microsoft Office PowerPoint</Application>
  <PresentationFormat>Custom</PresentationFormat>
  <Paragraphs>179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Lesotho's First Transgender Political Candidate Sparks Hope for Inclusive Leadership</vt:lpstr>
      <vt:lpstr>Synopsis: An Overview</vt:lpstr>
      <vt:lpstr>Background: Paving the Way for Inclusion</vt:lpstr>
      <vt:lpstr>Action &amp; Impact: Driving Change</vt:lpstr>
      <vt:lpstr>Media Contribution: Amplifying LGBTIQ+ Voices</vt:lpstr>
      <vt:lpstr>Responsible Reporting: Reaching Key Audiences</vt:lpstr>
      <vt:lpstr>Catalyzing Change: The Article's Impact</vt:lpstr>
      <vt:lpstr>Measuring Influence: Actions and Awareness</vt:lpstr>
      <vt:lpstr>The Transformative Impact of Coverage</vt:lpstr>
      <vt:lpstr>Self-Assessment: A Commitment to Inclusive Journalism</vt:lpstr>
      <vt:lpstr>How do you score yourself?</vt:lpstr>
      <vt:lpstr>Navigating Challenges in LGBTIQ+ Reporting</vt:lpstr>
      <vt:lpstr>Commitment to Sustainability in Reporting</vt:lpstr>
      <vt:lpstr>Future Plans: Expanding Our Impact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Lesotho's First Transgender Political Candidate Sparks Hope for Inclusive Leadership</dc:title>
  <dc:creator>Rethabile Mohono</dc:creator>
  <cp:lastModifiedBy>Rethabile Mohono</cp:lastModifiedBy>
  <cp:revision>6</cp:revision>
  <dcterms:created xsi:type="dcterms:W3CDTF">2026-03-04T11:53:11Z</dcterms:created>
  <dcterms:modified xsi:type="dcterms:W3CDTF">2026-03-04T12:48:48Z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2026-03-04T00:00:00Z</vt:filetime>
  </property>
  <property fmtid="{D5CDD505-2E9C-101B-9397-08002B2CF9AE}" pid="3" name="LastSaved">
    <vt:filetime>2026-03-04T00:00:00Z</vt:filetime>
  </property>
  <property fmtid="{D5CDD505-2E9C-101B-9397-08002B2CF9AE}" pid="4" name="Producer">
    <vt:lpwstr>iLovePDF</vt:lpwstr>
  </property>
  <property fmtid="{D5CDD505-2E9C-101B-9397-08002B2CF9AE}" pid="5" name="ContentTypeId">
    <vt:lpwstr>0x010100438F3ECD972E8E41B9495D5AEDAE7986</vt:lpwstr>
  </property>
  <property fmtid="{D5CDD505-2E9C-101B-9397-08002B2CF9AE}" pid="6" name="Order">
    <vt:r8>9635400</vt:r8>
  </property>
  <property fmtid="{D5CDD505-2E9C-101B-9397-08002B2CF9AE}" pid="7" name="Processed">
    <vt:bool>false</vt:bool>
  </property>
  <property fmtid="{D5CDD505-2E9C-101B-9397-08002B2CF9AE}" pid="8" name="xd_Signature">
    <vt:bool>false</vt:bool>
  </property>
  <property fmtid="{D5CDD505-2E9C-101B-9397-08002B2CF9AE}" pid="9" name="Putonline">
    <vt:bool>false</vt:bool>
  </property>
  <property fmtid="{D5CDD505-2E9C-101B-9397-08002B2CF9AE}" pid="10" name="xd_ProgID">
    <vt:lpwstr/>
  </property>
  <property fmtid="{D5CDD505-2E9C-101B-9397-08002B2CF9AE}" pid="11" name="_SourceUrl">
    <vt:lpwstr/>
  </property>
  <property fmtid="{D5CDD505-2E9C-101B-9397-08002B2CF9AE}" pid="12" name="_SharedFileIndex">
    <vt:lpwstr/>
  </property>
  <property fmtid="{D5CDD505-2E9C-101B-9397-08002B2CF9AE}" pid="13" name="ComplianceAssetId">
    <vt:lpwstr/>
  </property>
  <property fmtid="{D5CDD505-2E9C-101B-9397-08002B2CF9AE}" pid="14" name="TemplateUrl">
    <vt:lpwstr/>
  </property>
  <property fmtid="{D5CDD505-2E9C-101B-9397-08002B2CF9AE}" pid="15" name="_ExtendedDescription">
    <vt:lpwstr/>
  </property>
  <property fmtid="{D5CDD505-2E9C-101B-9397-08002B2CF9AE}" pid="16" name="TriggerFlowInfo">
    <vt:lpwstr/>
  </property>
  <property fmtid="{D5CDD505-2E9C-101B-9397-08002B2CF9AE}" pid="17" name="MediaServiceImageTags">
    <vt:lpwstr/>
  </property>
</Properties>
</file>