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90" r:id="rId6"/>
    <p:sldId id="304" r:id="rId7"/>
    <p:sldId id="305" r:id="rId8"/>
    <p:sldId id="307" r:id="rId9"/>
    <p:sldId id="308" r:id="rId10"/>
    <p:sldId id="309" r:id="rId11"/>
    <p:sldId id="310" r:id="rId12"/>
    <p:sldId id="316" r:id="rId13"/>
    <p:sldId id="311" r:id="rId14"/>
    <p:sldId id="312" r:id="rId15"/>
    <p:sldId id="313" r:id="rId16"/>
    <p:sldId id="314" r:id="rId17"/>
    <p:sldId id="31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56A3"/>
    <a:srgbClr val="B6A2D3"/>
    <a:srgbClr val="B7A3D3"/>
    <a:srgbClr val="BAA8D5"/>
    <a:srgbClr val="E9E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3945" autoAdjust="0"/>
  </p:normalViewPr>
  <p:slideViewPr>
    <p:cSldViewPr>
      <p:cViewPr>
        <p:scale>
          <a:sx n="90" d="100"/>
          <a:sy n="90" d="100"/>
        </p:scale>
        <p:origin x="9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75ABB-6DDB-4E13-B48C-52C512BE779E}" type="datetimeFigureOut">
              <a:rPr lang="en-ZA" smtClean="0"/>
              <a:t>2025/02/21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89766-E76C-439E-89D8-DB7B96D12AA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74533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00C92-1EF1-41F5-9141-E0C59CBD005C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4DE07-036C-4D6F-B9D4-17F5D6B8D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50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Improve sexual and reproductive health (SRH) outcomes for (AGYW) in Maseru, Ha </a:t>
            </a:r>
            <a:r>
              <a:rPr lang="en-US" dirty="0" err="1" smtClean="0"/>
              <a:t>Mofoka</a:t>
            </a:r>
            <a:r>
              <a:rPr lang="en-US" dirty="0" smtClean="0"/>
              <a:t>, </a:t>
            </a:r>
            <a:r>
              <a:rPr lang="en-US" dirty="0" err="1" smtClean="0"/>
              <a:t>Morija</a:t>
            </a:r>
            <a:r>
              <a:rPr lang="en-US" dirty="0" smtClean="0"/>
              <a:t>, and </a:t>
            </a:r>
            <a:r>
              <a:rPr lang="en-US" dirty="0" err="1" smtClean="0"/>
              <a:t>Matsieng</a:t>
            </a:r>
            <a:r>
              <a:rPr lang="en-US" dirty="0" smtClean="0"/>
              <a:t>. </a:t>
            </a:r>
          </a:p>
          <a:p>
            <a:r>
              <a:rPr lang="en-US" dirty="0" smtClean="0"/>
              <a:t>Raise awareness of SRHR to empower AGYW with knowledge and decision-making skills.</a:t>
            </a:r>
          </a:p>
          <a:p>
            <a:r>
              <a:rPr lang="en-US" dirty="0" smtClean="0"/>
              <a:t>Improve access to youth-friendly SRH services by working with healthcare providers to create a more supportive environment.</a:t>
            </a:r>
          </a:p>
          <a:p>
            <a:r>
              <a:rPr lang="en-US" dirty="0" smtClean="0"/>
              <a:t>Reduce adolescent pregnancy rates through education on contraception, abstinence, and safer sex practices.</a:t>
            </a:r>
          </a:p>
          <a:p>
            <a:r>
              <a:rPr lang="en-US" dirty="0" smtClean="0"/>
              <a:t>Enhance healthcare-seeking behavior by encouraging AGYW to utilize available SRH services.</a:t>
            </a:r>
          </a:p>
          <a:p>
            <a:r>
              <a:rPr lang="en-US" dirty="0" smtClean="0"/>
              <a:t>Addressing repeat pregnancies among adolescent mothers by promoting continued contraceptive use and reproductive health education.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4DE07-036C-4D6F-B9D4-17F5D6B8DB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5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1.Engaged with local community leaders, parents, and health facilities to promote youth-friendly services.</a:t>
            </a:r>
          </a:p>
          <a:p>
            <a:r>
              <a:rPr lang="en-US" dirty="0" smtClean="0"/>
              <a:t>Conducted outreaches in schools 2. Facilitated sensitization for health workers to provide non-judgmental and supportive care for AGYW in communities.</a:t>
            </a:r>
          </a:p>
          <a:p>
            <a:r>
              <a:rPr lang="en-US" dirty="0" smtClean="0"/>
              <a:t>Partnered with </a:t>
            </a:r>
            <a:r>
              <a:rPr lang="en-US" dirty="0" err="1" smtClean="0"/>
              <a:t>Mofoka</a:t>
            </a:r>
            <a:r>
              <a:rPr lang="en-US" dirty="0" smtClean="0"/>
              <a:t> Health Centre, </a:t>
            </a:r>
            <a:r>
              <a:rPr lang="en-US" dirty="0" err="1" smtClean="0"/>
              <a:t>Matsieng</a:t>
            </a:r>
            <a:r>
              <a:rPr lang="en-US" dirty="0" smtClean="0"/>
              <a:t> Health Centre, and Scott Hospital to improve adolescent-friendly healthcare services. 3. Referred AGYW to local clinics for contraceptives, STI screening, and pregnancy prevention services.</a:t>
            </a:r>
          </a:p>
          <a:p>
            <a:r>
              <a:rPr lang="en-US" dirty="0" smtClean="0"/>
              <a:t>Created safe spaces (teen clubs and peer-led sessions) for AGYW to discuss SRHR issues freely. 4. Promoted contraceptive use, abstinence, and decision-making skills through structured peer education</a:t>
            </a:r>
            <a:r>
              <a:rPr lang="en-US" baseline="0" dirty="0" smtClean="0"/>
              <a:t> through IEC Material</a:t>
            </a:r>
            <a:endParaRPr lang="en-US" dirty="0" smtClean="0"/>
          </a:p>
          <a:p>
            <a:r>
              <a:rPr lang="en-US" dirty="0" smtClean="0"/>
              <a:t>Addressed repeat pregnancies by ensuring AGYW continued accessing family planning services.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4DE07-036C-4D6F-B9D4-17F5D6B8DB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30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Many parents remain unapproachable regarding sexuality, contraception, and reproductive health.</a:t>
            </a:r>
          </a:p>
          <a:p>
            <a:pPr marL="0" indent="0">
              <a:buNone/>
            </a:pPr>
            <a:r>
              <a:rPr lang="en-US" dirty="0" smtClean="0"/>
              <a:t>2. Some health professionals expected additional compensation for outreach participation.</a:t>
            </a:r>
          </a:p>
          <a:p>
            <a:pPr marL="0" indent="0">
              <a:buNone/>
            </a:pPr>
            <a:r>
              <a:rPr lang="en-US" dirty="0" smtClean="0"/>
              <a:t>Budget constraints led to delays in securing medical personnel for outreach activities.</a:t>
            </a:r>
          </a:p>
          <a:p>
            <a:pPr marL="0" indent="0">
              <a:buNone/>
            </a:pPr>
            <a:r>
              <a:rPr lang="en-US" dirty="0" smtClean="0"/>
              <a:t>3. Resignations due to education, personal reasons, or better job opportunities created gaps.</a:t>
            </a:r>
          </a:p>
          <a:p>
            <a:pPr marL="0" indent="0">
              <a:buNone/>
            </a:pPr>
            <a:r>
              <a:rPr lang="en-US" dirty="0" smtClean="0"/>
              <a:t>Constant recruitment and training slowed momentum in teen club development. 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Separate sensitization sessions had limited impact on parent-adolescent communication.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4DE07-036C-4D6F-B9D4-17F5D6B8DB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10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Worked closely with healthcare providers to improve service delivery.</a:t>
            </a:r>
          </a:p>
          <a:p>
            <a:r>
              <a:rPr lang="en-US" dirty="0" smtClean="0"/>
              <a:t>Advocacy efforts led to more supportive and non-judgmental care for adolescents.</a:t>
            </a:r>
          </a:p>
          <a:p>
            <a:r>
              <a:rPr lang="en-US" dirty="0" smtClean="0"/>
              <a:t>2. Moved clubs to high schools for consistency and accessibility.</a:t>
            </a:r>
          </a:p>
          <a:p>
            <a:r>
              <a:rPr lang="en-US" dirty="0" smtClean="0"/>
              <a:t>Integrated SRHR education into school activities to ensure sustained participation.</a:t>
            </a:r>
          </a:p>
          <a:p>
            <a:r>
              <a:rPr lang="en-US" dirty="0" smtClean="0"/>
              <a:t>3. Introduced sessions where parents and adolescents discussed sensitive topics together.</a:t>
            </a:r>
          </a:p>
          <a:p>
            <a:r>
              <a:rPr lang="en-US" dirty="0" smtClean="0"/>
              <a:t>Encouraged open dialogue, fostering better understanding and support.</a:t>
            </a:r>
          </a:p>
          <a:p>
            <a:r>
              <a:rPr lang="en-US" dirty="0" smtClean="0"/>
              <a:t>4. Negotiated commitments based on professional development and recognition.</a:t>
            </a:r>
          </a:p>
          <a:p>
            <a:r>
              <a:rPr lang="en-US" dirty="0" smtClean="0"/>
              <a:t>Emphasized the long-term benefits of adolescent health to secure provider involvement.</a:t>
            </a:r>
          </a:p>
          <a:p>
            <a:r>
              <a:rPr lang="en-US" dirty="0" smtClean="0"/>
              <a:t>5. Developed a structured recruitment and training plan for continuity.</a:t>
            </a:r>
          </a:p>
          <a:p>
            <a:r>
              <a:rPr lang="en-US" dirty="0" smtClean="0"/>
              <a:t>Provided practical exposure e.g., </a:t>
            </a:r>
            <a:r>
              <a:rPr lang="en-US" dirty="0" err="1" smtClean="0"/>
              <a:t>Malethola</a:t>
            </a:r>
            <a:r>
              <a:rPr lang="en-US" dirty="0" smtClean="0"/>
              <a:t> </a:t>
            </a:r>
            <a:r>
              <a:rPr lang="en-US" dirty="0" err="1" smtClean="0"/>
              <a:t>Nts’asa</a:t>
            </a:r>
            <a:r>
              <a:rPr lang="en-US" dirty="0" smtClean="0"/>
              <a:t> attended an outreach before taking on her role.</a:t>
            </a:r>
          </a:p>
          <a:p>
            <a:r>
              <a:rPr lang="en-US" dirty="0" smtClean="0"/>
              <a:t>Strengthened retention through capacity-building opportunities.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4DE07-036C-4D6F-B9D4-17F5D6B8DB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98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Teachers spend a considerable time with children in a structured learning environment, which gives them valuable insight into a child’s behavior, strengths</a:t>
            </a:r>
            <a:r>
              <a:rPr lang="en-US" baseline="0" dirty="0" smtClean="0"/>
              <a:t> and weaknesses.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4DE07-036C-4D6F-B9D4-17F5D6B8DB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76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Include SRHR education into school curriculums and extracurricular activities to ensure continuous education.</a:t>
            </a:r>
          </a:p>
          <a:p>
            <a:r>
              <a:rPr lang="en-US" dirty="0" smtClean="0"/>
              <a:t>Strengthen partnerships with the Ministry of Education and local schools for long-term integration. 2. Train and empower local champions, including teachers, community leaders, and parents, to continue SRHR advocacy.</a:t>
            </a:r>
          </a:p>
          <a:p>
            <a:r>
              <a:rPr lang="en-US" dirty="0" smtClean="0"/>
              <a:t>Establish peer-led programs where adolescents educate and support each other. 3. Offer continuous training and mentorship for change agents to keep them motivated and well-equipped.</a:t>
            </a:r>
          </a:p>
          <a:p>
            <a:r>
              <a:rPr lang="en-US" dirty="0" smtClean="0"/>
              <a:t>Provide professional development opportunities and linkages to SRHR organizations for career growth.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4DE07-036C-4D6F-B9D4-17F5D6B8DB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51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21/2/2025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970745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21/2/2025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680162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21/2/2025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409124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21/2/2025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28098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21/2/2025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92876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21/2/2025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58442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21/2/2025</a:t>
            </a:fld>
            <a:endParaRPr lang="en-Z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56661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21/2/2025</a:t>
            </a:fld>
            <a:endParaRPr lang="en-Z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828457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21/2/2025</a:t>
            </a:fld>
            <a:endParaRPr lang="en-Z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53297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21/2/2025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12073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21/2/2025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05122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4485F-ED24-47DB-AFF9-387090B6200D}" type="datetimeFigureOut">
              <a:rPr lang="en-ZW" smtClean="0"/>
              <a:t>21/2/2025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14649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550D9F-51CE-6C9C-76EB-06266568FA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1" y="-28467"/>
            <a:ext cx="2651877" cy="6858000"/>
          </a:xfrm>
          <a:prstGeom prst="rect">
            <a:avLst/>
          </a:prstGeom>
        </p:spPr>
      </p:pic>
      <p:sp>
        <p:nvSpPr>
          <p:cNvPr id="16" name="Rectangle 14">
            <a:extLst>
              <a:ext uri="{FF2B5EF4-FFF2-40B4-BE49-F238E27FC236}">
                <a16:creationId xmlns:a16="http://schemas.microsoft.com/office/drawing/2014/main" id="{9A22D600-B52E-E04B-A9E7-57874D1B3DE2}"/>
              </a:ext>
            </a:extLst>
          </p:cNvPr>
          <p:cNvSpPr/>
          <p:nvPr/>
        </p:nvSpPr>
        <p:spPr>
          <a:xfrm rot="5400000">
            <a:off x="4351839" y="2051291"/>
            <a:ext cx="454869" cy="9158548"/>
          </a:xfrm>
          <a:custGeom>
            <a:avLst/>
            <a:gdLst>
              <a:gd name="connsiteX0" fmla="*/ 0 w 6037294"/>
              <a:gd name="connsiteY0" fmla="*/ 0 h 622141"/>
              <a:gd name="connsiteX1" fmla="*/ 6037294 w 6037294"/>
              <a:gd name="connsiteY1" fmla="*/ 0 h 622141"/>
              <a:gd name="connsiteX2" fmla="*/ 6037294 w 6037294"/>
              <a:gd name="connsiteY2" fmla="*/ 622141 h 622141"/>
              <a:gd name="connsiteX3" fmla="*/ 0 w 6037294"/>
              <a:gd name="connsiteY3" fmla="*/ 622141 h 622141"/>
              <a:gd name="connsiteX4" fmla="*/ 0 w 6037294"/>
              <a:gd name="connsiteY4" fmla="*/ 0 h 622141"/>
              <a:gd name="connsiteX0" fmla="*/ 0 w 6343876"/>
              <a:gd name="connsiteY0" fmla="*/ 0 h 622141"/>
              <a:gd name="connsiteX1" fmla="*/ 6037294 w 6343876"/>
              <a:gd name="connsiteY1" fmla="*/ 0 h 622141"/>
              <a:gd name="connsiteX2" fmla="*/ 6037294 w 6343876"/>
              <a:gd name="connsiteY2" fmla="*/ 622141 h 622141"/>
              <a:gd name="connsiteX3" fmla="*/ 0 w 6343876"/>
              <a:gd name="connsiteY3" fmla="*/ 622141 h 622141"/>
              <a:gd name="connsiteX4" fmla="*/ 0 w 6343876"/>
              <a:gd name="connsiteY4" fmla="*/ 0 h 622141"/>
              <a:gd name="connsiteX0" fmla="*/ 0 w 6530881"/>
              <a:gd name="connsiteY0" fmla="*/ 0 h 622141"/>
              <a:gd name="connsiteX1" fmla="*/ 6037294 w 6530881"/>
              <a:gd name="connsiteY1" fmla="*/ 0 h 622141"/>
              <a:gd name="connsiteX2" fmla="*/ 6037294 w 6530881"/>
              <a:gd name="connsiteY2" fmla="*/ 622141 h 622141"/>
              <a:gd name="connsiteX3" fmla="*/ 0 w 6530881"/>
              <a:gd name="connsiteY3" fmla="*/ 622141 h 622141"/>
              <a:gd name="connsiteX4" fmla="*/ 0 w 6530881"/>
              <a:gd name="connsiteY4" fmla="*/ 0 h 622141"/>
              <a:gd name="connsiteX0" fmla="*/ 0 w 6512560"/>
              <a:gd name="connsiteY0" fmla="*/ 0 h 622141"/>
              <a:gd name="connsiteX1" fmla="*/ 6037294 w 6512560"/>
              <a:gd name="connsiteY1" fmla="*/ 0 h 622141"/>
              <a:gd name="connsiteX2" fmla="*/ 6037294 w 6512560"/>
              <a:gd name="connsiteY2" fmla="*/ 622141 h 622141"/>
              <a:gd name="connsiteX3" fmla="*/ 0 w 6512560"/>
              <a:gd name="connsiteY3" fmla="*/ 622141 h 622141"/>
              <a:gd name="connsiteX4" fmla="*/ 0 w 6512560"/>
              <a:gd name="connsiteY4" fmla="*/ 0 h 622141"/>
              <a:gd name="connsiteX0" fmla="*/ 0 w 6312856"/>
              <a:gd name="connsiteY0" fmla="*/ 0 h 622141"/>
              <a:gd name="connsiteX1" fmla="*/ 6037294 w 6312856"/>
              <a:gd name="connsiteY1" fmla="*/ 0 h 622141"/>
              <a:gd name="connsiteX2" fmla="*/ 6037294 w 6312856"/>
              <a:gd name="connsiteY2" fmla="*/ 622141 h 622141"/>
              <a:gd name="connsiteX3" fmla="*/ 0 w 6312856"/>
              <a:gd name="connsiteY3" fmla="*/ 622141 h 622141"/>
              <a:gd name="connsiteX4" fmla="*/ 0 w 6312856"/>
              <a:gd name="connsiteY4" fmla="*/ 0 h 622141"/>
              <a:gd name="connsiteX0" fmla="*/ 0 w 6037294"/>
              <a:gd name="connsiteY0" fmla="*/ 0 h 622141"/>
              <a:gd name="connsiteX1" fmla="*/ 6037294 w 6037294"/>
              <a:gd name="connsiteY1" fmla="*/ 0 h 622141"/>
              <a:gd name="connsiteX2" fmla="*/ 6037294 w 6037294"/>
              <a:gd name="connsiteY2" fmla="*/ 622141 h 622141"/>
              <a:gd name="connsiteX3" fmla="*/ 0 w 6037294"/>
              <a:gd name="connsiteY3" fmla="*/ 622141 h 622141"/>
              <a:gd name="connsiteX4" fmla="*/ 0 w 6037294"/>
              <a:gd name="connsiteY4" fmla="*/ 0 h 62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7294" h="622141">
                <a:moveTo>
                  <a:pt x="0" y="0"/>
                </a:moveTo>
                <a:lnTo>
                  <a:pt x="6037294" y="0"/>
                </a:lnTo>
                <a:cubicBezTo>
                  <a:pt x="6032701" y="399885"/>
                  <a:pt x="6025963" y="327031"/>
                  <a:pt x="6037294" y="622141"/>
                </a:cubicBezTo>
                <a:lnTo>
                  <a:pt x="0" y="622141"/>
                </a:lnTo>
                <a:lnTo>
                  <a:pt x="0" y="0"/>
                </a:lnTo>
                <a:close/>
              </a:path>
            </a:pathLst>
          </a:custGeom>
          <a:solidFill>
            <a:srgbClr val="7B5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65239ED8-D9BC-9B07-2C66-1B0CADDD60CA}"/>
              </a:ext>
            </a:extLst>
          </p:cNvPr>
          <p:cNvSpPr/>
          <p:nvPr/>
        </p:nvSpPr>
        <p:spPr>
          <a:xfrm rot="5400000">
            <a:off x="4436238" y="-4436238"/>
            <a:ext cx="271521" cy="9144002"/>
          </a:xfrm>
          <a:custGeom>
            <a:avLst/>
            <a:gdLst>
              <a:gd name="connsiteX0" fmla="*/ 0 w 6037294"/>
              <a:gd name="connsiteY0" fmla="*/ 0 h 622141"/>
              <a:gd name="connsiteX1" fmla="*/ 6037294 w 6037294"/>
              <a:gd name="connsiteY1" fmla="*/ 0 h 622141"/>
              <a:gd name="connsiteX2" fmla="*/ 6037294 w 6037294"/>
              <a:gd name="connsiteY2" fmla="*/ 622141 h 622141"/>
              <a:gd name="connsiteX3" fmla="*/ 0 w 6037294"/>
              <a:gd name="connsiteY3" fmla="*/ 622141 h 622141"/>
              <a:gd name="connsiteX4" fmla="*/ 0 w 6037294"/>
              <a:gd name="connsiteY4" fmla="*/ 0 h 622141"/>
              <a:gd name="connsiteX0" fmla="*/ 0 w 6343876"/>
              <a:gd name="connsiteY0" fmla="*/ 0 h 622141"/>
              <a:gd name="connsiteX1" fmla="*/ 6037294 w 6343876"/>
              <a:gd name="connsiteY1" fmla="*/ 0 h 622141"/>
              <a:gd name="connsiteX2" fmla="*/ 6037294 w 6343876"/>
              <a:gd name="connsiteY2" fmla="*/ 622141 h 622141"/>
              <a:gd name="connsiteX3" fmla="*/ 0 w 6343876"/>
              <a:gd name="connsiteY3" fmla="*/ 622141 h 622141"/>
              <a:gd name="connsiteX4" fmla="*/ 0 w 6343876"/>
              <a:gd name="connsiteY4" fmla="*/ 0 h 622141"/>
              <a:gd name="connsiteX0" fmla="*/ 0 w 6530881"/>
              <a:gd name="connsiteY0" fmla="*/ 0 h 622141"/>
              <a:gd name="connsiteX1" fmla="*/ 6037294 w 6530881"/>
              <a:gd name="connsiteY1" fmla="*/ 0 h 622141"/>
              <a:gd name="connsiteX2" fmla="*/ 6037294 w 6530881"/>
              <a:gd name="connsiteY2" fmla="*/ 622141 h 622141"/>
              <a:gd name="connsiteX3" fmla="*/ 0 w 6530881"/>
              <a:gd name="connsiteY3" fmla="*/ 622141 h 622141"/>
              <a:gd name="connsiteX4" fmla="*/ 0 w 6530881"/>
              <a:gd name="connsiteY4" fmla="*/ 0 h 622141"/>
              <a:gd name="connsiteX0" fmla="*/ 0 w 6512560"/>
              <a:gd name="connsiteY0" fmla="*/ 0 h 622141"/>
              <a:gd name="connsiteX1" fmla="*/ 6037294 w 6512560"/>
              <a:gd name="connsiteY1" fmla="*/ 0 h 622141"/>
              <a:gd name="connsiteX2" fmla="*/ 6037294 w 6512560"/>
              <a:gd name="connsiteY2" fmla="*/ 622141 h 622141"/>
              <a:gd name="connsiteX3" fmla="*/ 0 w 6512560"/>
              <a:gd name="connsiteY3" fmla="*/ 622141 h 622141"/>
              <a:gd name="connsiteX4" fmla="*/ 0 w 6512560"/>
              <a:gd name="connsiteY4" fmla="*/ 0 h 622141"/>
              <a:gd name="connsiteX0" fmla="*/ 0 w 6312856"/>
              <a:gd name="connsiteY0" fmla="*/ 0 h 622141"/>
              <a:gd name="connsiteX1" fmla="*/ 6037294 w 6312856"/>
              <a:gd name="connsiteY1" fmla="*/ 0 h 622141"/>
              <a:gd name="connsiteX2" fmla="*/ 6037294 w 6312856"/>
              <a:gd name="connsiteY2" fmla="*/ 622141 h 622141"/>
              <a:gd name="connsiteX3" fmla="*/ 0 w 6312856"/>
              <a:gd name="connsiteY3" fmla="*/ 622141 h 622141"/>
              <a:gd name="connsiteX4" fmla="*/ 0 w 6312856"/>
              <a:gd name="connsiteY4" fmla="*/ 0 h 622141"/>
              <a:gd name="connsiteX0" fmla="*/ 0 w 6037294"/>
              <a:gd name="connsiteY0" fmla="*/ 0 h 622141"/>
              <a:gd name="connsiteX1" fmla="*/ 6037294 w 6037294"/>
              <a:gd name="connsiteY1" fmla="*/ 0 h 622141"/>
              <a:gd name="connsiteX2" fmla="*/ 6037294 w 6037294"/>
              <a:gd name="connsiteY2" fmla="*/ 622141 h 622141"/>
              <a:gd name="connsiteX3" fmla="*/ 0 w 6037294"/>
              <a:gd name="connsiteY3" fmla="*/ 622141 h 622141"/>
              <a:gd name="connsiteX4" fmla="*/ 0 w 6037294"/>
              <a:gd name="connsiteY4" fmla="*/ 0 h 62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7294" h="622141">
                <a:moveTo>
                  <a:pt x="0" y="0"/>
                </a:moveTo>
                <a:lnTo>
                  <a:pt x="6037294" y="0"/>
                </a:lnTo>
                <a:cubicBezTo>
                  <a:pt x="6032701" y="399885"/>
                  <a:pt x="6025963" y="327031"/>
                  <a:pt x="6037294" y="622141"/>
                </a:cubicBezTo>
                <a:lnTo>
                  <a:pt x="0" y="622141"/>
                </a:lnTo>
                <a:lnTo>
                  <a:pt x="0" y="0"/>
                </a:lnTo>
                <a:close/>
              </a:path>
            </a:pathLst>
          </a:custGeom>
          <a:solidFill>
            <a:srgbClr val="7B5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/>
          <p:cNvSpPr txBox="1"/>
          <p:nvPr/>
        </p:nvSpPr>
        <p:spPr>
          <a:xfrm>
            <a:off x="2516668" y="2124553"/>
            <a:ext cx="4125209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i="1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effectLst>
                  <a:outerShdw blurRad="50800" dist="38100" dir="2700000" algn="tl" rotWithShape="0">
                    <a:schemeClr val="bg1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 LEARNING </a:t>
            </a:r>
          </a:p>
          <a:p>
            <a:r>
              <a:rPr lang="en-US" sz="4100" i="1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effectLst>
                  <a:outerShdw blurRad="50800" dist="38100" dir="2700000" algn="tl" rotWithShape="0">
                    <a:schemeClr val="bg1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  AND SHARING </a:t>
            </a:r>
          </a:p>
          <a:p>
            <a:r>
              <a:rPr lang="en-US" sz="4100" i="1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effectLst>
                  <a:outerShdw blurRad="50800" dist="38100" dir="2700000" algn="tl" rotWithShape="0">
                    <a:schemeClr val="bg1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SUMMIT </a:t>
            </a:r>
            <a:r>
              <a:rPr lang="en-US" sz="4100" i="1" dirty="0" smtClean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effectLst>
                  <a:outerShdw blurRad="50800" dist="38100" dir="2700000" algn="tl" rotWithShape="0">
                    <a:schemeClr val="bg1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2025</a:t>
            </a:r>
            <a:endParaRPr lang="en-ZA" sz="4100" i="1" dirty="0">
              <a:ln>
                <a:solidFill>
                  <a:srgbClr val="7B56A3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schemeClr val="bg1">
                    <a:lumMod val="75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2484" y="1193928"/>
            <a:ext cx="1777379" cy="169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44635" y="630534"/>
            <a:ext cx="1896004" cy="664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330" y="486596"/>
            <a:ext cx="2356040" cy="55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B0E86D-BEBA-8DD5-5C76-03069FD92515}"/>
              </a:ext>
            </a:extLst>
          </p:cNvPr>
          <p:cNvSpPr txBox="1"/>
          <p:nvPr/>
        </p:nvSpPr>
        <p:spPr>
          <a:xfrm>
            <a:off x="1108698" y="4133941"/>
            <a:ext cx="69411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W" sz="2800" b="1" dirty="0" smtClean="0">
                <a:solidFill>
                  <a:srgbClr val="FF0000"/>
                </a:solidFill>
              </a:rPr>
              <a:t>Story of Change </a:t>
            </a:r>
            <a:r>
              <a:rPr lang="en-ZW" sz="2800" b="1" dirty="0">
                <a:solidFill>
                  <a:srgbClr val="FF0000"/>
                </a:solidFill>
              </a:rPr>
              <a:t>Template </a:t>
            </a:r>
            <a:endParaRPr lang="en-ZW" sz="2800" b="1" dirty="0"/>
          </a:p>
          <a:p>
            <a:pPr algn="ctr"/>
            <a:r>
              <a:rPr lang="en-ZW" dirty="0" smtClean="0">
                <a:solidFill>
                  <a:srgbClr val="FF0000"/>
                </a:solidFill>
              </a:rPr>
              <a:t>(Lesotho, Maseru, 05/03/2025- I am </a:t>
            </a:r>
            <a:r>
              <a:rPr lang="en-ZW" dirty="0" err="1" smtClean="0">
                <a:solidFill>
                  <a:srgbClr val="FF0000"/>
                </a:solidFill>
              </a:rPr>
              <a:t>Seithati</a:t>
            </a:r>
            <a:r>
              <a:rPr lang="en-ZW" dirty="0" smtClean="0">
                <a:solidFill>
                  <a:srgbClr val="FF0000"/>
                </a:solidFill>
              </a:rPr>
              <a:t> </a:t>
            </a:r>
            <a:r>
              <a:rPr lang="en-ZW" dirty="0" err="1" smtClean="0">
                <a:solidFill>
                  <a:srgbClr val="FF0000"/>
                </a:solidFill>
              </a:rPr>
              <a:t>Moleko</a:t>
            </a:r>
            <a:r>
              <a:rPr lang="en-ZW" dirty="0" smtClean="0">
                <a:solidFill>
                  <a:srgbClr val="FF0000"/>
                </a:solidFill>
              </a:rPr>
              <a:t>)</a:t>
            </a:r>
            <a:endParaRPr lang="en-ZW" dirty="0">
              <a:solidFill>
                <a:srgbClr val="FF0000"/>
              </a:solidFill>
            </a:endParaRPr>
          </a:p>
          <a:p>
            <a:pPr algn="ctr"/>
            <a:endParaRPr lang="en-ZW" dirty="0">
              <a:solidFill>
                <a:srgbClr val="FF0000"/>
              </a:solidFill>
            </a:endParaRPr>
          </a:p>
          <a:p>
            <a:pPr algn="ctr"/>
            <a:endParaRPr lang="en-ZA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3E2E81-9601-1970-B83A-F4245917F760}"/>
              </a:ext>
            </a:extLst>
          </p:cNvPr>
          <p:cNvSpPr txBox="1"/>
          <p:nvPr/>
        </p:nvSpPr>
        <p:spPr>
          <a:xfrm>
            <a:off x="154106" y="6418074"/>
            <a:ext cx="8835787" cy="43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100" i="1" dirty="0">
                <a:solidFill>
                  <a:schemeClr val="bg1"/>
                </a:solidFill>
                <a:latin typeface="Century Gothic" panose="020B0502020202020204" pitchFamily="34" charset="0"/>
              </a:rPr>
              <a:t>Women’s Voice and Leadership Learning and Sharing Summit </a:t>
            </a:r>
            <a:r>
              <a:rPr lang="en-US" sz="21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2025</a:t>
            </a:r>
            <a:endParaRPr lang="en-ZW" sz="2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BE3233A-B36A-4BCE-AE72-1A0AFB5C12CD}"/>
              </a:ext>
            </a:extLst>
          </p:cNvPr>
          <p:cNvGrpSpPr/>
          <p:nvPr/>
        </p:nvGrpSpPr>
        <p:grpSpPr>
          <a:xfrm>
            <a:off x="7459473" y="535343"/>
            <a:ext cx="1379727" cy="879583"/>
            <a:chOff x="2396808" y="5365982"/>
            <a:chExt cx="1379727" cy="879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A90D5C1-431C-BC63-374A-7F3B3EDFD82F}"/>
                </a:ext>
              </a:extLst>
            </p:cNvPr>
            <p:cNvSpPr/>
            <p:nvPr/>
          </p:nvSpPr>
          <p:spPr>
            <a:xfrm>
              <a:off x="2396808" y="5365982"/>
              <a:ext cx="1295400" cy="87958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8F50C7E-9B5F-13BE-52D1-3B48CB8C8B38}"/>
                </a:ext>
              </a:extLst>
            </p:cNvPr>
            <p:cNvSpPr txBox="1"/>
            <p:nvPr/>
          </p:nvSpPr>
          <p:spPr>
            <a:xfrm>
              <a:off x="2551781" y="5474056"/>
              <a:ext cx="12247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ZA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B2B55A6-2FFB-9EE3-F2C3-0C062E3E55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141"/>
          <a:stretch/>
        </p:blipFill>
        <p:spPr>
          <a:xfrm>
            <a:off x="2998697" y="299993"/>
            <a:ext cx="1877160" cy="15288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60F413-7316-BB9C-963E-10784A14FB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103" y="1310344"/>
            <a:ext cx="1937953" cy="9072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927" y="395372"/>
            <a:ext cx="2595174" cy="12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21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0AAEAA8-BF7E-5252-C248-BA79BF02BFCC}"/>
              </a:ext>
            </a:extLst>
          </p:cNvPr>
          <p:cNvSpPr txBox="1">
            <a:spLocks/>
          </p:cNvSpPr>
          <p:nvPr/>
        </p:nvSpPr>
        <p:spPr>
          <a:xfrm>
            <a:off x="457199" y="1258312"/>
            <a:ext cx="8229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Parental Engagement Barriers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Workers’ Monetary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Expectations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Resistance of AGYW to visit Health Facilities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Rude Health workers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 fontScale="90000"/>
          </a:bodyPr>
          <a:lstStyle/>
          <a:p>
            <a:r>
              <a:rPr lang="en-ZW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CHALLENGES AND LESSONS LEARNT</a:t>
            </a:r>
          </a:p>
        </p:txBody>
      </p:sp>
    </p:spTree>
    <p:extLst>
      <p:ext uri="{BB962C8B-B14F-4D97-AF65-F5344CB8AC3E}">
        <p14:creationId xmlns:p14="http://schemas.microsoft.com/office/powerpoint/2010/main" val="3191248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0AAEAA8-BF7E-5252-C248-BA79BF02BFCC}"/>
              </a:ext>
            </a:extLst>
          </p:cNvPr>
          <p:cNvSpPr txBox="1">
            <a:spLocks/>
          </p:cNvSpPr>
          <p:nvPr/>
        </p:nvSpPr>
        <p:spPr>
          <a:xfrm>
            <a:off x="457198" y="1219200"/>
            <a:ext cx="8229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Enhancing Adolescent-Friendly Services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Relocation of Teen Clubs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Parental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Engagement Through Joint Sessions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Strengthening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Partnerships with Healthcare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Providers 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Sustaining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Agents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45136"/>
          </a:xfrm>
        </p:spPr>
        <p:txBody>
          <a:bodyPr>
            <a:normAutofit fontScale="90000"/>
          </a:bodyPr>
          <a:lstStyle/>
          <a:p>
            <a:r>
              <a:rPr lang="en-ZW" dirty="0" smtClean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LESSONS LEARNT</a:t>
            </a:r>
            <a:br>
              <a:rPr lang="en-ZW" dirty="0" smtClean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</a:br>
            <a:endParaRPr lang="en-ZW" dirty="0">
              <a:ln>
                <a:solidFill>
                  <a:srgbClr val="7B56A3"/>
                </a:solidFill>
              </a:ln>
              <a:solidFill>
                <a:srgbClr val="7B56A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067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0AAEAA8-BF7E-5252-C248-BA79BF02BFCC}"/>
              </a:ext>
            </a:extLst>
          </p:cNvPr>
          <p:cNvSpPr txBox="1">
            <a:spLocks/>
          </p:cNvSpPr>
          <p:nvPr/>
        </p:nvSpPr>
        <p:spPr>
          <a:xfrm>
            <a:off x="457199" y="990600"/>
            <a:ext cx="8229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Char char="•"/>
            </a:pPr>
            <a:r>
              <a:rPr lang="en-US" dirty="0"/>
              <a:t>How will the lessons learned be applied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easiest way to reach a child is through their parents, but the most effective way is through their teacher...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not train the parents and guardians, as well as teachers on SRHR?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 fontScale="90000"/>
          </a:bodyPr>
          <a:lstStyle/>
          <a:p>
            <a:r>
              <a:rPr lang="en-ZW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CHALLENGES AND LESSONS LEARNT</a:t>
            </a:r>
          </a:p>
        </p:txBody>
      </p:sp>
    </p:spTree>
    <p:extLst>
      <p:ext uri="{BB962C8B-B14F-4D97-AF65-F5344CB8AC3E}">
        <p14:creationId xmlns:p14="http://schemas.microsoft.com/office/powerpoint/2010/main" val="441042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0AAEAA8-BF7E-5252-C248-BA79BF02BFCC}"/>
              </a:ext>
            </a:extLst>
          </p:cNvPr>
          <p:cNvSpPr txBox="1">
            <a:spLocks/>
          </p:cNvSpPr>
          <p:nvPr/>
        </p:nvSpPr>
        <p:spPr>
          <a:xfrm>
            <a:off x="457198" y="1236102"/>
            <a:ext cx="8229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Institutionalizing SRHR Education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Strengthening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Engagement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Capacity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&amp; Retention of Change Agents</a:t>
            </a:r>
          </a:p>
          <a:p>
            <a:pPr>
              <a:buFont typeface="Calibri" panose="020F0502020204030204" pitchFamily="34" charset="0"/>
              <a:buChar char="•"/>
            </a:pPr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 fontScale="90000"/>
          </a:bodyPr>
          <a:lstStyle/>
          <a:p>
            <a:r>
              <a:rPr lang="en-ZW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SUSTAINABILITY AND REPLICATION</a:t>
            </a:r>
          </a:p>
        </p:txBody>
      </p:sp>
    </p:spTree>
    <p:extLst>
      <p:ext uri="{BB962C8B-B14F-4D97-AF65-F5344CB8AC3E}">
        <p14:creationId xmlns:p14="http://schemas.microsoft.com/office/powerpoint/2010/main" val="100765859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/>
          </a:bodyPr>
          <a:lstStyle/>
          <a:p>
            <a:r>
              <a:rPr lang="en-ZW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NEXT STEPS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3BF742EC-2206-3212-B4CE-6CADEC5D6E93}"/>
              </a:ext>
            </a:extLst>
          </p:cNvPr>
          <p:cNvSpPr txBox="1">
            <a:spLocks/>
          </p:cNvSpPr>
          <p:nvPr/>
        </p:nvSpPr>
        <p:spPr>
          <a:xfrm>
            <a:off x="533398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What are the key priorities going forward</a:t>
            </a:r>
            <a:r>
              <a:rPr lang="en-US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efforts should focus on preventing first-time pregnancies, STI and HIV/AIDS,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in maintaining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engagement in SRH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services,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xpanding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outreach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efforts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pening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teen clubs to ensure that no adolescent is left behind.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Content Placeholder 4">
            <a:extLst>
              <a:ext uri="{FF2B5EF4-FFF2-40B4-BE49-F238E27FC236}">
                <a16:creationId xmlns:a16="http://schemas.microsoft.com/office/drawing/2014/main" id="{449580A2-9E5C-E6B7-6DA1-B6663C801AE7}"/>
              </a:ext>
            </a:extLst>
          </p:cNvPr>
          <p:cNvSpPr txBox="1">
            <a:spLocks/>
          </p:cNvSpPr>
          <p:nvPr/>
        </p:nvSpPr>
        <p:spPr>
          <a:xfrm>
            <a:off x="4648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305444"/>
            <a:ext cx="3193704" cy="479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8263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7274" y="2"/>
            <a:ext cx="9158548" cy="6857997"/>
            <a:chOff x="-7274" y="2"/>
            <a:chExt cx="9158548" cy="6857997"/>
          </a:xfrm>
        </p:grpSpPr>
        <p:sp>
          <p:nvSpPr>
            <p:cNvPr id="33" name="Rectangle 14">
              <a:extLst>
                <a:ext uri="{FF2B5EF4-FFF2-40B4-BE49-F238E27FC236}">
                  <a16:creationId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44566" y="2051291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45374" y="441532"/>
            <a:ext cx="8046374" cy="713669"/>
          </a:xfrm>
        </p:spPr>
        <p:txBody>
          <a:bodyPr>
            <a:normAutofit fontScale="90000"/>
          </a:bodyPr>
          <a:lstStyle/>
          <a:p>
            <a:r>
              <a:rPr lang="en-ZW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SYNOPSIS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3BF742EC-2206-3212-B4CE-6CADEC5D6E93}"/>
              </a:ext>
            </a:extLst>
          </p:cNvPr>
          <p:cNvSpPr txBox="1">
            <a:spLocks/>
          </p:cNvSpPr>
          <p:nvPr/>
        </p:nvSpPr>
        <p:spPr>
          <a:xfrm>
            <a:off x="457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Z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Z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Z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that has occurred</a:t>
            </a:r>
            <a:r>
              <a:rPr lang="en-Z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ZW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the launch of the ASRHR Advocacy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by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Mantsopa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Institute powered by Gender Links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January 2023, significant improvements in SRH outcomes have been observed in Maseru, Ha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Mofoka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Morija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Matsieng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Through Gender Links and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Mantsopa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Institute’s interventions, awareness of SRH rights has increased, leading to greater condom and contraceptive use, improved healthcare-seeking behavior, and a decline in adolescent pregnancies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At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Mofoka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Health Centre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SRH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 uptake rose by 939% in 2023, with 291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re-visits. In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2024, new visits dropped by 32%, but engagement remained high with 101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re-visits. Teenage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Pregnancy Trends:2022: 47 cases2023: Increased to 67, but 76.1% were repeat pregnancies.2024: Declined to 57, with 56.1% being first-time pregnancies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While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 pregnancies have decreased, continued efforts are needed to prevent initial adolescent pregnancies.</a:t>
            </a:r>
            <a:endParaRPr lang="en-Z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Content Placeholder 4">
            <a:extLst>
              <a:ext uri="{FF2B5EF4-FFF2-40B4-BE49-F238E27FC236}">
                <a16:creationId xmlns:a16="http://schemas.microsoft.com/office/drawing/2014/main" id="{449580A2-9E5C-E6B7-6DA1-B6663C801AE7}"/>
              </a:ext>
            </a:extLst>
          </p:cNvPr>
          <p:cNvSpPr txBox="1">
            <a:spLocks/>
          </p:cNvSpPr>
          <p:nvPr/>
        </p:nvSpPr>
        <p:spPr>
          <a:xfrm>
            <a:off x="4724400" y="1264677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866" y="3886200"/>
            <a:ext cx="4019666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1371600"/>
            <a:ext cx="4038601" cy="229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54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/>
          </a:bodyPr>
          <a:lstStyle/>
          <a:p>
            <a:r>
              <a:rPr lang="en-ZW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3BF742EC-2206-3212-B4CE-6CADEC5D6E93}"/>
              </a:ext>
            </a:extLst>
          </p:cNvPr>
          <p:cNvSpPr txBox="1">
            <a:spLocks/>
          </p:cNvSpPr>
          <p:nvPr/>
        </p:nvSpPr>
        <p:spPr>
          <a:xfrm>
            <a:off x="3048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project set out </a:t>
            </a:r>
            <a:r>
              <a:rPr lang="en-US" dirty="0" smtClean="0"/>
              <a:t>to:</a:t>
            </a:r>
            <a:endParaRPr lang="en-ZW" sz="1200" dirty="0"/>
          </a:p>
          <a:p>
            <a:pPr>
              <a:buFont typeface="Calibri" panose="020F050202020403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 1: Education of SRHR</a:t>
            </a:r>
          </a:p>
          <a:p>
            <a:pPr>
              <a:buFont typeface="Calibri" panose="020F050202020403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alibri" panose="020F050202020403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 2: Increased Access to Services</a:t>
            </a:r>
          </a:p>
          <a:p>
            <a:pPr>
              <a:buFont typeface="Calibri" panose="020F050202020403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alibri" panose="020F050202020403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 3: Creating an enabling environment</a:t>
            </a:r>
          </a:p>
          <a:p>
            <a:pPr>
              <a:buFont typeface="Calibri" panose="020F0502020204030204" pitchFamily="34" charset="0"/>
              <a:buChar char="•"/>
            </a:pPr>
            <a:endParaRPr lang="en-US" dirty="0" smtClean="0"/>
          </a:p>
        </p:txBody>
      </p:sp>
      <p:sp>
        <p:nvSpPr>
          <p:cNvPr id="43" name="Content Placeholder 4">
            <a:extLst>
              <a:ext uri="{FF2B5EF4-FFF2-40B4-BE49-F238E27FC236}">
                <a16:creationId xmlns:a16="http://schemas.microsoft.com/office/drawing/2014/main" id="{449580A2-9E5C-E6B7-6DA1-B6663C801AE7}"/>
              </a:ext>
            </a:extLst>
          </p:cNvPr>
          <p:cNvSpPr txBox="1">
            <a:spLocks/>
          </p:cNvSpPr>
          <p:nvPr/>
        </p:nvSpPr>
        <p:spPr>
          <a:xfrm>
            <a:off x="4648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50452"/>
            <a:ext cx="3429000" cy="22309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683000"/>
            <a:ext cx="35814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24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/>
          </a:bodyPr>
          <a:lstStyle/>
          <a:p>
            <a:r>
              <a:rPr lang="en-ZW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ACTIVITIES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3BF742EC-2206-3212-B4CE-6CADEC5D6E93}"/>
              </a:ext>
            </a:extLst>
          </p:cNvPr>
          <p:cNvSpPr txBox="1">
            <a:spLocks/>
          </p:cNvSpPr>
          <p:nvPr/>
        </p:nvSpPr>
        <p:spPr>
          <a:xfrm>
            <a:off x="457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Z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Evidence/means </a:t>
            </a:r>
            <a:r>
              <a:rPr lang="en-Z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Z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</a:t>
            </a:r>
            <a:r>
              <a:rPr lang="en-Z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this change</a:t>
            </a:r>
            <a:r>
              <a:rPr lang="en-Z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5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Facility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records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Mofoka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Health Centre showing an increase in SRH service 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decline in teenage pregnancy</a:t>
            </a:r>
          </a:p>
          <a:p>
            <a:pPr lvl="0">
              <a:lnSpc>
                <a:spcPct val="150000"/>
              </a:lnSpc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Evaluation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</a:p>
          <a:p>
            <a:pPr lvl="0">
              <a:lnSpc>
                <a:spcPct val="150000"/>
              </a:lnSpc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Stakeholder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Feedback </a:t>
            </a:r>
          </a:p>
          <a:p>
            <a:pPr lvl="0">
              <a:lnSpc>
                <a:spcPct val="150000"/>
              </a:lnSpc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Testimonies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health workers, adolescent girls, young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</a:p>
          <a:p>
            <a:pPr lvl="0">
              <a:lnSpc>
                <a:spcPct val="150000"/>
              </a:lnSpc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Outreach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Engagement reports</a:t>
            </a:r>
          </a:p>
          <a:p>
            <a:pPr lvl="0">
              <a:lnSpc>
                <a:spcPct val="150000"/>
              </a:lnSpc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Documentation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school and community outreach events, including session attendance, discussion topics, and feedback from participants.</a:t>
            </a:r>
            <a:endParaRPr lang="en-Z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3" name="Content Placeholder 4">
            <a:extLst>
              <a:ext uri="{FF2B5EF4-FFF2-40B4-BE49-F238E27FC236}">
                <a16:creationId xmlns:a16="http://schemas.microsoft.com/office/drawing/2014/main" id="{449580A2-9E5C-E6B7-6DA1-B6663C801AE7}"/>
              </a:ext>
            </a:extLst>
          </p:cNvPr>
          <p:cNvSpPr txBox="1">
            <a:spLocks/>
          </p:cNvSpPr>
          <p:nvPr/>
        </p:nvSpPr>
        <p:spPr>
          <a:xfrm>
            <a:off x="4648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863" y="1495622"/>
            <a:ext cx="4001412" cy="2112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288" y="3810000"/>
            <a:ext cx="4039512" cy="206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54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/>
          </a:bodyPr>
          <a:lstStyle/>
          <a:p>
            <a:r>
              <a:rPr lang="en-ZW" dirty="0" smtClean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Contribution to change</a:t>
            </a:r>
            <a:endParaRPr lang="en-ZW" dirty="0">
              <a:ln>
                <a:solidFill>
                  <a:srgbClr val="7B56A3"/>
                </a:solidFill>
              </a:ln>
              <a:solidFill>
                <a:srgbClr val="7B56A3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447800"/>
            <a:ext cx="74676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What </a:t>
            </a:r>
            <a:r>
              <a:rPr lang="en-US" sz="2800" b="1" dirty="0"/>
              <a:t>contribution did your </a:t>
            </a:r>
            <a:r>
              <a:rPr lang="en-US" sz="2800" b="1" dirty="0" smtClean="0"/>
              <a:t>organization </a:t>
            </a:r>
            <a:r>
              <a:rPr lang="en-US" sz="2800" b="1" dirty="0"/>
              <a:t>make to this change</a:t>
            </a:r>
            <a:r>
              <a:rPr lang="en-US" sz="2800" b="1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Involved Parents and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ommunity Leaders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Partnered with Health Facilities and Schools to conduct Outreaches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Residency Theatres- To convey messages through drama and poetry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Teen clubs both in and out of schools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IEC Material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72997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Population Group </a:t>
            </a:r>
            <a:r>
              <a:rPr lang="en-US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this change most closely related </a:t>
            </a:r>
            <a:r>
              <a:rPr lang="en-US" dirty="0" smtClean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to</a:t>
            </a:r>
            <a:endParaRPr lang="en-ZW" dirty="0">
              <a:ln>
                <a:solidFill>
                  <a:srgbClr val="7B56A3"/>
                </a:solidFill>
              </a:ln>
              <a:solidFill>
                <a:srgbClr val="7B56A3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D6747C9-32D5-CCC6-03BB-06036C28FE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867419"/>
              </p:ext>
            </p:extLst>
          </p:nvPr>
        </p:nvGraphicFramePr>
        <p:xfrm>
          <a:off x="609600" y="1828800"/>
          <a:ext cx="8229600" cy="4267200"/>
        </p:xfrm>
        <a:graphic>
          <a:graphicData uri="http://schemas.openxmlformats.org/drawingml/2006/table">
            <a:tbl>
              <a:tblPr firstRow="1" firstCol="1" bandRow="1"/>
              <a:tblGrid>
                <a:gridCol w="3296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4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6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26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1266"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Category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  Women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  Men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  Total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  %    </a:t>
                      </a:r>
                    </a:p>
                    <a:p>
                      <a:pPr marR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 Women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820">
                <a:tc>
                  <a:txBody>
                    <a:bodyPr/>
                    <a:lstStyle/>
                    <a:p>
                      <a:pPr marR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Direct beneficiaries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Tahoma"/>
                          <a:ea typeface="Calibri"/>
                          <a:cs typeface="Times New Roman"/>
                        </a:rPr>
                        <a:t>1377</a:t>
                      </a: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Tahoma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ZA" sz="1400" b="1" dirty="0" smtClean="0">
                          <a:effectLst/>
                          <a:latin typeface="Tahoma"/>
                          <a:ea typeface="Calibri"/>
                          <a:cs typeface="Times New Roman"/>
                        </a:rPr>
                        <a:t>1377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4453">
                <a:tc>
                  <a:txBody>
                    <a:bodyPr/>
                    <a:lstStyle/>
                    <a:p>
                      <a:pPr marR="2266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Indirect beneficiaries (e.g. through other networks)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Tahoma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ZA" sz="1400" b="1" dirty="0" smtClean="0">
                          <a:effectLst/>
                          <a:latin typeface="Tahoma"/>
                          <a:ea typeface="Calibri"/>
                          <a:cs typeface="Times New Roman"/>
                        </a:rPr>
                        <a:t>-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ZA" sz="1400" b="1" dirty="0" smtClean="0">
                          <a:effectLst/>
                          <a:latin typeface="Tahoma"/>
                          <a:ea typeface="Calibri"/>
                          <a:cs typeface="Times New Roman"/>
                        </a:rPr>
                        <a:t>-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8023">
                <a:tc>
                  <a:txBody>
                    <a:bodyPr/>
                    <a:lstStyle/>
                    <a:p>
                      <a:pPr marR="2266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Online beneficiaries (e.g. website access, mailing lists, scholarly articles)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ZA" sz="1400" b="1" dirty="0" smtClean="0">
                          <a:effectLst/>
                          <a:latin typeface="Tahoma"/>
                          <a:ea typeface="Calibri"/>
                          <a:cs typeface="Times New Roman"/>
                        </a:rPr>
                        <a:t>375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Tahoma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ZA" sz="1400" b="1" dirty="0" smtClean="0">
                          <a:effectLst/>
                          <a:latin typeface="Tahoma"/>
                          <a:ea typeface="Calibri"/>
                          <a:cs typeface="Times New Roman"/>
                        </a:rPr>
                        <a:t>375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7638">
                <a:tc>
                  <a:txBody>
                    <a:bodyPr/>
                    <a:lstStyle/>
                    <a:p>
                      <a:pPr marR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Total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ZA" sz="1400" b="1" dirty="0" smtClean="0">
                          <a:effectLst/>
                          <a:latin typeface="Tahoma"/>
                          <a:ea typeface="Calibri"/>
                          <a:cs typeface="Times New Roman"/>
                        </a:rPr>
                        <a:t>1752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ZA" sz="1400" b="1" dirty="0" smtClean="0">
                          <a:effectLst/>
                          <a:latin typeface="Tahoma"/>
                          <a:ea typeface="Calibri"/>
                          <a:cs typeface="Times New Roman"/>
                        </a:rPr>
                        <a:t>0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ZA" sz="1400" b="1" dirty="0" smtClean="0">
                          <a:effectLst/>
                          <a:latin typeface="Tahoma"/>
                          <a:ea typeface="Calibri"/>
                          <a:cs typeface="Times New Roman"/>
                        </a:rPr>
                        <a:t>1752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291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0AAEAA8-BF7E-5252-C248-BA79BF02BFCC}"/>
              </a:ext>
            </a:extLst>
          </p:cNvPr>
          <p:cNvSpPr txBox="1">
            <a:spLocks/>
          </p:cNvSpPr>
          <p:nvPr/>
        </p:nvSpPr>
        <p:spPr>
          <a:xfrm>
            <a:off x="457199" y="1258312"/>
            <a:ext cx="8229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ZA" b="1" dirty="0"/>
              <a:t>What</a:t>
            </a:r>
            <a:r>
              <a:rPr lang="en-ZA" dirty="0"/>
              <a:t> </a:t>
            </a:r>
            <a:r>
              <a:rPr lang="en-ZA" b="1" dirty="0"/>
              <a:t>is the significance of the change?</a:t>
            </a:r>
            <a:endParaRPr lang="en-ZA" dirty="0"/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Change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made demonstrates the effectiveness of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SRHR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advocacy program, but the work is far from over.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Z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/>
          </a:bodyPr>
          <a:lstStyle/>
          <a:p>
            <a:r>
              <a:rPr lang="en-ZW" dirty="0" smtClean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Significance of change</a:t>
            </a:r>
            <a:endParaRPr lang="en-ZW" dirty="0">
              <a:ln>
                <a:solidFill>
                  <a:srgbClr val="7B56A3"/>
                </a:solidFill>
              </a:ln>
              <a:solidFill>
                <a:srgbClr val="7B56A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690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/>
          </a:bodyPr>
          <a:lstStyle/>
          <a:p>
            <a:r>
              <a:rPr lang="en-ZW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3BF742EC-2206-3212-B4CE-6CADEC5D6E93}"/>
              </a:ext>
            </a:extLst>
          </p:cNvPr>
          <p:cNvSpPr txBox="1">
            <a:spLocks/>
          </p:cNvSpPr>
          <p:nvPr/>
        </p:nvSpPr>
        <p:spPr>
          <a:xfrm>
            <a:off x="438149" y="1260679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i="1" dirty="0">
                <a:solidFill>
                  <a:srgbClr val="FF0000"/>
                </a:solidFill>
              </a:rPr>
              <a:t>F</a:t>
            </a:r>
            <a:r>
              <a:rPr lang="en-US" sz="2550" b="1" i="1" dirty="0" smtClean="0">
                <a:solidFill>
                  <a:srgbClr val="FF0000"/>
                </a:solidFill>
              </a:rPr>
              <a:t>or </a:t>
            </a:r>
            <a:r>
              <a:rPr lang="en-US" sz="2550" b="1" i="1" dirty="0">
                <a:solidFill>
                  <a:srgbClr val="FF0000"/>
                </a:solidFill>
              </a:rPr>
              <a:t>example</a:t>
            </a:r>
            <a:r>
              <a:rPr lang="en-US" sz="2550" b="1" i="1" dirty="0" smtClean="0">
                <a:solidFill>
                  <a:srgbClr val="FF0000"/>
                </a:solidFill>
              </a:rPr>
              <a:t>:</a:t>
            </a:r>
            <a:endParaRPr lang="en-US" sz="2550" b="1" i="1" dirty="0">
              <a:solidFill>
                <a:srgbClr val="FF0000"/>
              </a:solidFill>
            </a:endParaRPr>
          </a:p>
        </p:txBody>
      </p:sp>
      <p:sp>
        <p:nvSpPr>
          <p:cNvPr id="43" name="Content Placeholder 4">
            <a:extLst>
              <a:ext uri="{FF2B5EF4-FFF2-40B4-BE49-F238E27FC236}">
                <a16:creationId xmlns:a16="http://schemas.microsoft.com/office/drawing/2014/main" id="{449580A2-9E5C-E6B7-6DA1-B6663C801AE7}"/>
              </a:ext>
            </a:extLst>
          </p:cNvPr>
          <p:cNvSpPr txBox="1">
            <a:spLocks/>
          </p:cNvSpPr>
          <p:nvPr/>
        </p:nvSpPr>
        <p:spPr>
          <a:xfrm>
            <a:off x="4571998" y="1260679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550" dirty="0">
                <a:solidFill>
                  <a:srgbClr val="FF0000"/>
                </a:solidFill>
              </a:rPr>
              <a:t>Include evidence here – photos/clippings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512018"/>
              </p:ext>
            </p:extLst>
          </p:nvPr>
        </p:nvGraphicFramePr>
        <p:xfrm>
          <a:off x="-76202" y="2669095"/>
          <a:ext cx="4572001" cy="17332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623">
                  <a:extLst>
                    <a:ext uri="{9D8B030D-6E8A-4147-A177-3AD203B41FA5}">
                      <a16:colId xmlns:a16="http://schemas.microsoft.com/office/drawing/2014/main" val="1870791997"/>
                    </a:ext>
                  </a:extLst>
                </a:gridCol>
                <a:gridCol w="892858">
                  <a:extLst>
                    <a:ext uri="{9D8B030D-6E8A-4147-A177-3AD203B41FA5}">
                      <a16:colId xmlns:a16="http://schemas.microsoft.com/office/drawing/2014/main" val="113944068"/>
                    </a:ext>
                  </a:extLst>
                </a:gridCol>
                <a:gridCol w="573165">
                  <a:extLst>
                    <a:ext uri="{9D8B030D-6E8A-4147-A177-3AD203B41FA5}">
                      <a16:colId xmlns:a16="http://schemas.microsoft.com/office/drawing/2014/main" val="2638327833"/>
                    </a:ext>
                  </a:extLst>
                </a:gridCol>
                <a:gridCol w="893452">
                  <a:extLst>
                    <a:ext uri="{9D8B030D-6E8A-4147-A177-3AD203B41FA5}">
                      <a16:colId xmlns:a16="http://schemas.microsoft.com/office/drawing/2014/main" val="950353046"/>
                    </a:ext>
                  </a:extLst>
                </a:gridCol>
                <a:gridCol w="756841">
                  <a:extLst>
                    <a:ext uri="{9D8B030D-6E8A-4147-A177-3AD203B41FA5}">
                      <a16:colId xmlns:a16="http://schemas.microsoft.com/office/drawing/2014/main" val="2012722737"/>
                    </a:ext>
                  </a:extLst>
                </a:gridCol>
                <a:gridCol w="1030062">
                  <a:extLst>
                    <a:ext uri="{9D8B030D-6E8A-4147-A177-3AD203B41FA5}">
                      <a16:colId xmlns:a16="http://schemas.microsoft.com/office/drawing/2014/main" val="1395039956"/>
                    </a:ext>
                  </a:extLst>
                </a:gridCol>
              </a:tblGrid>
              <a:tr h="5164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Year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New AGYW Visits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Revisits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Total Teenage Pregnancies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Gravida 2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First-Time Pregnancies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9434853"/>
                  </a:ext>
                </a:extLst>
              </a:tr>
              <a:tr h="252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2022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N/A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47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N/A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N/A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N/A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2794208"/>
                  </a:ext>
                </a:extLst>
              </a:tr>
              <a:tr h="252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2023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28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291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67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51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16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0176703"/>
                  </a:ext>
                </a:extLst>
              </a:tr>
              <a:tr h="690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2024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19(32% drop)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101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57(14.9% drop)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32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7576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599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/>
          </a:bodyPr>
          <a:lstStyle/>
          <a:p>
            <a:r>
              <a:rPr lang="en-ZW" dirty="0" smtClean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Evidence</a:t>
            </a:r>
            <a:endParaRPr lang="en-ZW" dirty="0">
              <a:ln>
                <a:solidFill>
                  <a:srgbClr val="7B56A3"/>
                </a:solidFill>
              </a:ln>
              <a:solidFill>
                <a:srgbClr val="7B56A3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3BF742EC-2206-3212-B4CE-6CADEC5D6E93}"/>
              </a:ext>
            </a:extLst>
          </p:cNvPr>
          <p:cNvSpPr txBox="1">
            <a:spLocks/>
          </p:cNvSpPr>
          <p:nvPr/>
        </p:nvSpPr>
        <p:spPr>
          <a:xfrm>
            <a:off x="455493" y="1258312"/>
            <a:ext cx="4038600" cy="5159761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documented a comprehensive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story(video) that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evidence supporting these findings and outcomes.</a:t>
            </a:r>
            <a:endParaRPr lang="en-Z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Content Placeholder 4">
            <a:extLst>
              <a:ext uri="{FF2B5EF4-FFF2-40B4-BE49-F238E27FC236}">
                <a16:creationId xmlns:a16="http://schemas.microsoft.com/office/drawing/2014/main" id="{449580A2-9E5C-E6B7-6DA1-B6663C801AE7}"/>
              </a:ext>
            </a:extLst>
          </p:cNvPr>
          <p:cNvSpPr txBox="1">
            <a:spLocks/>
          </p:cNvSpPr>
          <p:nvPr/>
        </p:nvSpPr>
        <p:spPr>
          <a:xfrm>
            <a:off x="4648200" y="1258312"/>
            <a:ext cx="4038600" cy="5140063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550" dirty="0">
                <a:solidFill>
                  <a:srgbClr val="FF0000"/>
                </a:solidFill>
              </a:rPr>
              <a:t>Include evidence here – </a:t>
            </a:r>
            <a:r>
              <a:rPr lang="en-US" sz="2550" dirty="0" smtClean="0">
                <a:solidFill>
                  <a:srgbClr val="FF0000"/>
                </a:solidFill>
              </a:rPr>
              <a:t>photos/clippings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video to be played at the summit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59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AD8123970EFE4E94AE6ECA64A6A3B0" ma:contentTypeVersion="17" ma:contentTypeDescription="Create a new document." ma:contentTypeScope="" ma:versionID="b4445fe144799517a01ca0e71ceb1fa0">
  <xsd:schema xmlns:xsd="http://www.w3.org/2001/XMLSchema" xmlns:xs="http://www.w3.org/2001/XMLSchema" xmlns:p="http://schemas.microsoft.com/office/2006/metadata/properties" xmlns:ns2="406893f5-2274-413a-be44-8f15a8803862" xmlns:ns3="5c72703c-1067-4fa7-89cc-ef245258de7b" targetNamespace="http://schemas.microsoft.com/office/2006/metadata/properties" ma:root="true" ma:fieldsID="8a7614ef73844e48355af480b11fe703" ns2:_="" ns3:_="">
    <xsd:import namespace="406893f5-2274-413a-be44-8f15a8803862"/>
    <xsd:import namespace="5c72703c-1067-4fa7-89cc-ef245258de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6893f5-2274-413a-be44-8f15a88038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300de80-7531-40b2-a37f-f138d0f80c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2703c-1067-4fa7-89cc-ef245258de7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bc4b65e-775a-4a0b-8a3f-ec286c64b49d}" ma:internalName="TaxCatchAll" ma:showField="CatchAllData" ma:web="5c72703c-1067-4fa7-89cc-ef245258d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72703c-1067-4fa7-89cc-ef245258de7b" xsi:nil="true"/>
    <lcf76f155ced4ddcb4097134ff3c332f xmlns="406893f5-2274-413a-be44-8f15a880386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8316272-B14B-4FAE-AC70-6D3A4C63D4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09342F-F923-4ACD-900D-0F63C9BB3F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6893f5-2274-413a-be44-8f15a8803862"/>
    <ds:schemaRef ds:uri="5c72703c-1067-4fa7-89cc-ef245258de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2EB84B-407E-436A-AA0E-69A0C3BD71AB}">
  <ds:schemaRefs>
    <ds:schemaRef ds:uri="406893f5-2274-413a-be44-8f15a8803862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5c72703c-1067-4fa7-89cc-ef245258de7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4467</TotalTime>
  <Words>1310</Words>
  <Application>Microsoft Office PowerPoint</Application>
  <PresentationFormat>On-screen Show (4:3)</PresentationFormat>
  <Paragraphs>172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Tahoma</vt:lpstr>
      <vt:lpstr>Times New Roman</vt:lpstr>
      <vt:lpstr>Office Theme</vt:lpstr>
      <vt:lpstr>PowerPoint Presentation</vt:lpstr>
      <vt:lpstr>SYNOPSIS</vt:lpstr>
      <vt:lpstr>OBJECTIVES</vt:lpstr>
      <vt:lpstr>ACTIVITIES</vt:lpstr>
      <vt:lpstr>Contribution to change</vt:lpstr>
      <vt:lpstr>Population Group this change most closely related to</vt:lpstr>
      <vt:lpstr>Significance of change</vt:lpstr>
      <vt:lpstr>RESULTS</vt:lpstr>
      <vt:lpstr>Evidence</vt:lpstr>
      <vt:lpstr>CHALLENGES AND LESSONS LEARNT</vt:lpstr>
      <vt:lpstr>LESSONS LEARNT </vt:lpstr>
      <vt:lpstr>CHALLENGES AND LESSONS LEARNT</vt:lpstr>
      <vt:lpstr>SUSTAINABILITY AND REPLICATION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vhai</dc:creator>
  <cp:lastModifiedBy>Programmes</cp:lastModifiedBy>
  <cp:revision>152</cp:revision>
  <dcterms:created xsi:type="dcterms:W3CDTF">2014-03-06T12:27:13Z</dcterms:created>
  <dcterms:modified xsi:type="dcterms:W3CDTF">2025-02-21T12:19:36Z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0x01010034AD8123970EFE4E94AE6ECA64A6A3B0</vt:lpwstr>
  </property>
  <property fmtid="{D5CDD505-2E9C-101B-9397-08002B2CF9AE}" pid="3" name="MediaServiceImageTags">
    <vt:lpwstr/>
  </property>
</Properties>
</file>