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7" r:id="rId5"/>
    <p:sldId id="284" r:id="rId6"/>
    <p:sldId id="283" r:id="rId7"/>
    <p:sldId id="274" r:id="rId8"/>
    <p:sldId id="285" r:id="rId9"/>
    <p:sldId id="276" r:id="rId10"/>
    <p:sldId id="277" r:id="rId11"/>
    <p:sldId id="278" r:id="rId12"/>
    <p:sldId id="286" r:id="rId13"/>
    <p:sldId id="282" r:id="rId14"/>
    <p:sldId id="280" r:id="rId15"/>
    <p:sldId id="279" r:id="rId16"/>
    <p:sldId id="281"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FF00"/>
    <a:srgbClr val="17B060"/>
    <a:srgbClr val="F7DA06"/>
    <a:srgbClr val="E37191"/>
    <a:srgbClr val="A57FA6"/>
    <a:srgbClr val="7D59A5"/>
    <a:srgbClr val="FF0000"/>
    <a:srgbClr val="25B56A"/>
    <a:srgbClr val="7B2C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8D1EE-947B-4508-ACDA-6E6B37490AA9}" v="14" dt="2026-03-06T02:38:35.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2640B-3146-48AB-92D2-CFE89CBF20E4}" type="datetimeFigureOut">
              <a:rPr lang="en-ZA" smtClean="0"/>
              <a:t>2026/03/09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CF972-636A-429D-B078-EAE93BCD3F70}" type="slidenum">
              <a:rPr lang="en-ZA" smtClean="0"/>
              <a:t>‹#›</a:t>
            </a:fld>
            <a:endParaRPr lang="en-ZA"/>
          </a:p>
        </p:txBody>
      </p:sp>
    </p:spTree>
    <p:extLst>
      <p:ext uri="{BB962C8B-B14F-4D97-AF65-F5344CB8AC3E}">
        <p14:creationId xmlns:p14="http://schemas.microsoft.com/office/powerpoint/2010/main" val="194572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“Unemployment leaves many young women dependent on abusive partners or families. By creating food gardens, we provide both nutrition and income opportunities, reducing vulnerability to GBV.”</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3</a:t>
            </a:fld>
            <a:endParaRPr lang="en-ZA"/>
          </a:p>
        </p:txBody>
      </p:sp>
    </p:spTree>
    <p:extLst>
      <p:ext uri="{BB962C8B-B14F-4D97-AF65-F5344CB8AC3E}">
        <p14:creationId xmlns:p14="http://schemas.microsoft.com/office/powerpoint/2010/main" val="337036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next steps include expanding gardens, strengthening GBVF prevention messaging, and advocating for policies that link economic empowerment to GBVF prevention.”</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13</a:t>
            </a:fld>
            <a:endParaRPr lang="en-ZA"/>
          </a:p>
        </p:txBody>
      </p:sp>
    </p:spTree>
    <p:extLst>
      <p:ext uri="{BB962C8B-B14F-4D97-AF65-F5344CB8AC3E}">
        <p14:creationId xmlns:p14="http://schemas.microsoft.com/office/powerpoint/2010/main" val="260052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1990-5260-457F-8930-0A0A7FC0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0E86A-B93F-545E-430A-40099DE57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94502-0AC7-E8A4-BFEF-3F3057FEEAAC}"/>
              </a:ext>
            </a:extLst>
          </p:cNvPr>
          <p:cNvSpPr>
            <a:spLocks noGrp="1"/>
          </p:cNvSpPr>
          <p:nvPr>
            <p:ph type="body" idx="1"/>
          </p:nvPr>
        </p:nvSpPr>
        <p:spPr/>
        <p:txBody>
          <a:bodyPr/>
          <a:lstStyle/>
          <a:p>
            <a:r>
              <a:rPr lang="en-GB" dirty="0"/>
              <a:t>Our next steps include expanding gardens, strengthening GBVF prevention messaging, and advocating for policies that link economic empowerment to GBVF prevention.”</a:t>
            </a:r>
            <a:endParaRPr lang="en-ZA" dirty="0"/>
          </a:p>
        </p:txBody>
      </p:sp>
      <p:sp>
        <p:nvSpPr>
          <p:cNvPr id="4" name="Slide Number Placeholder 3">
            <a:extLst>
              <a:ext uri="{FF2B5EF4-FFF2-40B4-BE49-F238E27FC236}">
                <a16:creationId xmlns:a16="http://schemas.microsoft.com/office/drawing/2014/main" id="{26F45A4F-D7DC-726F-8E00-734D6DD35BC9}"/>
              </a:ext>
            </a:extLst>
          </p:cNvPr>
          <p:cNvSpPr>
            <a:spLocks noGrp="1"/>
          </p:cNvSpPr>
          <p:nvPr>
            <p:ph type="sldNum" sz="quarter" idx="5"/>
          </p:nvPr>
        </p:nvSpPr>
        <p:spPr/>
        <p:txBody>
          <a:bodyPr/>
          <a:lstStyle/>
          <a:p>
            <a:fld id="{B31CF972-636A-429D-B078-EAE93BCD3F70}" type="slidenum">
              <a:rPr lang="en-ZA" smtClean="0"/>
              <a:t>14</a:t>
            </a:fld>
            <a:endParaRPr lang="en-ZA"/>
          </a:p>
        </p:txBody>
      </p:sp>
    </p:spTree>
    <p:extLst>
      <p:ext uri="{BB962C8B-B14F-4D97-AF65-F5344CB8AC3E}">
        <p14:creationId xmlns:p14="http://schemas.microsoft.com/office/powerpoint/2010/main" val="303444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project is based in Eastern Cape, where unemployment among young women is high. Food insecurity and poverty often trap women in abusive relationships. Our gardens directly address this.”</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5</a:t>
            </a:fld>
            <a:endParaRPr lang="en-ZA"/>
          </a:p>
        </p:txBody>
      </p:sp>
    </p:spTree>
    <p:extLst>
      <p:ext uri="{BB962C8B-B14F-4D97-AF65-F5344CB8AC3E}">
        <p14:creationId xmlns:p14="http://schemas.microsoft.com/office/powerpoint/2010/main" val="39167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clubs cleared community land, planted crops like spinach, cabbage, and carrots, and began sharing produce with families. Selling vegetables generates income, reducing dependency on abusive relationships.”</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6</a:t>
            </a:fld>
            <a:endParaRPr lang="en-ZA"/>
          </a:p>
        </p:txBody>
      </p:sp>
    </p:spTree>
    <p:extLst>
      <p:ext uri="{BB962C8B-B14F-4D97-AF65-F5344CB8AC3E}">
        <p14:creationId xmlns:p14="http://schemas.microsoft.com/office/powerpoint/2010/main" val="180081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impact has been powerful. Women report better mental health, stronger peer support, and financial independence. Some clubs even run soup kitchens, feeding children and families in need.”</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7</a:t>
            </a:fld>
            <a:endParaRPr lang="en-ZA"/>
          </a:p>
        </p:txBody>
      </p:sp>
    </p:spTree>
    <p:extLst>
      <p:ext uri="{BB962C8B-B14F-4D97-AF65-F5344CB8AC3E}">
        <p14:creationId xmlns:p14="http://schemas.microsoft.com/office/powerpoint/2010/main" val="132054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initiative is a best practice model. It shows how food security can strengthen economic power, reduce GBV vulnerability, and promote women’s rights.”</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8</a:t>
            </a:fld>
            <a:endParaRPr lang="en-ZA"/>
          </a:p>
        </p:txBody>
      </p:sp>
    </p:spTree>
    <p:extLst>
      <p:ext uri="{BB962C8B-B14F-4D97-AF65-F5344CB8AC3E}">
        <p14:creationId xmlns:p14="http://schemas.microsoft.com/office/powerpoint/2010/main" val="356563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1933-9718-8356-113E-B3A7B321F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C0333-5C58-32CC-2FC1-E8A27E6C8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217B1-2D3E-3BAE-E7C7-3B8ED9054E23}"/>
              </a:ext>
            </a:extLst>
          </p:cNvPr>
          <p:cNvSpPr>
            <a:spLocks noGrp="1"/>
          </p:cNvSpPr>
          <p:nvPr>
            <p:ph type="body" idx="1"/>
          </p:nvPr>
        </p:nvSpPr>
        <p:spPr/>
        <p:txBody>
          <a:bodyPr/>
          <a:lstStyle/>
          <a:p>
            <a:r>
              <a:rPr lang="en-GB" dirty="0"/>
              <a:t>“This initiative is a best practice model. It shows how food security can strengthen economic power, reduce GBV vulnerability, and promote women’s rights.”</a:t>
            </a:r>
            <a:endParaRPr lang="en-ZA" dirty="0"/>
          </a:p>
        </p:txBody>
      </p:sp>
      <p:sp>
        <p:nvSpPr>
          <p:cNvPr id="4" name="Slide Number Placeholder 3">
            <a:extLst>
              <a:ext uri="{FF2B5EF4-FFF2-40B4-BE49-F238E27FC236}">
                <a16:creationId xmlns:a16="http://schemas.microsoft.com/office/drawing/2014/main" id="{1F2DA00A-EEE8-28BA-DF6C-59D3F973DE17}"/>
              </a:ext>
            </a:extLst>
          </p:cNvPr>
          <p:cNvSpPr>
            <a:spLocks noGrp="1"/>
          </p:cNvSpPr>
          <p:nvPr>
            <p:ph type="sldNum" sz="quarter" idx="5"/>
          </p:nvPr>
        </p:nvSpPr>
        <p:spPr/>
        <p:txBody>
          <a:bodyPr/>
          <a:lstStyle/>
          <a:p>
            <a:fld id="{B31CF972-636A-429D-B078-EAE93BCD3F70}" type="slidenum">
              <a:rPr lang="en-ZA" smtClean="0"/>
              <a:t>9</a:t>
            </a:fld>
            <a:endParaRPr lang="en-ZA"/>
          </a:p>
        </p:txBody>
      </p:sp>
    </p:spTree>
    <p:extLst>
      <p:ext uri="{BB962C8B-B14F-4D97-AF65-F5344CB8AC3E}">
        <p14:creationId xmlns:p14="http://schemas.microsoft.com/office/powerpoint/2010/main" val="221487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“Directly, 72 young women benefit. Indirectly, their families and communities gain access to food and support. Soup kitchens and donations extend the impact even further.”</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10</a:t>
            </a:fld>
            <a:endParaRPr lang="en-ZA"/>
          </a:p>
        </p:txBody>
      </p:sp>
    </p:spTree>
    <p:extLst>
      <p:ext uri="{BB962C8B-B14F-4D97-AF65-F5344CB8AC3E}">
        <p14:creationId xmlns:p14="http://schemas.microsoft.com/office/powerpoint/2010/main" val="59568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“Challenges include the need for refresher training and climate change impacts. But the key lesson is that collective action builds resilience and reduces GBV vulnerability.”</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11</a:t>
            </a:fld>
            <a:endParaRPr lang="en-ZA"/>
          </a:p>
        </p:txBody>
      </p:sp>
    </p:spTree>
    <p:extLst>
      <p:ext uri="{BB962C8B-B14F-4D97-AF65-F5344CB8AC3E}">
        <p14:creationId xmlns:p14="http://schemas.microsoft.com/office/powerpoint/2010/main" val="178162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is ensured through partnerships and reinvestment of income into seedlings. We plan to expand gardens and integrate climate-smart agriculture.”</a:t>
            </a:r>
            <a:endParaRPr lang="en-ZA" dirty="0"/>
          </a:p>
        </p:txBody>
      </p:sp>
      <p:sp>
        <p:nvSpPr>
          <p:cNvPr id="4" name="Slide Number Placeholder 3"/>
          <p:cNvSpPr>
            <a:spLocks noGrp="1"/>
          </p:cNvSpPr>
          <p:nvPr>
            <p:ph type="sldNum" sz="quarter" idx="5"/>
          </p:nvPr>
        </p:nvSpPr>
        <p:spPr/>
        <p:txBody>
          <a:bodyPr/>
          <a:lstStyle/>
          <a:p>
            <a:fld id="{B31CF972-636A-429D-B078-EAE93BCD3F70}" type="slidenum">
              <a:rPr lang="en-ZA" smtClean="0"/>
              <a:t>12</a:t>
            </a:fld>
            <a:endParaRPr lang="en-ZA"/>
          </a:p>
        </p:txBody>
      </p:sp>
    </p:spTree>
    <p:extLst>
      <p:ext uri="{BB962C8B-B14F-4D97-AF65-F5344CB8AC3E}">
        <p14:creationId xmlns:p14="http://schemas.microsoft.com/office/powerpoint/2010/main" val="15452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400723" y="1870894"/>
            <a:ext cx="9144000" cy="2262761"/>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US"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Story of Change Category</a:t>
            </a:r>
            <a:endParaRPr lang="en-ZA"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687830" y="3965819"/>
            <a:ext cx="109728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i="1" dirty="0">
              <a:solidFill>
                <a:srgbClr val="FF0000"/>
              </a:solidFill>
            </a:endParaRPr>
          </a:p>
          <a:p>
            <a:pPr algn="ctr"/>
            <a:endParaRPr lang="en-GB" i="1" dirty="0">
              <a:solidFill>
                <a:srgbClr val="FF0000"/>
              </a:solidFill>
            </a:endParaRPr>
          </a:p>
          <a:p>
            <a:pPr algn="ctr"/>
            <a:r>
              <a:rPr lang="en-GB" i="1" dirty="0">
                <a:solidFill>
                  <a:srgbClr val="FF0000"/>
                </a:solidFill>
              </a:rPr>
              <a:t>South Africa: Food Security as a Tool to Address GBVF</a:t>
            </a:r>
          </a:p>
          <a:p>
            <a:pPr algn="ctr"/>
            <a:r>
              <a:rPr lang="en-GB" i="1" dirty="0">
                <a:solidFill>
                  <a:srgbClr val="FF0000"/>
                </a:solidFill>
              </a:rPr>
              <a:t>Presenter: Farida Myburgh, Programmes Manager</a:t>
            </a:r>
          </a:p>
          <a:p>
            <a:pPr algn="ctr"/>
            <a:r>
              <a:rPr lang="en-GB" i="1" dirty="0">
                <a:solidFill>
                  <a:srgbClr val="FF0000"/>
                </a:solidFill>
              </a:rPr>
              <a:t>Organisation: Masimanyane Women’s Rights International</a:t>
            </a:r>
            <a:endParaRPr lang="en-ZA" i="1" dirty="0">
              <a:solidFill>
                <a:srgbClr val="FF0000"/>
              </a:solidFill>
            </a:endParaRPr>
          </a:p>
        </p:txBody>
      </p:sp>
      <p:pic>
        <p:nvPicPr>
          <p:cNvPr id="4" name="Picture 3">
            <a:extLst>
              <a:ext uri="{FF2B5EF4-FFF2-40B4-BE49-F238E27FC236}">
                <a16:creationId xmlns:a16="http://schemas.microsoft.com/office/drawing/2014/main" id="{2E36606A-DD78-DBAC-C5AA-0737542A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282" y="505577"/>
            <a:ext cx="850065" cy="1046141"/>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7E8D-9BFC-D3CA-79C5-AA0CC783794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C1C5F-1C33-E258-D32A-82BE98CBF91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80C1F2B-B38C-55DF-116C-34FF16815F9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EA53F0C7-A13C-E7DB-8141-53083B0E74F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Beneficiaries</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C28CE1DD-B9A2-BFE6-7E98-60271CAF0A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CB1EC6FA-7874-891E-52D6-B0095DDB71C9}"/>
              </a:ext>
            </a:extLst>
          </p:cNvPr>
          <p:cNvGraphicFramePr>
            <a:graphicFrameLocks noGrp="1"/>
          </p:cNvGraphicFramePr>
          <p:nvPr>
            <p:extLst>
              <p:ext uri="{D42A27DB-BD31-4B8C-83A1-F6EECF244321}">
                <p14:modId xmlns:p14="http://schemas.microsoft.com/office/powerpoint/2010/main" val="2281619357"/>
              </p:ext>
            </p:extLst>
          </p:nvPr>
        </p:nvGraphicFramePr>
        <p:xfrm>
          <a:off x="1129107" y="980540"/>
          <a:ext cx="8570656" cy="4543051"/>
        </p:xfrm>
        <a:graphic>
          <a:graphicData uri="http://schemas.openxmlformats.org/drawingml/2006/table">
            <a:tbl>
              <a:tblPr/>
              <a:tblGrid>
                <a:gridCol w="5790466">
                  <a:extLst>
                    <a:ext uri="{9D8B030D-6E8A-4147-A177-3AD203B41FA5}">
                      <a16:colId xmlns:a16="http://schemas.microsoft.com/office/drawing/2014/main" val="187783225"/>
                    </a:ext>
                  </a:extLst>
                </a:gridCol>
                <a:gridCol w="2780190">
                  <a:extLst>
                    <a:ext uri="{9D8B030D-6E8A-4147-A177-3AD203B41FA5}">
                      <a16:colId xmlns:a16="http://schemas.microsoft.com/office/drawing/2014/main" val="3547459719"/>
                    </a:ext>
                  </a:extLst>
                </a:gridCol>
              </a:tblGrid>
              <a:tr h="300367">
                <a:tc>
                  <a:txBody>
                    <a:bodyPr/>
                    <a:lstStyle/>
                    <a:p>
                      <a:pPr algn="l" fontAlgn="t">
                        <a:buNone/>
                      </a:pPr>
                      <a:r>
                        <a:rPr lang="en-ZA" sz="1800" b="1" i="0" u="none" strike="noStrike" dirty="0">
                          <a:solidFill>
                            <a:srgbClr val="000000"/>
                          </a:solidFill>
                          <a:effectLst/>
                          <a:latin typeface="+mn-lt"/>
                        </a:rPr>
                        <a:t> </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dirty="0">
                          <a:solidFill>
                            <a:srgbClr val="000000"/>
                          </a:solidFill>
                          <a:effectLst/>
                          <a:latin typeface="+mn-lt"/>
                        </a:rPr>
                        <a:t>Number of participants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7941511"/>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Female – Direct beneficiaries</a:t>
                      </a:r>
                    </a:p>
                    <a:p>
                      <a:pPr algn="l" rtl="0" fontAlgn="t">
                        <a:buClr>
                          <a:srgbClr val="000000"/>
                        </a:buClr>
                        <a:buSzPts val="1100"/>
                        <a:buFont typeface="Tahoma" panose="020B0604030504040204" pitchFamily="34" charset="0"/>
                        <a:buChar char="b"/>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160 (club members)+ 30 girls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6035623"/>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Male – Direct beneficiaries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85 + 20 boys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96423"/>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45</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820568"/>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25</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9528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92854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1057829"/>
                  </a:ext>
                </a:extLst>
              </a:tr>
              <a:tr h="312882">
                <a:tc>
                  <a:txBody>
                    <a:bodyPr/>
                    <a:lstStyle/>
                    <a:p>
                      <a:pPr algn="l" fontAlgn="t">
                        <a:buNone/>
                      </a:pPr>
                      <a:r>
                        <a:rPr lang="en-ZA" sz="1800" b="1" i="0" u="none" strike="noStrike" dirty="0">
                          <a:solidFill>
                            <a:srgbClr val="000000"/>
                          </a:solidFill>
                          <a:effectLst/>
                          <a:latin typeface="+mn-lt"/>
                        </a:rPr>
                        <a:t>Total</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dirty="0">
                          <a:solidFill>
                            <a:srgbClr val="000000"/>
                          </a:solidFill>
                          <a:effectLst/>
                          <a:latin typeface="+mn-lt"/>
                        </a:rPr>
                        <a:t> 365</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323152"/>
                  </a:ext>
                </a:extLst>
              </a:tr>
            </a:tbl>
          </a:graphicData>
        </a:graphic>
      </p:graphicFrame>
      <p:sp>
        <p:nvSpPr>
          <p:cNvPr id="2" name="TextBox 1">
            <a:extLst>
              <a:ext uri="{FF2B5EF4-FFF2-40B4-BE49-F238E27FC236}">
                <a16:creationId xmlns:a16="http://schemas.microsoft.com/office/drawing/2014/main" id="{609DA7F5-DAD1-5022-A227-F163FC672B5D}"/>
              </a:ext>
            </a:extLst>
          </p:cNvPr>
          <p:cNvSpPr txBox="1"/>
          <p:nvPr/>
        </p:nvSpPr>
        <p:spPr>
          <a:xfrm>
            <a:off x="1182757" y="5744817"/>
            <a:ext cx="8597347" cy="646331"/>
          </a:xfrm>
          <a:prstGeom prst="rect">
            <a:avLst/>
          </a:prstGeom>
          <a:noFill/>
        </p:spPr>
        <p:txBody>
          <a:bodyPr wrap="square" rtlCol="0">
            <a:spAutoFit/>
          </a:bodyPr>
          <a:lstStyle/>
          <a:p>
            <a:r>
              <a:rPr lang="en-GB" b="1" dirty="0"/>
              <a:t>Indirect</a:t>
            </a:r>
            <a:r>
              <a:rPr lang="en-GB" dirty="0"/>
              <a:t>:  Families and community members.</a:t>
            </a:r>
          </a:p>
          <a:p>
            <a:r>
              <a:rPr lang="en-GB" dirty="0"/>
              <a:t>	Community impact: Soup kitchens, donations.</a:t>
            </a:r>
            <a:endParaRPr lang="en-ZA" dirty="0"/>
          </a:p>
        </p:txBody>
      </p:sp>
    </p:spTree>
    <p:extLst>
      <p:ext uri="{BB962C8B-B14F-4D97-AF65-F5344CB8AC3E}">
        <p14:creationId xmlns:p14="http://schemas.microsoft.com/office/powerpoint/2010/main" val="6787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6600FF"/>
                </a:solidFill>
              </a:rPr>
              <a:t>What lessons have you learnt?</a:t>
            </a:r>
          </a:p>
          <a:p>
            <a:r>
              <a:rPr lang="en-GB" dirty="0"/>
              <a:t>Need for refresher training due to attrition in clubs when members get job opportunities </a:t>
            </a:r>
          </a:p>
          <a:p>
            <a:r>
              <a:rPr lang="en-GB" dirty="0"/>
              <a:t>Climate change affects yields of crops.</a:t>
            </a:r>
          </a:p>
          <a:p>
            <a:pPr marL="0" indent="0">
              <a:buNone/>
            </a:pPr>
            <a:endParaRPr lang="en-GB" dirty="0"/>
          </a:p>
          <a:p>
            <a:pPr marL="0" indent="0">
              <a:buNone/>
            </a:pPr>
            <a:r>
              <a:rPr lang="en-GB" dirty="0">
                <a:solidFill>
                  <a:srgbClr val="6600FF"/>
                </a:solidFill>
              </a:rPr>
              <a:t>Key Lesson</a:t>
            </a:r>
            <a:r>
              <a:rPr lang="en-GB" dirty="0"/>
              <a:t>: Collective action builds resilience and reduces vulnerability.</a:t>
            </a:r>
            <a:endParaRPr lang="en-US" dirty="0"/>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fontScale="92500" lnSpcReduction="10000"/>
          </a:bodyPr>
          <a:lstStyle/>
          <a:p>
            <a:pPr marL="0" indent="0">
              <a:buNone/>
            </a:pPr>
            <a:r>
              <a:rPr lang="en-US" dirty="0">
                <a:solidFill>
                  <a:srgbClr val="6600FF"/>
                </a:solidFill>
              </a:rPr>
              <a:t>Challenges &amp; mitigation</a:t>
            </a:r>
          </a:p>
          <a:p>
            <a:pPr marL="0" indent="0">
              <a:buNone/>
            </a:pPr>
            <a:endParaRPr lang="en-US" dirty="0"/>
          </a:p>
          <a:p>
            <a:pPr marL="0" indent="0">
              <a:buNone/>
            </a:pPr>
            <a:r>
              <a:rPr lang="en-US" dirty="0"/>
              <a:t>Climate change and environmental disasters such as floods and </a:t>
            </a:r>
            <a:r>
              <a:rPr lang="en-US" dirty="0" err="1"/>
              <a:t>gail</a:t>
            </a:r>
            <a:r>
              <a:rPr lang="en-US" dirty="0"/>
              <a:t> force winds affected the food gardens</a:t>
            </a:r>
          </a:p>
          <a:p>
            <a:pPr marL="0" indent="0">
              <a:buNone/>
            </a:pPr>
            <a:endParaRPr lang="en-US" dirty="0"/>
          </a:p>
          <a:p>
            <a:pPr marL="0" indent="0">
              <a:buNone/>
            </a:pPr>
            <a:r>
              <a:rPr lang="en-US" dirty="0">
                <a:solidFill>
                  <a:srgbClr val="6600FF"/>
                </a:solidFill>
              </a:rPr>
              <a:t>Mitigation</a:t>
            </a:r>
          </a:p>
          <a:p>
            <a:r>
              <a:rPr lang="en-US" dirty="0"/>
              <a:t>Regular monitoring and timeous support for the food gardens assist the clubs. These were factored into the team’s plans</a:t>
            </a:r>
            <a:endParaRPr lang="en-ZA" dirty="0"/>
          </a:p>
          <a:p>
            <a:r>
              <a:rPr lang="en-US" dirty="0"/>
              <a:t>There is a need to look at protective measures for the gardens</a:t>
            </a:r>
          </a:p>
          <a:p>
            <a:pPr marL="0" indent="0">
              <a:buNone/>
            </a:pPr>
            <a:endParaRPr lang="en-US" dirty="0"/>
          </a:p>
        </p:txBody>
      </p:sp>
    </p:spTree>
    <p:extLst>
      <p:ext uri="{BB962C8B-B14F-4D97-AF65-F5344CB8AC3E}">
        <p14:creationId xmlns:p14="http://schemas.microsoft.com/office/powerpoint/2010/main" val="12333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70000" lnSpcReduction="20000"/>
          </a:bodyPr>
          <a:lstStyle/>
          <a:p>
            <a:pPr marL="0" indent="0">
              <a:buNone/>
            </a:pPr>
            <a:r>
              <a:rPr lang="en-US" dirty="0">
                <a:solidFill>
                  <a:srgbClr val="6600FF"/>
                </a:solidFill>
              </a:rPr>
              <a:t>What sustainability measures were put in place for the work?</a:t>
            </a:r>
            <a:endParaRPr lang="en-GB" dirty="0">
              <a:solidFill>
                <a:srgbClr val="6600FF"/>
              </a:solidFill>
            </a:endParaRPr>
          </a:p>
          <a:p>
            <a:r>
              <a:rPr lang="en-GB" dirty="0"/>
              <a:t>Partnerships have been developed with government departments.</a:t>
            </a:r>
          </a:p>
          <a:p>
            <a:r>
              <a:rPr lang="en-GB" dirty="0"/>
              <a:t>Addressing unemployment by linking young women to job opportunities within partnerships</a:t>
            </a:r>
          </a:p>
          <a:p>
            <a:pPr marL="0" indent="0">
              <a:buNone/>
            </a:pPr>
            <a:r>
              <a:rPr lang="en-GB" dirty="0"/>
              <a:t>• Income reinvested into seedlings.</a:t>
            </a:r>
          </a:p>
          <a:p>
            <a:r>
              <a:rPr lang="en-GB" dirty="0"/>
              <a:t>Club leaders have been trained on running meetings, keeping records and following up on decisions taken within the club</a:t>
            </a:r>
          </a:p>
          <a:p>
            <a:pPr marL="0" indent="0">
              <a:buNone/>
            </a:pPr>
            <a:endParaRPr lang="en-US" dirty="0"/>
          </a:p>
          <a:p>
            <a:pPr marL="0" indent="0">
              <a:buNone/>
            </a:pPr>
            <a:r>
              <a:rPr lang="en-US" dirty="0">
                <a:solidFill>
                  <a:srgbClr val="6600FF"/>
                </a:solidFill>
              </a:rPr>
              <a:t>How do you intend to sustain the work or scale up?</a:t>
            </a:r>
          </a:p>
          <a:p>
            <a:pPr marL="0" indent="0">
              <a:buNone/>
            </a:pPr>
            <a:endParaRPr lang="en-GB" dirty="0"/>
          </a:p>
          <a:p>
            <a:pPr marL="0" indent="0">
              <a:buNone/>
            </a:pPr>
            <a:r>
              <a:rPr lang="en-GB" dirty="0"/>
              <a:t>• Plans to scale up and integrate climate-smart agriculture</a:t>
            </a:r>
            <a:endParaRPr lang="en-US" dirty="0"/>
          </a:p>
          <a:p>
            <a:pPr marL="0" indent="0">
              <a:buNone/>
            </a:pPr>
            <a:br>
              <a:rPr lang="en-US" dirty="0"/>
            </a:br>
            <a:endParaRPr lang="en-US" dirty="0">
              <a:solidFill>
                <a:srgbClr val="FF0000"/>
              </a:solidFill>
              <a:ea typeface="Calibri"/>
              <a:cs typeface="Calibri"/>
            </a:endParaRPr>
          </a:p>
        </p:txBody>
      </p:sp>
      <p:pic>
        <p:nvPicPr>
          <p:cNvPr id="6" name="Picture 5">
            <a:extLst>
              <a:ext uri="{FF2B5EF4-FFF2-40B4-BE49-F238E27FC236}">
                <a16:creationId xmlns:a16="http://schemas.microsoft.com/office/drawing/2014/main" id="{015D0B4B-02CB-345D-4873-36D0865A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716" y="1874769"/>
            <a:ext cx="5748715" cy="2754592"/>
          </a:xfrm>
          <a:prstGeom prst="rect">
            <a:avLst/>
          </a:prstGeom>
        </p:spPr>
      </p:pic>
    </p:spTree>
    <p:extLst>
      <p:ext uri="{BB962C8B-B14F-4D97-AF65-F5344CB8AC3E}">
        <p14:creationId xmlns:p14="http://schemas.microsoft.com/office/powerpoint/2010/main" val="291844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AC498793-8ACA-C212-DD44-BB8C5571883B}"/>
              </a:ext>
            </a:extLst>
          </p:cNvPr>
          <p:cNvPicPr>
            <a:picLocks noChangeAspect="1"/>
          </p:cNvPicPr>
          <p:nvPr/>
        </p:nvPicPr>
        <p:blipFill>
          <a:blip r:embed="rId3"/>
          <a:stretch>
            <a:fillRect/>
          </a:stretch>
        </p:blipFill>
        <p:spPr>
          <a:xfrm>
            <a:off x="2453309" y="1117756"/>
            <a:ext cx="7595152" cy="5063435"/>
          </a:xfrm>
          <a:prstGeom prst="rect">
            <a:avLst/>
          </a:prstGeom>
        </p:spPr>
      </p:pic>
    </p:spTree>
    <p:extLst>
      <p:ext uri="{BB962C8B-B14F-4D97-AF65-F5344CB8AC3E}">
        <p14:creationId xmlns:p14="http://schemas.microsoft.com/office/powerpoint/2010/main" val="14015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4CBB13-A77D-85E2-3292-A430EAC59FC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540304-D1C7-05AF-6526-F16C0AA8521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DCCDFD60-4B20-16D1-8EB8-A7DF4070AF29}"/>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9">
            <a:extLst>
              <a:ext uri="{FF2B5EF4-FFF2-40B4-BE49-F238E27FC236}">
                <a16:creationId xmlns:a16="http://schemas.microsoft.com/office/drawing/2014/main" id="{E3063275-A1E5-98A1-3E4E-00AED0020E1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B3A7625D-0A41-5881-19C4-5BCF62AE7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370" y="395278"/>
            <a:ext cx="4776449" cy="1402119"/>
          </a:xfrm>
          <a:prstGeom prst="rect">
            <a:avLst/>
          </a:prstGeom>
          <a:effectLst>
            <a:glow rad="127000">
              <a:schemeClr val="accent1"/>
            </a:glow>
          </a:effectLst>
        </p:spPr>
      </p:pic>
      <p:pic>
        <p:nvPicPr>
          <p:cNvPr id="8" name="Content Placeholder 8">
            <a:extLst>
              <a:ext uri="{FF2B5EF4-FFF2-40B4-BE49-F238E27FC236}">
                <a16:creationId xmlns:a16="http://schemas.microsoft.com/office/drawing/2014/main" id="{C4BE11AA-B5B5-89ED-9617-0C114542CAC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827473" y="2322142"/>
            <a:ext cx="5521395" cy="3323879"/>
          </a:xfrm>
          <a:prstGeom prst="rect">
            <a:avLst/>
          </a:prstGeom>
        </p:spPr>
      </p:pic>
    </p:spTree>
    <p:extLst>
      <p:ext uri="{BB962C8B-B14F-4D97-AF65-F5344CB8AC3E}">
        <p14:creationId xmlns:p14="http://schemas.microsoft.com/office/powerpoint/2010/main" val="1396539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3098100122"/>
              </p:ext>
            </p:extLst>
          </p:nvPr>
        </p:nvGraphicFramePr>
        <p:xfrm>
          <a:off x="541284" y="960852"/>
          <a:ext cx="11098608" cy="5206683"/>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Farida Myburgh</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Programmes Manager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Masimanyane Women’s Rights International</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South Africa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Stories </a:t>
                      </a:r>
                      <a:r>
                        <a:rPr lang="en-ZA" sz="2400">
                          <a:solidFill>
                            <a:schemeClr val="tx1"/>
                          </a:solidFill>
                          <a:effectLst/>
                        </a:rPr>
                        <a:t>of Change -Best </a:t>
                      </a:r>
                      <a:r>
                        <a:rPr lang="en-ZA" sz="2400" dirty="0">
                          <a:solidFill>
                            <a:schemeClr val="tx1"/>
                          </a:solidFill>
                          <a:effectLst/>
                        </a:rPr>
                        <a:t>Practices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Food gardens empower young women’s clubs in Buffalo City, Eastern Cape by providing food security, income generation, and independence from abusive relationships.</a:t>
                      </a:r>
                    </a:p>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 Supports NSP GBVF Pillar 5: Economic Power.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9783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9ED37-0EB2-6AF9-BEEC-776E25B4753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87A7935-66CF-832F-1319-D1252F5F7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56041E68-21EE-616A-D9EB-107AD0A8534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02A40AF-01F0-3FC4-F0D5-4972A3CCA9E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a:t>
            </a:r>
            <a:r>
              <a:rPr lang="fr-FR" dirty="0" err="1"/>
              <a:t>problem</a:t>
            </a:r>
            <a:r>
              <a:rPr lang="fr-FR" dirty="0"/>
              <a:t> , actions, change, </a:t>
            </a:r>
            <a:r>
              <a:rPr lang="fr-FR" dirty="0" err="1"/>
              <a:t>evidence</a:t>
            </a:r>
            <a:r>
              <a:rPr lang="fr-FR" dirty="0"/>
              <a:t> </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219AF955-A0FB-0C27-B79E-97DB2262C504}"/>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2102FED3-770E-745D-C969-BE77C382BA0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ADBA616-022F-035A-8D7E-151D518CA066}"/>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20000"/>
          </a:bodyPr>
          <a:lstStyle/>
          <a:p>
            <a:pPr marL="0" indent="0">
              <a:buNone/>
            </a:pPr>
            <a:r>
              <a:rPr lang="en-US" b="1" dirty="0"/>
              <a:t>Give some background. Briefly describe the context or problem.</a:t>
            </a:r>
          </a:p>
          <a:p>
            <a:r>
              <a:rPr lang="en-US" sz="2600" dirty="0">
                <a:ea typeface="Calibri"/>
                <a:cs typeface="Calibri"/>
              </a:rPr>
              <a:t>What was the specific issue, gap, or challenge addressed?</a:t>
            </a:r>
          </a:p>
          <a:p>
            <a:r>
              <a:rPr lang="en-GB" sz="2600" dirty="0">
                <a:ea typeface="Calibri"/>
                <a:cs typeface="Calibri"/>
              </a:rPr>
              <a:t>Problem: High unemployment increases GBV vulnerability.</a:t>
            </a:r>
          </a:p>
          <a:p>
            <a:pPr marL="0" indent="0">
              <a:buNone/>
            </a:pPr>
            <a:endParaRPr lang="en-US" sz="2600" dirty="0">
              <a:ea typeface="Calibri"/>
              <a:cs typeface="Calibri"/>
            </a:endParaRPr>
          </a:p>
          <a:p>
            <a:r>
              <a:rPr lang="en-US" sz="2600" dirty="0">
                <a:ea typeface="Calibri"/>
                <a:cs typeface="Calibri"/>
              </a:rPr>
              <a:t>What actions have you taken to address the problem?</a:t>
            </a:r>
          </a:p>
          <a:p>
            <a:pPr marL="0" indent="0">
              <a:buNone/>
            </a:pPr>
            <a:r>
              <a:rPr lang="en-GB" sz="2600" dirty="0">
                <a:ea typeface="Calibri"/>
                <a:cs typeface="Calibri"/>
              </a:rPr>
              <a:t>Action: Establishing food gardens in 6 clubs.</a:t>
            </a:r>
          </a:p>
          <a:p>
            <a:pPr marL="0" indent="0">
              <a:buNone/>
            </a:pPr>
            <a:endParaRPr lang="en-US" sz="2600" dirty="0">
              <a:ea typeface="Calibri"/>
              <a:cs typeface="Calibri"/>
            </a:endParaRPr>
          </a:p>
          <a:p>
            <a:r>
              <a:rPr lang="en-US" sz="2600" dirty="0">
                <a:ea typeface="Calibri"/>
                <a:cs typeface="Calibri"/>
              </a:rPr>
              <a:t>What change has happened because of your interventions?</a:t>
            </a:r>
          </a:p>
          <a:p>
            <a:pPr marL="0" indent="0">
              <a:buNone/>
            </a:pPr>
            <a:r>
              <a:rPr lang="en-GB" sz="2600" dirty="0">
                <a:ea typeface="Calibri"/>
                <a:cs typeface="Calibri"/>
              </a:rPr>
              <a:t> Access to food, income, and solidarity</a:t>
            </a:r>
            <a:endParaRPr lang="en-US" sz="2600" dirty="0">
              <a:ea typeface="Calibri"/>
              <a:cs typeface="Calibri"/>
            </a:endParaRPr>
          </a:p>
          <a:p>
            <a:endParaRPr lang="en-US" dirty="0"/>
          </a:p>
        </p:txBody>
      </p:sp>
      <p:pic>
        <p:nvPicPr>
          <p:cNvPr id="4" name="Picture 3">
            <a:extLst>
              <a:ext uri="{FF2B5EF4-FFF2-40B4-BE49-F238E27FC236}">
                <a16:creationId xmlns:a16="http://schemas.microsoft.com/office/drawing/2014/main" id="{278FE3C5-4DB4-9A46-919D-E41787A5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154" y="1620403"/>
            <a:ext cx="5860870" cy="3263324"/>
          </a:xfrm>
          <a:prstGeom prst="rect">
            <a:avLst/>
          </a:prstGeom>
        </p:spPr>
      </p:pic>
    </p:spTree>
    <p:extLst>
      <p:ext uri="{BB962C8B-B14F-4D97-AF65-F5344CB8AC3E}">
        <p14:creationId xmlns:p14="http://schemas.microsoft.com/office/powerpoint/2010/main" val="26545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5000" lnSpcReduction="20000"/>
          </a:bodyPr>
          <a:lstStyle/>
          <a:p>
            <a:pPr marL="0" indent="0">
              <a:buNone/>
            </a:pPr>
            <a:r>
              <a:rPr lang="en-GB" sz="2400" b="1" dirty="0">
                <a:solidFill>
                  <a:srgbClr val="6600FF"/>
                </a:solidFill>
              </a:rPr>
              <a:t>MWRI trained young women on GBV in 10 communities and through discussions in the safe spaces, identified financial dependence and unemployment as reasons why they remain in abusive relationships. The food security project to address GBV was the result from these engagements.</a:t>
            </a:r>
          </a:p>
          <a:p>
            <a:pPr marL="0" indent="0">
              <a:buNone/>
            </a:pPr>
            <a:endParaRPr lang="en-GB" sz="2400" b="1" dirty="0">
              <a:solidFill>
                <a:srgbClr val="6600FF"/>
              </a:solidFill>
            </a:endParaRPr>
          </a:p>
          <a:p>
            <a:pPr marL="0" indent="0">
              <a:buNone/>
            </a:pPr>
            <a:r>
              <a:rPr lang="en-GB" sz="2400" b="1" dirty="0">
                <a:solidFill>
                  <a:srgbClr val="6600FF"/>
                </a:solidFill>
              </a:rPr>
              <a:t>Key Objectives of the Food Gardens Project</a:t>
            </a:r>
          </a:p>
          <a:p>
            <a:r>
              <a:rPr lang="en-GB" sz="2400" dirty="0"/>
              <a:t>Reduce unemployment and poverty among young women</a:t>
            </a:r>
          </a:p>
          <a:p>
            <a:r>
              <a:rPr lang="en-GB" sz="2400" dirty="0"/>
              <a:t>Provide opportunities for income generation and self‑sufficiency.</a:t>
            </a:r>
          </a:p>
          <a:p>
            <a:r>
              <a:rPr lang="en-GB" sz="2400" dirty="0"/>
              <a:t>Improve food security and nutrition</a:t>
            </a:r>
          </a:p>
          <a:p>
            <a:r>
              <a:rPr lang="en-GB" sz="2400" dirty="0"/>
              <a:t>Ensure access to fresh vegetables for healthier meals.</a:t>
            </a:r>
          </a:p>
          <a:p>
            <a:r>
              <a:rPr lang="en-GB" sz="2400" dirty="0"/>
              <a:t>Promote independence and reduce GBV vulnerability</a:t>
            </a:r>
          </a:p>
          <a:p>
            <a:r>
              <a:rPr lang="en-GB" sz="2400" dirty="0"/>
              <a:t>Enable women to earn income, lessening reliance on abusive relationships.</a:t>
            </a:r>
          </a:p>
          <a:p>
            <a:r>
              <a:rPr lang="en-GB" sz="2400" dirty="0"/>
              <a:t>Strengthen community solidarity and support networks</a:t>
            </a:r>
          </a:p>
          <a:p>
            <a:r>
              <a:rPr lang="en-GB" sz="2400" dirty="0"/>
              <a:t>Build teamwork, peer support, and collective resilience through shared gardens.</a:t>
            </a:r>
          </a:p>
          <a:p>
            <a:r>
              <a:rPr lang="en-GB" sz="2400" dirty="0"/>
              <a:t>Empower young women through skills development</a:t>
            </a:r>
          </a:p>
          <a:p>
            <a:r>
              <a:rPr lang="en-GB" sz="2400" dirty="0"/>
              <a:t>Enhance knowledge of gardening, climate impacts, and sustainable practices.</a:t>
            </a:r>
          </a:p>
          <a:p>
            <a:r>
              <a:rPr lang="en-GB" sz="2400" dirty="0"/>
              <a:t>Ensure sustainability and expansion</a:t>
            </a:r>
          </a:p>
          <a:p>
            <a:r>
              <a:rPr lang="en-GB" sz="2400" dirty="0"/>
              <a:t>Reinvest income into seedlings, expand gardens, and partner with institutions for training and climate‑smart agriculture.</a:t>
            </a:r>
            <a:endParaRPr lang="en-US" sz="2400" dirty="0"/>
          </a:p>
          <a:p>
            <a:endParaRPr lang="en-US" dirty="0"/>
          </a:p>
        </p:txBody>
      </p:sp>
      <p:pic>
        <p:nvPicPr>
          <p:cNvPr id="9" name="Picture 8">
            <a:extLst>
              <a:ext uri="{FF2B5EF4-FFF2-40B4-BE49-F238E27FC236}">
                <a16:creationId xmlns:a16="http://schemas.microsoft.com/office/drawing/2014/main" id="{9BED4452-B721-3A64-22D6-069073169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154" y="1364937"/>
            <a:ext cx="5897396" cy="4141341"/>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29526-82CB-7512-82D9-A302109708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3FC155-8AB6-1230-D4DA-869B598D1E2D}"/>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4A708C1-10EB-5F12-BD91-56A7A23D23C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C1FF6018-E216-E155-A605-9CC4BBBB049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E6E0CE02-EA70-3B9B-CDA0-EED2087FF9B9}"/>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00206824-DEFE-9D42-8DEB-845B44BFFB5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666376E-2E9B-49E9-97A8-0B117BA471FD}"/>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20000"/>
          </a:bodyPr>
          <a:lstStyle/>
          <a:p>
            <a:pPr marL="0" indent="0">
              <a:buNone/>
            </a:pPr>
            <a:r>
              <a:rPr lang="en-GB" dirty="0"/>
              <a:t>MWRI is based in East London .The project was implemented in Buffalo City Metropolitan Municipality, Eastern Cape, South Africa.</a:t>
            </a:r>
            <a:endParaRPr lang="en-US" dirty="0"/>
          </a:p>
          <a:p>
            <a:pPr marL="0" indent="0">
              <a:buNone/>
            </a:pPr>
            <a:r>
              <a:rPr lang="en-US" dirty="0">
                <a:solidFill>
                  <a:srgbClr val="6600FF"/>
                </a:solidFill>
              </a:rPr>
              <a:t>Who was most affected by the problem and how?</a:t>
            </a:r>
            <a:r>
              <a:rPr lang="en-GB" dirty="0">
                <a:solidFill>
                  <a:srgbClr val="6600FF"/>
                </a:solidFill>
              </a:rPr>
              <a:t> </a:t>
            </a:r>
          </a:p>
          <a:p>
            <a:pPr marL="0" indent="0">
              <a:buNone/>
            </a:pPr>
            <a:r>
              <a:rPr lang="en-GB" dirty="0"/>
              <a:t>In discussions with young women during the GBV trainings, many revealed that food insecurity and poverty often trap them in abusive relationships. They often escape their abusers but return because they are financially dependent.</a:t>
            </a:r>
            <a:endParaRPr lang="en-US" dirty="0"/>
          </a:p>
          <a:p>
            <a:pPr marL="0" indent="0">
              <a:buNone/>
            </a:pPr>
            <a:r>
              <a:rPr lang="en-US" dirty="0">
                <a:solidFill>
                  <a:srgbClr val="6600FF"/>
                </a:solidFill>
              </a:rPr>
              <a:t>What issue(s) did the project address?</a:t>
            </a:r>
          </a:p>
          <a:p>
            <a:r>
              <a:rPr lang="en-GB" dirty="0"/>
              <a:t>Economic vulnerability linked to GBVF</a:t>
            </a:r>
          </a:p>
          <a:p>
            <a:endParaRPr lang="en-US" dirty="0"/>
          </a:p>
          <a:p>
            <a:endParaRPr lang="en-US" dirty="0"/>
          </a:p>
        </p:txBody>
      </p:sp>
      <p:pic>
        <p:nvPicPr>
          <p:cNvPr id="8" name="Picture 7">
            <a:extLst>
              <a:ext uri="{FF2B5EF4-FFF2-40B4-BE49-F238E27FC236}">
                <a16:creationId xmlns:a16="http://schemas.microsoft.com/office/drawing/2014/main" id="{F2F720DB-37B0-3549-7722-606C40FF4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899" y="1519185"/>
            <a:ext cx="5525110" cy="4143833"/>
          </a:xfrm>
          <a:prstGeom prst="rect">
            <a:avLst/>
          </a:prstGeom>
        </p:spPr>
      </p:pic>
    </p:spTree>
    <p:extLst>
      <p:ext uri="{BB962C8B-B14F-4D97-AF65-F5344CB8AC3E}">
        <p14:creationId xmlns:p14="http://schemas.microsoft.com/office/powerpoint/2010/main" val="33410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Actions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r>
              <a:rPr lang="en-ZA" b="1" dirty="0"/>
              <a:t>How did the change come about? </a:t>
            </a:r>
            <a:endParaRPr lang="en-ZA" b="1" dirty="0">
              <a:solidFill>
                <a:srgbClr val="FF0000"/>
              </a:solidFill>
              <a:ea typeface="Calibri"/>
              <a:cs typeface="Calibri"/>
            </a:endParaRPr>
          </a:p>
          <a:p>
            <a:pPr marL="0" indent="0">
              <a:buNone/>
            </a:pPr>
            <a:r>
              <a:rPr lang="en-US" sz="2400" dirty="0"/>
              <a:t>• What activities or actions brought about the change?</a:t>
            </a:r>
          </a:p>
          <a:p>
            <a:r>
              <a:rPr lang="en-GB" sz="2400" dirty="0">
                <a:ea typeface="Calibri"/>
                <a:cs typeface="Calibri"/>
              </a:rPr>
              <a:t>       Clearing land for gardens.</a:t>
            </a:r>
          </a:p>
          <a:p>
            <a:pPr marL="0" indent="0">
              <a:buNone/>
            </a:pPr>
            <a:r>
              <a:rPr lang="en-GB" sz="2400" dirty="0">
                <a:ea typeface="Calibri"/>
                <a:cs typeface="Calibri"/>
              </a:rPr>
              <a:t>• 	Planting diverse crops.</a:t>
            </a:r>
          </a:p>
          <a:p>
            <a:pPr marL="0" indent="0">
              <a:buNone/>
            </a:pPr>
            <a:r>
              <a:rPr lang="en-GB" sz="2400" dirty="0">
                <a:ea typeface="Calibri"/>
                <a:cs typeface="Calibri"/>
              </a:rPr>
              <a:t>• 	Sharing produce with families.</a:t>
            </a:r>
          </a:p>
          <a:p>
            <a:pPr marL="0" indent="0">
              <a:buNone/>
            </a:pPr>
            <a:r>
              <a:rPr lang="en-GB" sz="2400" dirty="0">
                <a:ea typeface="Calibri"/>
                <a:cs typeface="Calibri"/>
              </a:rPr>
              <a:t>• 	Selling vegetables for income.</a:t>
            </a:r>
            <a:endParaRPr lang="en-US" sz="2400" dirty="0"/>
          </a:p>
          <a:p>
            <a:pPr marL="0" indent="0">
              <a:buNone/>
            </a:pPr>
            <a:r>
              <a:rPr lang="en-US" sz="2400" dirty="0"/>
              <a:t>• Who led and participated in bringing about the change.</a:t>
            </a:r>
          </a:p>
          <a:p>
            <a:r>
              <a:rPr lang="en-US" sz="2400" dirty="0"/>
              <a:t>Masimanyane trained the club leaders who were trained on square </a:t>
            </a:r>
            <a:r>
              <a:rPr lang="en-US" sz="2400" dirty="0" err="1"/>
              <a:t>metre</a:t>
            </a:r>
            <a:r>
              <a:rPr lang="en-US" sz="2400" dirty="0"/>
              <a:t> gardens and they trained their club members</a:t>
            </a:r>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F4973A80-9F79-4478-B909-96432BED1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133" y="1884302"/>
            <a:ext cx="5708923" cy="2735526"/>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 – impact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6213562" y="1117756"/>
            <a:ext cx="5860869" cy="4973154"/>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r>
              <a:rPr lang="en-US" dirty="0"/>
              <a:t>•</a:t>
            </a:r>
            <a:r>
              <a:rPr lang="en-GB" dirty="0"/>
              <a:t> Reduced poverty and food     insecurity.</a:t>
            </a:r>
          </a:p>
          <a:p>
            <a:pPr marL="0" indent="0">
              <a:buNone/>
            </a:pPr>
            <a:r>
              <a:rPr lang="en-GB" dirty="0"/>
              <a:t>• Improved mental health and peer support.</a:t>
            </a:r>
          </a:p>
          <a:p>
            <a:pPr marL="0" indent="0">
              <a:buNone/>
            </a:pPr>
            <a:r>
              <a:rPr lang="en-GB" dirty="0"/>
              <a:t>• Financial independence reduces GBV risk.</a:t>
            </a:r>
          </a:p>
          <a:p>
            <a:pPr marL="0" indent="0">
              <a:buNone/>
            </a:pPr>
            <a:r>
              <a:rPr lang="en-GB" dirty="0"/>
              <a:t>• Community solidarity through soup kitchens, book covering and homework clubs</a:t>
            </a:r>
            <a:endParaRPr lang="en-US" dirty="0"/>
          </a:p>
        </p:txBody>
      </p:sp>
      <p:sp>
        <p:nvSpPr>
          <p:cNvPr id="14" name="TextBox 13">
            <a:extLst>
              <a:ext uri="{FF2B5EF4-FFF2-40B4-BE49-F238E27FC236}">
                <a16:creationId xmlns:a16="http://schemas.microsoft.com/office/drawing/2014/main" id="{5B8BDAC2-0349-1E85-EFC7-14DDD167A401}"/>
              </a:ext>
            </a:extLst>
          </p:cNvPr>
          <p:cNvSpPr txBox="1"/>
          <p:nvPr/>
        </p:nvSpPr>
        <p:spPr>
          <a:xfrm>
            <a:off x="6768548" y="1620078"/>
            <a:ext cx="4780722" cy="2653748"/>
          </a:xfrm>
          <a:prstGeom prst="rect">
            <a:avLst/>
          </a:prstGeom>
          <a:noFill/>
        </p:spPr>
        <p:txBody>
          <a:bodyPr wrap="square" rtlCol="0">
            <a:spAutoFit/>
          </a:bodyPr>
          <a:lstStyle/>
          <a:p>
            <a:endParaRPr lang="en-ZA" dirty="0"/>
          </a:p>
        </p:txBody>
      </p:sp>
      <p:pic>
        <p:nvPicPr>
          <p:cNvPr id="6" name="books">
            <a:hlinkClick r:id="" action="ppaction://media"/>
            <a:extLst>
              <a:ext uri="{FF2B5EF4-FFF2-40B4-BE49-F238E27FC236}">
                <a16:creationId xmlns:a16="http://schemas.microsoft.com/office/drawing/2014/main" id="{48C2239E-C009-413A-91D5-DB8B5333AA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50986" y="1877199"/>
            <a:ext cx="4755209" cy="2680209"/>
          </a:xfrm>
          <a:prstGeom prst="rect">
            <a:avLst/>
          </a:prstGeom>
        </p:spPr>
      </p:pic>
    </p:spTree>
    <p:extLst>
      <p:ext uri="{BB962C8B-B14F-4D97-AF65-F5344CB8AC3E}">
        <p14:creationId xmlns:p14="http://schemas.microsoft.com/office/powerpoint/2010/main" val="7203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98A8A-D06A-6225-BBF2-7B696BA4559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83A064-61BA-F4FE-EF05-CAD433A201C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1AD42631-DCC0-2BB4-7F34-399DF72D9E3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73DB59A6-6DDF-9E46-FA99-FBAA0195D146}"/>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of the 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9056698-5B7C-2C38-5FB0-4C85C72769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FA19A371-0226-ED76-96D0-CBF6681433DB}"/>
              </a:ext>
            </a:extLst>
          </p:cNvPr>
          <p:cNvSpPr>
            <a:spLocks noGrp="1"/>
          </p:cNvSpPr>
          <p:nvPr>
            <p:ph sz="half" idx="1"/>
          </p:nvPr>
        </p:nvSpPr>
        <p:spPr>
          <a:xfrm>
            <a:off x="235132" y="1091294"/>
            <a:ext cx="5151878" cy="4772793"/>
          </a:xfrm>
          <a:ln>
            <a:solidFill>
              <a:schemeClr val="tx1"/>
            </a:solidFill>
          </a:ln>
        </p:spPr>
        <p:txBody>
          <a:bodyPr>
            <a:normAutofit/>
          </a:bodyPr>
          <a:lstStyle/>
          <a:p>
            <a:r>
              <a:rPr lang="en-GB" dirty="0"/>
              <a:t>Builds resilience against poverty-driven GBV.</a:t>
            </a:r>
          </a:p>
          <a:p>
            <a:r>
              <a:rPr lang="en-GB" dirty="0"/>
              <a:t>Promotes women’s rights and empowerment.</a:t>
            </a:r>
          </a:p>
          <a:p>
            <a:r>
              <a:rPr lang="en-GB" dirty="0"/>
              <a:t>Best practice model linking food security to GBVF prevention.</a:t>
            </a:r>
          </a:p>
          <a:p>
            <a:r>
              <a:rPr lang="en-GB" dirty="0"/>
              <a:t>Strengthens economic power (NSP Pillar 5).</a:t>
            </a:r>
          </a:p>
          <a:p>
            <a:pPr marL="0" indent="0">
              <a:buNone/>
            </a:pPr>
            <a:endParaRPr lang="en-US" dirty="0"/>
          </a:p>
        </p:txBody>
      </p:sp>
      <p:pic>
        <p:nvPicPr>
          <p:cNvPr id="15" name="Picture 14">
            <a:extLst>
              <a:ext uri="{FF2B5EF4-FFF2-40B4-BE49-F238E27FC236}">
                <a16:creationId xmlns:a16="http://schemas.microsoft.com/office/drawing/2014/main" id="{42D10933-5F71-0251-5632-E17748BC9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281" y="1123021"/>
            <a:ext cx="6564442" cy="3685592"/>
          </a:xfrm>
          <a:prstGeom prst="rect">
            <a:avLst/>
          </a:prstGeom>
        </p:spPr>
      </p:pic>
      <p:sp>
        <p:nvSpPr>
          <p:cNvPr id="16" name="TextBox 15">
            <a:extLst>
              <a:ext uri="{FF2B5EF4-FFF2-40B4-BE49-F238E27FC236}">
                <a16:creationId xmlns:a16="http://schemas.microsoft.com/office/drawing/2014/main" id="{0726F78E-6584-F6BC-94CE-CAA36B5BF832}"/>
              </a:ext>
            </a:extLst>
          </p:cNvPr>
          <p:cNvSpPr txBox="1"/>
          <p:nvPr/>
        </p:nvSpPr>
        <p:spPr>
          <a:xfrm>
            <a:off x="5507281" y="4913687"/>
            <a:ext cx="6564441" cy="1477328"/>
          </a:xfrm>
          <a:prstGeom prst="rect">
            <a:avLst/>
          </a:prstGeom>
          <a:noFill/>
        </p:spPr>
        <p:txBody>
          <a:bodyPr wrap="square" rtlCol="0">
            <a:spAutoFit/>
          </a:bodyPr>
          <a:lstStyle/>
          <a:p>
            <a:r>
              <a:rPr lang="en-CA" dirty="0"/>
              <a:t>Helen </a:t>
            </a:r>
            <a:r>
              <a:rPr lang="en-CA" dirty="0" err="1"/>
              <a:t>Hambani</a:t>
            </a:r>
            <a:r>
              <a:rPr lang="en-CA" dirty="0"/>
              <a:t> started a day care centre in </a:t>
            </a:r>
            <a:r>
              <a:rPr lang="en-CA" dirty="0" err="1"/>
              <a:t>Mntsintsi</a:t>
            </a:r>
            <a:r>
              <a:rPr lang="en-CA" dirty="0"/>
              <a:t>. This initiative demonstrates the development of this young woman’s leadership and is directly related to the impact of the training and support they receive through the food security project. Masimanyane has facilitated donations of furniture and books to the ECD </a:t>
            </a:r>
            <a:endParaRPr lang="en-ZA" dirty="0"/>
          </a:p>
        </p:txBody>
      </p:sp>
    </p:spTree>
    <p:extLst>
      <p:ext uri="{BB962C8B-B14F-4D97-AF65-F5344CB8AC3E}">
        <p14:creationId xmlns:p14="http://schemas.microsoft.com/office/powerpoint/2010/main" val="342365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9B5432-5C17-206E-070A-D00EA2EAB1E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32F690B-40A4-CF29-4882-7FDD8D7593F9}"/>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EABAC78E-6468-2C7E-4F28-29D5322C5832}"/>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B721097-1FA4-C448-555E-CFCC833C835A}"/>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of the 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C834CEFD-1F58-C9C8-27DB-617F1F27CA4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30BA9A53-3F25-AA4D-2D70-CD8793EC626D}"/>
              </a:ext>
            </a:extLst>
          </p:cNvPr>
          <p:cNvSpPr>
            <a:spLocks noGrp="1"/>
          </p:cNvSpPr>
          <p:nvPr>
            <p:ph sz="half" idx="1"/>
          </p:nvPr>
        </p:nvSpPr>
        <p:spPr>
          <a:xfrm>
            <a:off x="235132" y="1091294"/>
            <a:ext cx="5151878" cy="4772793"/>
          </a:xfrm>
          <a:ln>
            <a:solidFill>
              <a:schemeClr val="tx1"/>
            </a:solidFill>
          </a:ln>
        </p:spPr>
        <p:txBody>
          <a:bodyPr>
            <a:normAutofit/>
          </a:bodyPr>
          <a:lstStyle/>
          <a:p>
            <a:r>
              <a:rPr lang="en-GB" dirty="0"/>
              <a:t>Best practice model linking food security to GBVF prevention.</a:t>
            </a:r>
          </a:p>
          <a:p>
            <a:r>
              <a:rPr lang="en-GB" dirty="0"/>
              <a:t>Strengthens economic power (NSP Pillar 5).</a:t>
            </a:r>
          </a:p>
          <a:p>
            <a:r>
              <a:rPr lang="en-GB" dirty="0"/>
              <a:t>Builds resilience against poverty-driven GBV.</a:t>
            </a:r>
          </a:p>
          <a:p>
            <a:r>
              <a:rPr lang="en-GB" dirty="0"/>
              <a:t>Promotes women’s rights and empowerment.</a:t>
            </a:r>
            <a:endParaRPr lang="en-US" dirty="0"/>
          </a:p>
        </p:txBody>
      </p:sp>
      <p:pic>
        <p:nvPicPr>
          <p:cNvPr id="6" name="Food security">
            <a:hlinkClick r:id="" action="ppaction://media"/>
            <a:extLst>
              <a:ext uri="{FF2B5EF4-FFF2-40B4-BE49-F238E27FC236}">
                <a16:creationId xmlns:a16="http://schemas.microsoft.com/office/drawing/2014/main" id="{3887DCBC-0E7C-3061-FA02-BF27650F31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71281" y="1224337"/>
            <a:ext cx="2436441" cy="4331450"/>
          </a:xfrm>
          <a:prstGeom prst="rect">
            <a:avLst/>
          </a:prstGeom>
        </p:spPr>
      </p:pic>
    </p:spTree>
    <p:extLst>
      <p:ext uri="{BB962C8B-B14F-4D97-AF65-F5344CB8AC3E}">
        <p14:creationId xmlns:p14="http://schemas.microsoft.com/office/powerpoint/2010/main" val="5235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Props1.xml><?xml version="1.0" encoding="utf-8"?>
<ds:datastoreItem xmlns:ds="http://schemas.openxmlformats.org/officeDocument/2006/customXml" ds:itemID="{5ED1E7C8-C861-44C8-BAE3-4FC0E3091545}">
  <ds:schemaRefs>
    <ds:schemaRef ds:uri="http://schemas.microsoft.com/sharepoint/v3/contenttype/forms"/>
  </ds:schemaRefs>
</ds:datastoreItem>
</file>

<file path=customXml/itemProps2.xml><?xml version="1.0" encoding="utf-8"?>
<ds:datastoreItem xmlns:ds="http://schemas.openxmlformats.org/officeDocument/2006/customXml" ds:itemID="{E84DE096-E792-41CA-BDF3-C2581FA9E6AF}"/>
</file>

<file path=customXml/itemProps3.xml><?xml version="1.0" encoding="utf-8"?>
<ds:datastoreItem xmlns:ds="http://schemas.openxmlformats.org/officeDocument/2006/customXml" ds:itemID="{A56A7A3C-85E3-4865-A02C-C5A95692C5BA}">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docProps/app.xml><?xml version="1.0" encoding="utf-8"?>
<Properties xmlns="http://schemas.openxmlformats.org/officeDocument/2006/extended-properties" xmlns:vt="http://schemas.openxmlformats.org/officeDocument/2006/docPropsVTypes">
  <TotalTime>400</TotalTime>
  <Words>1440</Words>
  <Application>Microsoft Office PowerPoint</Application>
  <PresentationFormat>Widescreen</PresentationFormat>
  <Paragraphs>157</Paragraphs>
  <Slides>14</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Calibri Light</vt:lpstr>
      <vt:lpstr>Tahoma</vt:lpstr>
      <vt:lpstr>Office Theme</vt:lpstr>
      <vt:lpstr>   Voice and Choice Summit 2026-Story of Change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Farida Myburgh</dc:creator>
  <cp:lastModifiedBy>Thenjiwe Ngcobo - Women's Voice and Leadership SA</cp:lastModifiedBy>
  <cp:revision>7</cp:revision>
  <dcterms:created xsi:type="dcterms:W3CDTF">2025-10-09T06:55:09Z</dcterms:created>
  <dcterms:modified xsi:type="dcterms:W3CDTF">2026-03-09T14:56:26Z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9635200.00000000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