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4" r:id="rId3"/>
    <p:sldId id="283" r:id="rId4"/>
    <p:sldId id="284" r:id="rId5"/>
    <p:sldId id="277" r:id="rId6"/>
    <p:sldId id="276" r:id="rId7"/>
    <p:sldId id="285" r:id="rId8"/>
    <p:sldId id="286" r:id="rId9"/>
    <p:sldId id="278" r:id="rId10"/>
    <p:sldId id="287" r:id="rId11"/>
    <p:sldId id="279" r:id="rId12"/>
    <p:sldId id="282" r:id="rId13"/>
    <p:sldId id="280"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B060"/>
    <a:srgbClr val="00FF0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2026/03/04</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2026/03/04</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pic>
        <p:nvPicPr>
          <p:cNvPr id="9" name="Picture 8">
            <a:extLst>
              <a:ext uri="{FF2B5EF4-FFF2-40B4-BE49-F238E27FC236}">
                <a16:creationId xmlns:a16="http://schemas.microsoft.com/office/drawing/2014/main" id="{92CAD1EB-C3F5-2628-16EE-16FE3E0350B3}"/>
              </a:ext>
            </a:extLst>
          </p:cNvPr>
          <p:cNvPicPr>
            <a:picLocks noChangeAspect="1"/>
          </p:cNvPicPr>
          <p:nvPr/>
        </p:nvPicPr>
        <p:blipFill rotWithShape="1">
          <a:blip r:embed="rId3">
            <a:extLst>
              <a:ext uri="{28A0092B-C50C-407E-A947-70E740481C1C}">
                <a14:useLocalDpi xmlns:a14="http://schemas.microsoft.com/office/drawing/2010/main" val="0"/>
              </a:ext>
            </a:extLst>
          </a:blip>
          <a:srcRect l="2903" t="29956" r="4731" b="1"/>
          <a:stretch/>
        </p:blipFill>
        <p:spPr>
          <a:xfrm>
            <a:off x="5702710" y="1725305"/>
            <a:ext cx="6257734" cy="4124889"/>
          </a:xfrm>
          <a:prstGeom prst="rect">
            <a:avLst/>
          </a:prstGeom>
        </p:spPr>
      </p:pic>
      <p:sp>
        <p:nvSpPr>
          <p:cNvPr id="13" name="TextBox 12">
            <a:extLst>
              <a:ext uri="{FF2B5EF4-FFF2-40B4-BE49-F238E27FC236}">
                <a16:creationId xmlns:a16="http://schemas.microsoft.com/office/drawing/2014/main" id="{D4AE6A08-9490-814A-48B2-DE87710528DE}"/>
              </a:ext>
            </a:extLst>
          </p:cNvPr>
          <p:cNvSpPr txBox="1"/>
          <p:nvPr/>
        </p:nvSpPr>
        <p:spPr>
          <a:xfrm>
            <a:off x="-5410" y="2584078"/>
            <a:ext cx="6145160"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Safepath Zimbabwe</a:t>
            </a:r>
            <a:r>
              <a:rPr lang="en-US" sz="2800" b="1" dirty="0">
                <a:solidFill>
                  <a:srgbClr val="FF0000"/>
                </a:solidFill>
                <a:latin typeface="Calibri" panose="020F0502020204030204"/>
              </a:rPr>
              <a:t> -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Guiding Girls Towards a Secure Future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W" sz="1800" b="0" i="0" u="none" strike="noStrike" kern="1200" cap="none" spc="0" normalizeH="0" baseline="0" noProof="0" dirty="0" err="1">
                <a:ln>
                  <a:noFill/>
                </a:ln>
                <a:solidFill>
                  <a:srgbClr val="FF0000"/>
                </a:solidFill>
                <a:effectLst/>
                <a:uLnTx/>
                <a:uFillTx/>
                <a:latin typeface="Calibri" panose="020F0502020204030204"/>
                <a:ea typeface="+mn-ea"/>
                <a:cs typeface="+mn-cs"/>
              </a:rPr>
              <a:t>Hatcliffe</a:t>
            </a:r>
            <a:r>
              <a:rPr kumimoji="0" lang="en-ZW" sz="1800" b="0" i="0" u="none" strike="noStrike" kern="1200" cap="none" spc="0" normalizeH="0" baseline="0" noProof="0" dirty="0">
                <a:ln>
                  <a:noFill/>
                </a:ln>
                <a:solidFill>
                  <a:srgbClr val="FF0000"/>
                </a:solidFill>
                <a:effectLst/>
                <a:uLnTx/>
                <a:uFillTx/>
                <a:latin typeface="Calibri" panose="020F0502020204030204"/>
                <a:ea typeface="+mn-ea"/>
                <a:cs typeface="+mn-cs"/>
              </a:rPr>
              <a:t>, Harare, Zimbabwe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W" sz="1800" b="0" i="0" u="none" strike="noStrike" kern="1200" cap="none" spc="0" normalizeH="0" baseline="0" noProof="0" dirty="0">
                <a:ln>
                  <a:noFill/>
                </a:ln>
                <a:solidFill>
                  <a:srgbClr val="FF0000"/>
                </a:solidFill>
                <a:effectLst/>
                <a:uLnTx/>
                <a:uFillTx/>
                <a:latin typeface="Calibri" panose="020F0502020204030204"/>
                <a:ea typeface="+mn-ea"/>
                <a:cs typeface="+mn-cs"/>
              </a:rPr>
              <a:t>4</a:t>
            </a:r>
            <a:r>
              <a:rPr kumimoji="0" lang="en-ZW" sz="1800" b="0" i="0" u="none" strike="noStrike" kern="1200" cap="none" spc="0" normalizeH="0" baseline="30000" noProof="0" dirty="0">
                <a:ln>
                  <a:noFill/>
                </a:ln>
                <a:solidFill>
                  <a:srgbClr val="FF0000"/>
                </a:solidFill>
                <a:effectLst/>
                <a:uLnTx/>
                <a:uFillTx/>
                <a:latin typeface="Calibri" panose="020F0502020204030204"/>
                <a:ea typeface="+mn-ea"/>
                <a:cs typeface="+mn-cs"/>
              </a:rPr>
              <a:t>th</a:t>
            </a:r>
            <a:r>
              <a:rPr kumimoji="0" lang="en-ZW" sz="1800" b="0" i="0" u="none" strike="noStrike" kern="1200" cap="none" spc="0" normalizeH="0" baseline="0" noProof="0" dirty="0">
                <a:ln>
                  <a:noFill/>
                </a:ln>
                <a:solidFill>
                  <a:srgbClr val="FF0000"/>
                </a:solidFill>
                <a:effectLst/>
                <a:uLnTx/>
                <a:uFillTx/>
                <a:latin typeface="Calibri" panose="020F0502020204030204"/>
                <a:ea typeface="+mn-ea"/>
                <a:cs typeface="+mn-cs"/>
              </a:rPr>
              <a:t> March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W" sz="1800" b="0" i="0" u="none" strike="noStrike" kern="1200" cap="none" spc="0" normalizeH="0" baseline="0" noProof="0" dirty="0">
                <a:ln>
                  <a:noFill/>
                </a:ln>
                <a:solidFill>
                  <a:srgbClr val="FF0000"/>
                </a:solidFill>
                <a:effectLst/>
                <a:uLnTx/>
                <a:uFillTx/>
                <a:latin typeface="Calibri" panose="020F0502020204030204"/>
                <a:ea typeface="+mn-ea"/>
                <a:cs typeface="+mn-cs"/>
              </a:rPr>
              <a:t>Presented by Lynet Tinoza</a:t>
            </a:r>
          </a:p>
        </p:txBody>
      </p:sp>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98A8A-D06A-6225-BBF2-7B696BA4559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83A064-61BA-F4FE-EF05-CAD433A201C2}"/>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1AD42631-DCC0-2BB4-7F34-399DF72D9E3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73DB59A6-6DDF-9E46-FA99-FBAA0195D146}"/>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Significance of Change</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9056698-5B7C-2C38-5FB0-4C85C72769C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FA19A371-0226-ED76-96D0-CBF6681433DB}"/>
              </a:ext>
            </a:extLst>
          </p:cNvPr>
          <p:cNvSpPr>
            <a:spLocks noGrp="1"/>
          </p:cNvSpPr>
          <p:nvPr>
            <p:ph sz="half" idx="1"/>
          </p:nvPr>
        </p:nvSpPr>
        <p:spPr>
          <a:xfrm>
            <a:off x="235132" y="1091294"/>
            <a:ext cx="6432800" cy="5034869"/>
          </a:xfrm>
          <a:ln>
            <a:solidFill>
              <a:schemeClr val="tx1"/>
            </a:solidFill>
          </a:ln>
        </p:spPr>
        <p:txBody>
          <a:bodyPr>
            <a:noAutofit/>
          </a:bodyPr>
          <a:lstStyle/>
          <a:p>
            <a:pPr marL="0" indent="0">
              <a:buNone/>
            </a:pPr>
            <a:r>
              <a:rPr lang="en-US" sz="2200" b="1" dirty="0"/>
              <a:t>Going forward: </a:t>
            </a:r>
            <a:endParaRPr lang="en-GB" sz="2200" b="1" dirty="0"/>
          </a:p>
          <a:p>
            <a:pPr marL="0" indent="0">
              <a:buNone/>
            </a:pPr>
            <a:r>
              <a:rPr lang="en-GB" sz="2200" dirty="0"/>
              <a:t>The impact of this change creates a foundation for scaling and deepening the SRHR advocacy in several key ways:  </a:t>
            </a:r>
          </a:p>
          <a:p>
            <a:pPr>
              <a:buFont typeface="Wingdings" panose="05000000000000000000" pitchFamily="2" charset="2"/>
              <a:buChar char="q"/>
            </a:pPr>
            <a:r>
              <a:rPr lang="en-GB" sz="2200" dirty="0"/>
              <a:t>Strengthening Advocacy for Comprehensive Sexuality Education</a:t>
            </a:r>
          </a:p>
          <a:p>
            <a:pPr>
              <a:buFont typeface="Wingdings" panose="05000000000000000000" pitchFamily="2" charset="2"/>
              <a:buChar char="q"/>
            </a:pPr>
            <a:r>
              <a:rPr lang="en-GB" sz="2200" dirty="0"/>
              <a:t>Scaling the Safe Space Model</a:t>
            </a:r>
          </a:p>
          <a:p>
            <a:pPr>
              <a:buFont typeface="Wingdings" panose="05000000000000000000" pitchFamily="2" charset="2"/>
              <a:buChar char="q"/>
            </a:pPr>
            <a:r>
              <a:rPr lang="en-GB" sz="2200" dirty="0"/>
              <a:t>Engagement with parents, community leaders and service providers to ensure sustainability and reduced resistance to SRHR education</a:t>
            </a:r>
          </a:p>
          <a:p>
            <a:pPr>
              <a:buFont typeface="Wingdings" panose="05000000000000000000" pitchFamily="2" charset="2"/>
              <a:buChar char="q"/>
            </a:pPr>
            <a:r>
              <a:rPr lang="en-US" sz="2200" dirty="0"/>
              <a:t>Enhancing Youth Leadership</a:t>
            </a:r>
          </a:p>
          <a:p>
            <a:pPr marL="0" indent="0">
              <a:buNone/>
            </a:pPr>
            <a:r>
              <a:rPr lang="en-GB" sz="2200" b="1" i="1" dirty="0">
                <a:solidFill>
                  <a:srgbClr val="C00000"/>
                </a:solidFill>
              </a:rPr>
              <a:t>Advancing adolescent girl’s sexual and reproductive health is central to achieving gender justice and sustainable development</a:t>
            </a:r>
            <a:endParaRPr lang="en-US" sz="2200" b="1" i="1" dirty="0">
              <a:solidFill>
                <a:srgbClr val="C00000"/>
              </a:solidFill>
            </a:endParaRPr>
          </a:p>
        </p:txBody>
      </p:sp>
      <p:pic>
        <p:nvPicPr>
          <p:cNvPr id="8" name="Picture 7">
            <a:extLst>
              <a:ext uri="{FF2B5EF4-FFF2-40B4-BE49-F238E27FC236}">
                <a16:creationId xmlns:a16="http://schemas.microsoft.com/office/drawing/2014/main" id="{D8BD22CA-F1AD-DB7F-2C0F-4D74F72FF800}"/>
              </a:ext>
            </a:extLst>
          </p:cNvPr>
          <p:cNvPicPr>
            <a:picLocks noChangeAspect="1"/>
          </p:cNvPicPr>
          <p:nvPr/>
        </p:nvPicPr>
        <p:blipFill rotWithShape="1">
          <a:blip r:embed="rId2"/>
          <a:srcRect t="10671"/>
          <a:stretch/>
        </p:blipFill>
        <p:spPr>
          <a:xfrm>
            <a:off x="6667932" y="1117756"/>
            <a:ext cx="5099614" cy="5101803"/>
          </a:xfrm>
          <a:prstGeom prst="rect">
            <a:avLst/>
          </a:prstGeom>
        </p:spPr>
      </p:pic>
    </p:spTree>
    <p:extLst>
      <p:ext uri="{BB962C8B-B14F-4D97-AF65-F5344CB8AC3E}">
        <p14:creationId xmlns:p14="http://schemas.microsoft.com/office/powerpoint/2010/main" val="352549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0031-63EA-8E80-847E-A49FDD9010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BC12918-22CC-EE8C-5A72-F5AF89EC1A1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E6AEB1EA-ECE7-8C0B-5EF6-F02CE2860D2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D39CEA60-9A17-BA61-9FE8-7D0CB3247C4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Sustainability</a:t>
            </a:r>
            <a:endParaRPr lang="en-ZW" b="1"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77DA4309-6CB8-7EDA-209C-0809B524B56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83FEAD5-D955-074D-D7EE-0C4BCFB1874F}"/>
              </a:ext>
            </a:extLst>
          </p:cNvPr>
          <p:cNvSpPr>
            <a:spLocks noGrp="1"/>
          </p:cNvSpPr>
          <p:nvPr>
            <p:ph sz="half" idx="1"/>
          </p:nvPr>
        </p:nvSpPr>
        <p:spPr>
          <a:xfrm>
            <a:off x="235131" y="1091294"/>
            <a:ext cx="7368786" cy="5233479"/>
          </a:xfrm>
          <a:ln>
            <a:solidFill>
              <a:schemeClr val="tx1"/>
            </a:solidFill>
          </a:ln>
        </p:spPr>
        <p:txBody>
          <a:bodyPr vert="horz" lIns="91440" tIns="45720" rIns="91440" bIns="45720" rtlCol="0" anchor="t">
            <a:normAutofit fontScale="85000" lnSpcReduction="20000"/>
          </a:bodyPr>
          <a:lstStyle/>
          <a:p>
            <a:pPr marL="0" indent="0">
              <a:buNone/>
            </a:pPr>
            <a:r>
              <a:rPr lang="en-GB" dirty="0"/>
              <a:t>The change will be sustained by strengthening peer-led structures among AGYW, enabling them to continue sharing SRHR information, mentoring one another and providing ongoing peer support beyond the project period. By building the confidence and leadership capacity of girls, </a:t>
            </a:r>
            <a:r>
              <a:rPr lang="en-GB" dirty="0" err="1"/>
              <a:t>SafePath</a:t>
            </a:r>
            <a:r>
              <a:rPr lang="en-GB" dirty="0"/>
              <a:t> Zimbabwe promoted ownership of knowledge and ensured that learning is not dependent solely on external facilitation</a:t>
            </a:r>
          </a:p>
          <a:p>
            <a:pPr marL="0" indent="0">
              <a:buNone/>
            </a:pPr>
            <a:endParaRPr lang="en-GB" dirty="0"/>
          </a:p>
          <a:p>
            <a:pPr marL="0" indent="0">
              <a:buNone/>
            </a:pPr>
            <a:r>
              <a:rPr lang="en-GB" dirty="0"/>
              <a:t>To support scale-up, the project will continue to document key lessons, tools and participatory approaches used during implementation, creating simple models that can be adapted in other communities facing similar challenges. Strengthened partnerships with local schools, community leaders, health service providers and youth-focused organisations will help extend the project’s reach and embed its approach within existing community structures.</a:t>
            </a:r>
            <a:br>
              <a:rPr lang="en-US" dirty="0"/>
            </a:br>
            <a:endParaRPr lang="en-US" dirty="0">
              <a:solidFill>
                <a:srgbClr val="FF0000"/>
              </a:solidFill>
              <a:ea typeface="Calibri"/>
              <a:cs typeface="Calibri"/>
            </a:endParaRPr>
          </a:p>
        </p:txBody>
      </p:sp>
      <p:pic>
        <p:nvPicPr>
          <p:cNvPr id="4" name="Picture 3">
            <a:extLst>
              <a:ext uri="{FF2B5EF4-FFF2-40B4-BE49-F238E27FC236}">
                <a16:creationId xmlns:a16="http://schemas.microsoft.com/office/drawing/2014/main" id="{ABE5A23B-8518-4442-E1C0-3C531119BE19}"/>
              </a:ext>
            </a:extLst>
          </p:cNvPr>
          <p:cNvPicPr>
            <a:picLocks noChangeAspect="1"/>
          </p:cNvPicPr>
          <p:nvPr/>
        </p:nvPicPr>
        <p:blipFill rotWithShape="1">
          <a:blip r:embed="rId2"/>
          <a:srcRect t="11185"/>
          <a:stretch/>
        </p:blipFill>
        <p:spPr>
          <a:xfrm>
            <a:off x="7716368" y="1078506"/>
            <a:ext cx="4363175" cy="5166852"/>
          </a:xfrm>
          <a:prstGeom prst="rect">
            <a:avLst/>
          </a:prstGeom>
        </p:spPr>
      </p:pic>
    </p:spTree>
    <p:extLst>
      <p:ext uri="{BB962C8B-B14F-4D97-AF65-F5344CB8AC3E}">
        <p14:creationId xmlns:p14="http://schemas.microsoft.com/office/powerpoint/2010/main" val="3525712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8E7E8D-9BFC-D3CA-79C5-AA0CC783794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BBC1C5F-1C33-E258-D32A-82BE98CBF916}"/>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80C1F2B-B38C-55DF-116C-34FF16815F9B}"/>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EA53F0C7-A13C-E7DB-8141-53083B0E74F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Beneficiaries</a:t>
            </a:r>
            <a:endParaRPr lang="en-ZW" b="1"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C560A52C-25C1-F022-BD5C-CF04E1532F7B}"/>
              </a:ext>
            </a:extLst>
          </p:cNvPr>
          <p:cNvSpPr txBox="1">
            <a:spLocks/>
          </p:cNvSpPr>
          <p:nvPr/>
        </p:nvSpPr>
        <p:spPr>
          <a:xfrm>
            <a:off x="2821858" y="1091294"/>
            <a:ext cx="9364728"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a:p>
            <a:pPr marL="0" indent="0">
              <a:buFont typeface="Arial" panose="020B0604020202020204" pitchFamily="34" charset="0"/>
              <a:buNone/>
            </a:pPr>
            <a:endParaRPr lang="en-GB" dirty="0">
              <a:solidFill>
                <a:srgbClr val="FF0000"/>
              </a:solidFill>
            </a:endParaRPr>
          </a:p>
        </p:txBody>
      </p:sp>
      <p:sp>
        <p:nvSpPr>
          <p:cNvPr id="3" name="TextBox 9">
            <a:extLst>
              <a:ext uri="{FF2B5EF4-FFF2-40B4-BE49-F238E27FC236}">
                <a16:creationId xmlns:a16="http://schemas.microsoft.com/office/drawing/2014/main" id="{C28CE1DD-B9A2-BFE6-7E98-60271CAF0A3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9EF13D7-C1FA-9286-AA12-190E30858F0A}"/>
              </a:ext>
            </a:extLst>
          </p:cNvPr>
          <p:cNvSpPr>
            <a:spLocks noGrp="1"/>
          </p:cNvSpPr>
          <p:nvPr>
            <p:ph sz="half" idx="1"/>
          </p:nvPr>
        </p:nvSpPr>
        <p:spPr>
          <a:xfrm>
            <a:off x="235131" y="1091295"/>
            <a:ext cx="2586727" cy="2260131"/>
          </a:xfrm>
          <a:ln>
            <a:solidFill>
              <a:schemeClr val="tx1"/>
            </a:solidFill>
          </a:ln>
        </p:spPr>
        <p:txBody>
          <a:bodyPr>
            <a:normAutofit fontScale="92500" lnSpcReduction="10000"/>
          </a:bodyPr>
          <a:lstStyle/>
          <a:p>
            <a:pPr marL="0" indent="0">
              <a:buNone/>
            </a:pPr>
            <a:r>
              <a:rPr lang="en-US" b="1" dirty="0"/>
              <a:t>Number of;</a:t>
            </a:r>
          </a:p>
          <a:p>
            <a:r>
              <a:rPr lang="en-US" dirty="0"/>
              <a:t>Female – 35</a:t>
            </a:r>
          </a:p>
          <a:p>
            <a:r>
              <a:rPr lang="en-US" dirty="0"/>
              <a:t>Male – 8</a:t>
            </a:r>
          </a:p>
          <a:p>
            <a:r>
              <a:rPr lang="en-US" dirty="0"/>
              <a:t>Female – 12</a:t>
            </a:r>
          </a:p>
          <a:p>
            <a:r>
              <a:rPr lang="en-US" dirty="0"/>
              <a:t>Male – 2</a:t>
            </a:r>
          </a:p>
        </p:txBody>
      </p:sp>
      <p:pic>
        <p:nvPicPr>
          <p:cNvPr id="4" name="Picture 3">
            <a:extLst>
              <a:ext uri="{FF2B5EF4-FFF2-40B4-BE49-F238E27FC236}">
                <a16:creationId xmlns:a16="http://schemas.microsoft.com/office/drawing/2014/main" id="{2B2E9E00-65D9-8C8C-866D-80113383086C}"/>
              </a:ext>
            </a:extLst>
          </p:cNvPr>
          <p:cNvPicPr>
            <a:picLocks noChangeAspect="1"/>
          </p:cNvPicPr>
          <p:nvPr/>
        </p:nvPicPr>
        <p:blipFill>
          <a:blip r:embed="rId2"/>
          <a:stretch>
            <a:fillRect/>
          </a:stretch>
        </p:blipFill>
        <p:spPr>
          <a:xfrm>
            <a:off x="2816451" y="1091295"/>
            <a:ext cx="9140418" cy="4999616"/>
          </a:xfrm>
          <a:prstGeom prst="rect">
            <a:avLst/>
          </a:prstGeom>
        </p:spPr>
      </p:pic>
      <p:sp>
        <p:nvSpPr>
          <p:cNvPr id="8" name="TextBox 7">
            <a:extLst>
              <a:ext uri="{FF2B5EF4-FFF2-40B4-BE49-F238E27FC236}">
                <a16:creationId xmlns:a16="http://schemas.microsoft.com/office/drawing/2014/main" id="{C718573B-5D16-C9B4-F238-8C354E493861}"/>
              </a:ext>
            </a:extLst>
          </p:cNvPr>
          <p:cNvSpPr txBox="1"/>
          <p:nvPr/>
        </p:nvSpPr>
        <p:spPr>
          <a:xfrm>
            <a:off x="5414" y="3625069"/>
            <a:ext cx="2811036" cy="2554545"/>
          </a:xfrm>
          <a:prstGeom prst="rect">
            <a:avLst/>
          </a:prstGeom>
          <a:noFill/>
        </p:spPr>
        <p:txBody>
          <a:bodyPr wrap="square">
            <a:spAutoFit/>
          </a:bodyPr>
          <a:lstStyle/>
          <a:p>
            <a:r>
              <a:rPr lang="en-GB" sz="1600" i="1" dirty="0">
                <a:solidFill>
                  <a:srgbClr val="17B060"/>
                </a:solidFill>
              </a:rPr>
              <a:t>“I used to think consent meant you cannot say no once you are in a relationship. Through the sessions, I learned that consent must be clear and can be withdrawn at any time. I now feel confident to say no and to protect myself.”</a:t>
            </a:r>
            <a:br>
              <a:rPr lang="en-GB" sz="1600" dirty="0">
                <a:solidFill>
                  <a:srgbClr val="17B060"/>
                </a:solidFill>
              </a:rPr>
            </a:br>
            <a:r>
              <a:rPr lang="en-GB" sz="1600" dirty="0">
                <a:solidFill>
                  <a:srgbClr val="17B060"/>
                </a:solidFill>
              </a:rPr>
              <a:t>— </a:t>
            </a:r>
            <a:r>
              <a:rPr lang="en-GB" sz="1600" b="1" i="1" dirty="0">
                <a:solidFill>
                  <a:srgbClr val="17B060"/>
                </a:solidFill>
              </a:rPr>
              <a:t>Young woman, </a:t>
            </a:r>
            <a:r>
              <a:rPr lang="en-GB" sz="1600" b="1" i="1" dirty="0" err="1">
                <a:solidFill>
                  <a:srgbClr val="17B060"/>
                </a:solidFill>
              </a:rPr>
              <a:t>SafePath</a:t>
            </a:r>
            <a:r>
              <a:rPr lang="en-GB" sz="1600" b="1" i="1" dirty="0">
                <a:solidFill>
                  <a:srgbClr val="17B060"/>
                </a:solidFill>
              </a:rPr>
              <a:t> participant</a:t>
            </a:r>
            <a:endParaRPr lang="en-ZW" sz="1600" b="1" i="1" dirty="0">
              <a:solidFill>
                <a:srgbClr val="17B060"/>
              </a:solidFill>
            </a:endParaRPr>
          </a:p>
        </p:txBody>
      </p:sp>
    </p:spTree>
    <p:extLst>
      <p:ext uri="{BB962C8B-B14F-4D97-AF65-F5344CB8AC3E}">
        <p14:creationId xmlns:p14="http://schemas.microsoft.com/office/powerpoint/2010/main" val="67875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ZW" spc="30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Lessons learnt</a:t>
            </a:r>
          </a:p>
          <a:p>
            <a:pPr>
              <a:buFont typeface="Wingdings" panose="05000000000000000000" pitchFamily="2" charset="2"/>
              <a:buChar char="ü"/>
            </a:pPr>
            <a:r>
              <a:rPr lang="en-GB" dirty="0"/>
              <a:t>Locally grounded, small-scale initiatives can still influence meaningful social change when strategically designed</a:t>
            </a:r>
          </a:p>
          <a:p>
            <a:pPr>
              <a:buFont typeface="Wingdings" panose="05000000000000000000" pitchFamily="2" charset="2"/>
              <a:buChar char="ü"/>
            </a:pPr>
            <a:r>
              <a:rPr lang="en-GB" dirty="0"/>
              <a:t>Story-based advocacy is critical particularly using personal narratives and community testimonies to humanize data and strengthen engagement with community leaders in HIV/SRHR issues</a:t>
            </a:r>
            <a:endParaRPr lang="en-US" dirty="0"/>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034869"/>
          </a:xfrm>
          <a:ln>
            <a:solidFill>
              <a:schemeClr val="tx1"/>
            </a:solidFill>
          </a:ln>
        </p:spPr>
        <p:txBody>
          <a:bodyPr>
            <a:normAutofit lnSpcReduction="10000"/>
          </a:bodyPr>
          <a:lstStyle/>
          <a:p>
            <a:pPr marL="0" indent="0">
              <a:buNone/>
            </a:pPr>
            <a:r>
              <a:rPr lang="en-US" b="1" dirty="0"/>
              <a:t>Challenges </a:t>
            </a:r>
          </a:p>
          <a:p>
            <a:pPr marL="0" indent="0">
              <a:buNone/>
            </a:pPr>
            <a:r>
              <a:rPr lang="en-US" dirty="0"/>
              <a:t>Backlash and resistance from some parents and </a:t>
            </a:r>
            <a:r>
              <a:rPr lang="en-US" dirty="0" err="1"/>
              <a:t>gurdians</a:t>
            </a:r>
            <a:r>
              <a:rPr lang="en-US" dirty="0"/>
              <a:t> however t</a:t>
            </a:r>
            <a:r>
              <a:rPr lang="en-GB" dirty="0"/>
              <a:t>he linking and learning sessions with fellow WOSSO Fellows played a critical role in strengthening the implementation of </a:t>
            </a:r>
            <a:r>
              <a:rPr lang="en-GB" dirty="0" err="1"/>
              <a:t>SafePath</a:t>
            </a:r>
            <a:r>
              <a:rPr lang="en-GB" dirty="0"/>
              <a:t> Zimbabwe advocacy plan and resisting backlash, through these sessions, I was exposed to diverse, feminist-led advocacy strategies being applied by fellows working in different country and community contexts</a:t>
            </a:r>
            <a:endParaRPr lang="en-US" dirty="0"/>
          </a:p>
        </p:txBody>
      </p:sp>
    </p:spTree>
    <p:extLst>
      <p:ext uri="{BB962C8B-B14F-4D97-AF65-F5344CB8AC3E}">
        <p14:creationId xmlns:p14="http://schemas.microsoft.com/office/powerpoint/2010/main" val="123336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i="1" spc="30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1" y="1091294"/>
            <a:ext cx="11248946" cy="5034869"/>
          </a:xfrm>
          <a:ln>
            <a:solidFill>
              <a:schemeClr val="tx1"/>
            </a:solidFill>
          </a:ln>
        </p:spPr>
        <p:txBody>
          <a:bodyPr>
            <a:normAutofit/>
          </a:bodyPr>
          <a:lstStyle/>
          <a:p>
            <a:pPr>
              <a:buFont typeface="Wingdings" panose="05000000000000000000" pitchFamily="2" charset="2"/>
              <a:buChar char="Ø"/>
            </a:pPr>
            <a:r>
              <a:rPr lang="en-GB" dirty="0"/>
              <a:t>Continuous engagement of the cohort of young leaders and applications for other sources of funding to organise more sessions and events</a:t>
            </a:r>
          </a:p>
          <a:p>
            <a:pPr>
              <a:buFont typeface="Wingdings" panose="05000000000000000000" pitchFamily="2" charset="2"/>
              <a:buChar char="Ø"/>
            </a:pPr>
            <a:r>
              <a:rPr lang="en-GB" dirty="0"/>
              <a:t>This year the initiative plans to introduce digital engagement platforms (WhatsApp groups, online resource sharing, youth-friendly content) to reach girls who could not attend physical sessions and to counter SRHR misinformation online</a:t>
            </a:r>
          </a:p>
          <a:p>
            <a:pPr>
              <a:buFont typeface="Wingdings" panose="05000000000000000000" pitchFamily="2" charset="2"/>
              <a:buChar char="Ø"/>
            </a:pPr>
            <a:r>
              <a:rPr lang="en-GB" dirty="0"/>
              <a:t>It will also continue to build strategic partnerships with health service providers, schools and youth-focused organisations to ensure improved access to youth-friendly SRHR services and referral pathways </a:t>
            </a:r>
            <a:endParaRPr lang="en-US" dirty="0"/>
          </a:p>
        </p:txBody>
      </p:sp>
    </p:spTree>
    <p:extLst>
      <p:ext uri="{BB962C8B-B14F-4D97-AF65-F5344CB8AC3E}">
        <p14:creationId xmlns:p14="http://schemas.microsoft.com/office/powerpoint/2010/main" val="14015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Background</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973394"/>
            <a:ext cx="5860869" cy="5351379"/>
          </a:xfrm>
          <a:ln>
            <a:solidFill>
              <a:schemeClr val="tx1"/>
            </a:solidFill>
          </a:ln>
        </p:spPr>
        <p:txBody>
          <a:bodyPr vert="horz" lIns="91440" tIns="45720" rIns="91440" bIns="45720" rtlCol="0" anchor="t">
            <a:noAutofit/>
          </a:bodyPr>
          <a:lstStyle/>
          <a:p>
            <a:pPr marL="0" indent="0">
              <a:buNone/>
            </a:pPr>
            <a:r>
              <a:rPr lang="en-GB" sz="1600" dirty="0">
                <a:latin typeface="Arial" panose="020B0604020202020204" pitchFamily="34" charset="0"/>
                <a:cs typeface="Arial" panose="020B0604020202020204" pitchFamily="34" charset="0"/>
              </a:rPr>
              <a:t>Zimbabwe has one of the highest adolescent pregnancy rates globally, with a teenage pregnancy rate of 108 per 1,000 girls and a 2023 adolescent pregnancy prevalence rate of 23.7%, according to United Nations Population Fund (UNFPA), UNESCO and UNICEF. </a:t>
            </a:r>
          </a:p>
          <a:p>
            <a:pPr marL="0" indent="0">
              <a:buNone/>
            </a:pPr>
            <a:r>
              <a:rPr lang="en-GB" sz="1600" dirty="0" err="1">
                <a:latin typeface="Arial" panose="020B0604020202020204" pitchFamily="34" charset="0"/>
                <a:cs typeface="Arial" panose="020B0604020202020204" pitchFamily="34" charset="0"/>
              </a:rPr>
              <a:t>SafePath</a:t>
            </a:r>
            <a:r>
              <a:rPr lang="en-GB" sz="1600" dirty="0">
                <a:latin typeface="Arial" panose="020B0604020202020204" pitchFamily="34" charset="0"/>
                <a:cs typeface="Arial" panose="020B0604020202020204" pitchFamily="34" charset="0"/>
              </a:rPr>
              <a:t> Zimbabwe – Guiding Girls Towards a Secure Future was established to respond to the high prevalence of early and unintended teenage pregnancies, limited access to SRHR information and harmful gender norms affecting adolescent girls and young women in marginalized urban communities </a:t>
            </a:r>
          </a:p>
          <a:p>
            <a:pPr marL="0" indent="0">
              <a:buNone/>
            </a:pPr>
            <a:r>
              <a:rPr lang="en-GB" sz="1600" dirty="0">
                <a:latin typeface="Arial" panose="020B0604020202020204" pitchFamily="34" charset="0"/>
                <a:cs typeface="Arial" panose="020B0604020202020204" pitchFamily="34" charset="0"/>
              </a:rPr>
              <a:t>The problem disproportionately affected adolescent girls and young women aged 13–24, many of whom lacked access to accurate SRHR information, safe spaces for dialogue and supportive family or community structures. As a result, many girls faced increased vulnerability to early pregnancy, school dropout, stigma and gender-based violence</a:t>
            </a:r>
          </a:p>
          <a:p>
            <a:pPr marL="0" indent="0">
              <a:buNone/>
            </a:pPr>
            <a:r>
              <a:rPr lang="en-GB" sz="1600" dirty="0">
                <a:latin typeface="Arial" panose="020B0604020202020204" pitchFamily="34" charset="0"/>
                <a:cs typeface="Arial" panose="020B0604020202020204" pitchFamily="34" charset="0"/>
              </a:rPr>
              <a:t>The project addressed interconnected issues including inadequate SRHR knowledge, weak community accountability in adolescent pregnancy prevention, limited girl’s participation in decision-making and restrictive gender norms</a:t>
            </a:r>
          </a:p>
          <a:p>
            <a:pPr marL="0" indent="0">
              <a:buNone/>
            </a:pPr>
            <a:endParaRPr lang="en-GB"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3F8B4D3-C707-F14E-BFD7-2B190A961A09}"/>
              </a:ext>
            </a:extLst>
          </p:cNvPr>
          <p:cNvPicPr>
            <a:picLocks noChangeAspect="1"/>
          </p:cNvPicPr>
          <p:nvPr/>
        </p:nvPicPr>
        <p:blipFill rotWithShape="1">
          <a:blip r:embed="rId2">
            <a:extLst>
              <a:ext uri="{28A0092B-C50C-407E-A947-70E740481C1C}">
                <a14:useLocalDpi xmlns:a14="http://schemas.microsoft.com/office/drawing/2010/main" val="0"/>
              </a:ext>
            </a:extLst>
          </a:blip>
          <a:srcRect l="7586" t="27876" r="6500" b="15565"/>
          <a:stretch/>
        </p:blipFill>
        <p:spPr>
          <a:xfrm>
            <a:off x="6185483" y="2195730"/>
            <a:ext cx="6001103" cy="3647714"/>
          </a:xfrm>
          <a:prstGeom prst="rect">
            <a:avLst/>
          </a:prstGeom>
        </p:spPr>
      </p:pic>
      <p:sp>
        <p:nvSpPr>
          <p:cNvPr id="13" name="TextBox 12">
            <a:extLst>
              <a:ext uri="{FF2B5EF4-FFF2-40B4-BE49-F238E27FC236}">
                <a16:creationId xmlns:a16="http://schemas.microsoft.com/office/drawing/2014/main" id="{C122438C-638E-61CA-374F-153E555CB1B2}"/>
              </a:ext>
            </a:extLst>
          </p:cNvPr>
          <p:cNvSpPr txBox="1"/>
          <p:nvPr/>
        </p:nvSpPr>
        <p:spPr>
          <a:xfrm>
            <a:off x="6185483" y="1135680"/>
            <a:ext cx="6145160" cy="1015663"/>
          </a:xfrm>
          <a:prstGeom prst="rect">
            <a:avLst/>
          </a:prstGeom>
          <a:noFill/>
        </p:spPr>
        <p:txBody>
          <a:bodyPr wrap="square">
            <a:spAutoFit/>
          </a:bodyPr>
          <a:lstStyle/>
          <a:p>
            <a:r>
              <a:rPr lang="en-GB" sz="2000" dirty="0">
                <a:solidFill>
                  <a:srgbClr val="C00000"/>
                </a:solidFill>
                <a:latin typeface="Bahnschrift Condensed" panose="020B0502040204020203" pitchFamily="34" charset="0"/>
              </a:rPr>
              <a:t>Adolescent pregnancy is not only a health issue, it affects girl’s education, economic opportunities, mental well-being and long-term empowerment</a:t>
            </a:r>
            <a:endParaRPr lang="en-ZW" sz="2000" dirty="0">
              <a:solidFill>
                <a:srgbClr val="C00000"/>
              </a:solidFill>
              <a:latin typeface="Bahnschrift Condensed" panose="020B0502040204020203" pitchFamily="34" charset="0"/>
            </a:endParaRPr>
          </a:p>
        </p:txBody>
      </p:sp>
    </p:spTree>
    <p:extLst>
      <p:ext uri="{BB962C8B-B14F-4D97-AF65-F5344CB8AC3E}">
        <p14:creationId xmlns:p14="http://schemas.microsoft.com/office/powerpoint/2010/main" val="3800904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Background</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Autofit/>
          </a:bodyPr>
          <a:lstStyle/>
          <a:p>
            <a:pPr marL="0" indent="0">
              <a:buNone/>
            </a:pPr>
            <a:r>
              <a:rPr lang="en-GB" sz="2200" b="1" dirty="0">
                <a:latin typeface="Arial" panose="020B0604020202020204" pitchFamily="34" charset="0"/>
                <a:cs typeface="Arial" panose="020B0604020202020204" pitchFamily="34" charset="0"/>
              </a:rPr>
              <a:t>Objectives of </a:t>
            </a:r>
            <a:r>
              <a:rPr lang="en-GB" sz="2200" b="1" dirty="0" err="1">
                <a:latin typeface="Arial" panose="020B0604020202020204" pitchFamily="34" charset="0"/>
                <a:cs typeface="Arial" panose="020B0604020202020204" pitchFamily="34" charset="0"/>
              </a:rPr>
              <a:t>Safepath</a:t>
            </a:r>
            <a:r>
              <a:rPr lang="en-GB" sz="2200" b="1" dirty="0">
                <a:latin typeface="Arial" panose="020B0604020202020204" pitchFamily="34" charset="0"/>
                <a:cs typeface="Arial" panose="020B0604020202020204" pitchFamily="34" charset="0"/>
              </a:rPr>
              <a:t> were: </a:t>
            </a:r>
          </a:p>
          <a:p>
            <a:pPr>
              <a:buFont typeface="Wingdings" panose="05000000000000000000" pitchFamily="2" charset="2"/>
              <a:buChar char="q"/>
            </a:pPr>
            <a:r>
              <a:rPr lang="en-GB" sz="2000" dirty="0">
                <a:latin typeface="Arial" panose="020B0604020202020204" pitchFamily="34" charset="0"/>
                <a:cs typeface="Arial" panose="020B0604020202020204" pitchFamily="34" charset="0"/>
              </a:rPr>
              <a:t>To increase access to accurate and comprehensive SRHR information among adolescent girls and young women</a:t>
            </a:r>
          </a:p>
          <a:p>
            <a:pPr>
              <a:buFont typeface="Wingdings" panose="05000000000000000000" pitchFamily="2" charset="2"/>
              <a:buChar char="q"/>
            </a:pPr>
            <a:r>
              <a:rPr lang="en-GB" sz="2000" dirty="0">
                <a:latin typeface="Arial" panose="020B0604020202020204" pitchFamily="34" charset="0"/>
                <a:cs typeface="Arial" panose="020B0604020202020204" pitchFamily="34" charset="0"/>
              </a:rPr>
              <a:t>To create a safe, community-based platform where girls can openly discuss sexuality, rights and healthy relationships</a:t>
            </a:r>
          </a:p>
          <a:p>
            <a:pPr>
              <a:buFont typeface="Wingdings" panose="05000000000000000000" pitchFamily="2" charset="2"/>
              <a:buChar char="q"/>
            </a:pPr>
            <a:r>
              <a:rPr lang="en-GB" sz="2000" dirty="0">
                <a:latin typeface="Arial" panose="020B0604020202020204" pitchFamily="34" charset="0"/>
                <a:cs typeface="Arial" panose="020B0604020202020204" pitchFamily="34" charset="0"/>
              </a:rPr>
              <a:t>To strengthen girl’s autonomy, confidence and decision-making capacity in relation to their health and wellbeing </a:t>
            </a:r>
          </a:p>
          <a:p>
            <a:pPr>
              <a:buFont typeface="Wingdings" panose="05000000000000000000" pitchFamily="2" charset="2"/>
              <a:buChar char="q"/>
            </a:pPr>
            <a:r>
              <a:rPr lang="en-GB" sz="2000" dirty="0">
                <a:latin typeface="Arial" panose="020B0604020202020204" pitchFamily="34" charset="0"/>
                <a:cs typeface="Arial" panose="020B0604020202020204" pitchFamily="34" charset="0"/>
              </a:rPr>
              <a:t>To reduce early and unintended pregnancies through knowledge and behavioural change</a:t>
            </a:r>
          </a:p>
          <a:p>
            <a:pPr>
              <a:buFont typeface="Wingdings" panose="05000000000000000000" pitchFamily="2" charset="2"/>
              <a:buChar char="q"/>
            </a:pPr>
            <a:r>
              <a:rPr lang="en-GB" sz="2000" dirty="0">
                <a:latin typeface="Arial" panose="020B0604020202020204" pitchFamily="34" charset="0"/>
                <a:cs typeface="Arial" panose="020B0604020202020204" pitchFamily="34" charset="0"/>
              </a:rPr>
              <a:t>To amplify youth voices in advocating for supportive SRHR policies and community support systems</a:t>
            </a:r>
          </a:p>
          <a:p>
            <a:pPr marL="0" indent="0">
              <a:buNone/>
            </a:pPr>
            <a:endParaRPr lang="en-US" sz="2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122438C-638E-61CA-374F-153E555CB1B2}"/>
              </a:ext>
            </a:extLst>
          </p:cNvPr>
          <p:cNvSpPr txBox="1"/>
          <p:nvPr/>
        </p:nvSpPr>
        <p:spPr>
          <a:xfrm>
            <a:off x="6185483" y="1135680"/>
            <a:ext cx="6145160" cy="1015663"/>
          </a:xfrm>
          <a:prstGeom prst="rect">
            <a:avLst/>
          </a:prstGeom>
          <a:noFill/>
        </p:spPr>
        <p:txBody>
          <a:bodyPr wrap="square">
            <a:spAutoFit/>
          </a:bodyPr>
          <a:lstStyle/>
          <a:p>
            <a:r>
              <a:rPr lang="en-GB" sz="2000" dirty="0" err="1">
                <a:solidFill>
                  <a:srgbClr val="C00000"/>
                </a:solidFill>
                <a:latin typeface="Bahnschrift Condensed" panose="020B0502040204020203" pitchFamily="34" charset="0"/>
              </a:rPr>
              <a:t>Safepath</a:t>
            </a:r>
            <a:r>
              <a:rPr lang="en-GB" sz="2000" dirty="0">
                <a:solidFill>
                  <a:srgbClr val="C00000"/>
                </a:solidFill>
                <a:latin typeface="Bahnschrift Condensed" panose="020B0502040204020203" pitchFamily="34" charset="0"/>
              </a:rPr>
              <a:t> was an advocacy plan/project that was supported by WOSSO and led by Lynet Tinoza, it was implemented in the high-density suburb of </a:t>
            </a:r>
            <a:r>
              <a:rPr lang="en-GB" sz="2000" dirty="0" err="1">
                <a:solidFill>
                  <a:srgbClr val="C00000"/>
                </a:solidFill>
                <a:latin typeface="Bahnschrift Condensed" panose="020B0502040204020203" pitchFamily="34" charset="0"/>
              </a:rPr>
              <a:t>Hatcliffe</a:t>
            </a:r>
            <a:r>
              <a:rPr lang="en-GB" sz="2000" dirty="0">
                <a:solidFill>
                  <a:srgbClr val="C00000"/>
                </a:solidFill>
                <a:latin typeface="Bahnschrift Condensed" panose="020B0502040204020203" pitchFamily="34" charset="0"/>
              </a:rPr>
              <a:t>, Harare, Zimbabwe</a:t>
            </a:r>
            <a:endParaRPr lang="en-ZW" sz="2000" dirty="0">
              <a:solidFill>
                <a:srgbClr val="C00000"/>
              </a:solidFill>
              <a:latin typeface="Bahnschrift Condensed" panose="020B0502040204020203" pitchFamily="34" charset="0"/>
            </a:endParaRPr>
          </a:p>
        </p:txBody>
      </p:sp>
      <p:pic>
        <p:nvPicPr>
          <p:cNvPr id="4" name="Picture 3">
            <a:extLst>
              <a:ext uri="{FF2B5EF4-FFF2-40B4-BE49-F238E27FC236}">
                <a16:creationId xmlns:a16="http://schemas.microsoft.com/office/drawing/2014/main" id="{165FEF4B-ADFD-2D27-3343-91CF9534659F}"/>
              </a:ext>
            </a:extLst>
          </p:cNvPr>
          <p:cNvPicPr>
            <a:picLocks noChangeAspect="1"/>
          </p:cNvPicPr>
          <p:nvPr/>
        </p:nvPicPr>
        <p:blipFill>
          <a:blip r:embed="rId2"/>
          <a:stretch>
            <a:fillRect/>
          </a:stretch>
        </p:blipFill>
        <p:spPr>
          <a:xfrm>
            <a:off x="6516993" y="2113859"/>
            <a:ext cx="5096698" cy="3883489"/>
          </a:xfrm>
          <a:prstGeom prst="rect">
            <a:avLst/>
          </a:prstGeom>
        </p:spPr>
      </p:pic>
    </p:spTree>
    <p:extLst>
      <p:ext uri="{BB962C8B-B14F-4D97-AF65-F5344CB8AC3E}">
        <p14:creationId xmlns:p14="http://schemas.microsoft.com/office/powerpoint/2010/main" val="1376742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7" name="Content Placeholder 6">
            <a:extLst>
              <a:ext uri="{FF2B5EF4-FFF2-40B4-BE49-F238E27FC236}">
                <a16:creationId xmlns:a16="http://schemas.microsoft.com/office/drawing/2014/main" id="{F1C67801-5CBB-CA58-5F21-5AB066B04AE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0588" y="1838049"/>
            <a:ext cx="5861050" cy="4243988"/>
          </a:xfrm>
          <a:ln>
            <a:solidFill>
              <a:schemeClr val="tx1"/>
            </a:solidFill>
          </a:ln>
        </p:spPr>
      </p:pic>
      <p:sp>
        <p:nvSpPr>
          <p:cNvPr id="14" name="TextBox 13">
            <a:extLst>
              <a:ext uri="{FF2B5EF4-FFF2-40B4-BE49-F238E27FC236}">
                <a16:creationId xmlns:a16="http://schemas.microsoft.com/office/drawing/2014/main" id="{D71DBD1D-F4AD-55F0-A482-969FE01126F2}"/>
              </a:ext>
            </a:extLst>
          </p:cNvPr>
          <p:cNvSpPr txBox="1"/>
          <p:nvPr/>
        </p:nvSpPr>
        <p:spPr>
          <a:xfrm>
            <a:off x="167148" y="1072035"/>
            <a:ext cx="12019438" cy="369332"/>
          </a:xfrm>
          <a:prstGeom prst="rect">
            <a:avLst/>
          </a:prstGeom>
          <a:noFill/>
        </p:spPr>
        <p:txBody>
          <a:bodyPr wrap="square">
            <a:spAutoFit/>
          </a:bodyPr>
          <a:lstStyle/>
          <a:p>
            <a:r>
              <a:rPr lang="en-GB" b="1" dirty="0">
                <a:solidFill>
                  <a:srgbClr val="C00000"/>
                </a:solidFill>
              </a:rPr>
              <a:t>There was a clear gap between national SRHR policies and what girls in </a:t>
            </a:r>
            <a:r>
              <a:rPr lang="en-GB" b="1" dirty="0" err="1">
                <a:solidFill>
                  <a:srgbClr val="C00000"/>
                </a:solidFill>
              </a:rPr>
              <a:t>Hatcliff</a:t>
            </a:r>
            <a:r>
              <a:rPr lang="en-GB" b="1" dirty="0">
                <a:solidFill>
                  <a:srgbClr val="C00000"/>
                </a:solidFill>
              </a:rPr>
              <a:t> were actually experiencing on the ground</a:t>
            </a:r>
            <a:endParaRPr lang="en-ZW" b="1" dirty="0">
              <a:solidFill>
                <a:srgbClr val="C00000"/>
              </a:solidFill>
            </a:endParaRPr>
          </a:p>
        </p:txBody>
      </p:sp>
      <p:pic>
        <p:nvPicPr>
          <p:cNvPr id="15" name="Picture 14">
            <a:extLst>
              <a:ext uri="{FF2B5EF4-FFF2-40B4-BE49-F238E27FC236}">
                <a16:creationId xmlns:a16="http://schemas.microsoft.com/office/drawing/2014/main" id="{21561013-771C-2617-EBCB-7D8E89F0EE87}"/>
              </a:ext>
            </a:extLst>
          </p:cNvPr>
          <p:cNvPicPr>
            <a:picLocks noChangeAspect="1"/>
          </p:cNvPicPr>
          <p:nvPr/>
        </p:nvPicPr>
        <p:blipFill rotWithShape="1">
          <a:blip r:embed="rId3"/>
          <a:srcRect l="11720" t="17853"/>
          <a:stretch/>
        </p:blipFill>
        <p:spPr>
          <a:xfrm>
            <a:off x="0" y="1820527"/>
            <a:ext cx="5967695" cy="4261510"/>
          </a:xfrm>
          <a:prstGeom prst="rect">
            <a:avLst/>
          </a:prstGeom>
        </p:spPr>
      </p:pic>
    </p:spTree>
    <p:extLst>
      <p:ext uri="{BB962C8B-B14F-4D97-AF65-F5344CB8AC3E}">
        <p14:creationId xmlns:p14="http://schemas.microsoft.com/office/powerpoint/2010/main" val="397751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The change</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7462684" y="1091294"/>
            <a:ext cx="4723902"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7222145" cy="5034869"/>
          </a:xfrm>
          <a:ln>
            <a:solidFill>
              <a:schemeClr val="tx1"/>
            </a:solidFill>
          </a:ln>
        </p:spPr>
        <p:txBody>
          <a:bodyPr vert="horz" lIns="91440" tIns="45720" rIns="91440" bIns="45720" rtlCol="0" anchor="t">
            <a:normAutofit fontScale="92500" lnSpcReduction="10000"/>
          </a:bodyPr>
          <a:lstStyle/>
          <a:p>
            <a:pPr marL="0" indent="0">
              <a:buNone/>
            </a:pPr>
            <a:r>
              <a:rPr lang="en-GB" sz="2000" dirty="0"/>
              <a:t>The change came about through the intentional creation of a safe, community based platform for AGYW  to access comprehensive Sexual and Reproductive Health and Rights information</a:t>
            </a:r>
          </a:p>
          <a:p>
            <a:pPr marL="0" indent="0">
              <a:buNone/>
            </a:pPr>
            <a:r>
              <a:rPr lang="en-GB" sz="2000" dirty="0"/>
              <a:t>We recognised that early and </a:t>
            </a:r>
            <a:r>
              <a:rPr lang="en-GB" sz="2000" dirty="0" err="1"/>
              <a:t>unitended</a:t>
            </a:r>
            <a:r>
              <a:rPr lang="en-GB" sz="2000" dirty="0"/>
              <a:t> teenage pregnancies are strongly linked to lack of knowledge, silence around sexuality and limited youth friendly spaces. Thus the advocacy focused on addressing these root causes at community level</a:t>
            </a:r>
          </a:p>
          <a:p>
            <a:pPr marL="0" indent="0">
              <a:buNone/>
            </a:pPr>
            <a:r>
              <a:rPr lang="en-GB" sz="2000" dirty="0"/>
              <a:t>The change was driven by the following key activities:</a:t>
            </a:r>
          </a:p>
          <a:p>
            <a:pPr>
              <a:buFont typeface="Wingdings" panose="05000000000000000000" pitchFamily="2" charset="2"/>
              <a:buChar char="ü"/>
            </a:pPr>
            <a:r>
              <a:rPr lang="en-GB" sz="2000" dirty="0"/>
              <a:t>Establishment of safe dialogue spaces for adolescent girls Interactive SRHR education sessions on contraceptives, consent, healthy relationships and bodily autonomy</a:t>
            </a:r>
          </a:p>
          <a:p>
            <a:pPr>
              <a:buFont typeface="Wingdings" panose="05000000000000000000" pitchFamily="2" charset="2"/>
              <a:buChar char="ü"/>
            </a:pPr>
            <a:r>
              <a:rPr lang="en-GB" sz="2000" dirty="0"/>
              <a:t>Peer learning and mentorship circles</a:t>
            </a:r>
          </a:p>
          <a:p>
            <a:pPr>
              <a:buFont typeface="Wingdings" panose="05000000000000000000" pitchFamily="2" charset="2"/>
              <a:buChar char="ü"/>
            </a:pPr>
            <a:r>
              <a:rPr lang="en-GB" sz="2000" dirty="0"/>
              <a:t>Confidence-building and leadership development activities</a:t>
            </a:r>
          </a:p>
          <a:p>
            <a:pPr>
              <a:buFont typeface="Wingdings" panose="05000000000000000000" pitchFamily="2" charset="2"/>
              <a:buChar char="ü"/>
            </a:pPr>
            <a:r>
              <a:rPr lang="en-GB" sz="2000" dirty="0"/>
              <a:t>Community engagement conversations to reduce stigma around SRHR discussions</a:t>
            </a:r>
          </a:p>
          <a:p>
            <a:pPr>
              <a:buFont typeface="Wingdings" panose="05000000000000000000" pitchFamily="2" charset="2"/>
              <a:buChar char="ü"/>
            </a:pPr>
            <a:r>
              <a:rPr lang="en-GB" sz="2000" dirty="0"/>
              <a:t>Encouraging girls to understand both their rights and responsibilities in making informed reproductive health decisions</a:t>
            </a:r>
            <a:endParaRPr lang="en-US" sz="2000" dirty="0"/>
          </a:p>
        </p:txBody>
      </p:sp>
      <p:pic>
        <p:nvPicPr>
          <p:cNvPr id="6" name="Picture 5">
            <a:extLst>
              <a:ext uri="{FF2B5EF4-FFF2-40B4-BE49-F238E27FC236}">
                <a16:creationId xmlns:a16="http://schemas.microsoft.com/office/drawing/2014/main" id="{D1662A8B-4AD4-44E4-4941-F4B65AF6BC1D}"/>
              </a:ext>
            </a:extLst>
          </p:cNvPr>
          <p:cNvPicPr>
            <a:picLocks noChangeAspect="1"/>
          </p:cNvPicPr>
          <p:nvPr/>
        </p:nvPicPr>
        <p:blipFill rotWithShape="1">
          <a:blip r:embed="rId2">
            <a:extLst>
              <a:ext uri="{28A0092B-C50C-407E-A947-70E740481C1C}">
                <a14:useLocalDpi xmlns:a14="http://schemas.microsoft.com/office/drawing/2010/main" val="0"/>
              </a:ext>
            </a:extLst>
          </a:blip>
          <a:srcRect t="5639"/>
          <a:stretch/>
        </p:blipFill>
        <p:spPr>
          <a:xfrm>
            <a:off x="7457276" y="1091294"/>
            <a:ext cx="4729310" cy="4930359"/>
          </a:xfrm>
          <a:prstGeom prst="rect">
            <a:avLst/>
          </a:prstGeom>
        </p:spPr>
      </p:pic>
    </p:spTree>
    <p:extLst>
      <p:ext uri="{BB962C8B-B14F-4D97-AF65-F5344CB8AC3E}">
        <p14:creationId xmlns:p14="http://schemas.microsoft.com/office/powerpoint/2010/main" val="72033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The 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2" y="1091293"/>
            <a:ext cx="4533514" cy="3319033"/>
          </a:xfrm>
          <a:ln>
            <a:solidFill>
              <a:schemeClr val="tx1"/>
            </a:solidFill>
          </a:ln>
        </p:spPr>
        <p:txBody>
          <a:bodyPr vert="horz" lIns="91440" tIns="45720" rIns="91440" bIns="45720" rtlCol="0" anchor="t">
            <a:normAutofit fontScale="55000" lnSpcReduction="20000"/>
          </a:bodyPr>
          <a:lstStyle/>
          <a:p>
            <a:pPr marL="0" indent="0">
              <a:buNone/>
            </a:pPr>
            <a:r>
              <a:rPr lang="en-GB" sz="4000" dirty="0"/>
              <a:t>Participants included:</a:t>
            </a:r>
          </a:p>
          <a:p>
            <a:pPr>
              <a:buFont typeface="Courier New" panose="02070309020205020404" pitchFamily="49" charset="0"/>
              <a:buChar char="o"/>
            </a:pPr>
            <a:r>
              <a:rPr lang="en-GB" sz="4000" dirty="0"/>
              <a:t>Adolescent girls and young women from </a:t>
            </a:r>
            <a:r>
              <a:rPr lang="en-GB" sz="4000" dirty="0" err="1"/>
              <a:t>Hatcliffe</a:t>
            </a:r>
            <a:endParaRPr lang="en-GB" sz="4000" dirty="0"/>
          </a:p>
          <a:p>
            <a:pPr>
              <a:buFont typeface="Courier New" panose="02070309020205020404" pitchFamily="49" charset="0"/>
              <a:buChar char="o"/>
            </a:pPr>
            <a:r>
              <a:rPr lang="en-GB" sz="4000" dirty="0"/>
              <a:t>Peer mentors</a:t>
            </a:r>
          </a:p>
          <a:p>
            <a:pPr>
              <a:buFont typeface="Courier New" panose="02070309020205020404" pitchFamily="49" charset="0"/>
              <a:buChar char="o"/>
            </a:pPr>
            <a:r>
              <a:rPr lang="en-GB" sz="4000" dirty="0"/>
              <a:t>Community stakeholders engaged during sensitization efforts</a:t>
            </a:r>
          </a:p>
          <a:p>
            <a:pPr>
              <a:buFont typeface="Courier New" panose="02070309020205020404" pitchFamily="49" charset="0"/>
              <a:buChar char="o"/>
            </a:pPr>
            <a:r>
              <a:rPr lang="en-GB" sz="4000" dirty="0"/>
              <a:t>Other NGO representatives operating in the community  (SAfAIDS, REPSSI, </a:t>
            </a:r>
            <a:r>
              <a:rPr lang="en-GB" sz="4000" dirty="0" err="1"/>
              <a:t>Mwanasikana</a:t>
            </a:r>
            <a:r>
              <a:rPr lang="en-GB" sz="4000" dirty="0"/>
              <a:t> </a:t>
            </a:r>
            <a:r>
              <a:rPr lang="en-GB" sz="4000" dirty="0" err="1"/>
              <a:t>waNhasi</a:t>
            </a:r>
            <a:r>
              <a:rPr lang="en-GB" sz="4000" dirty="0"/>
              <a:t>)</a:t>
            </a:r>
          </a:p>
          <a:p>
            <a:pPr>
              <a:buFont typeface="Courier New" panose="02070309020205020404" pitchFamily="49" charset="0"/>
              <a:buChar char="o"/>
            </a:pPr>
            <a:endParaRPr lang="en-US" dirty="0"/>
          </a:p>
        </p:txBody>
      </p:sp>
      <p:sp>
        <p:nvSpPr>
          <p:cNvPr id="6" name="AutoShape 2">
            <a:extLst>
              <a:ext uri="{FF2B5EF4-FFF2-40B4-BE49-F238E27FC236}">
                <a16:creationId xmlns:a16="http://schemas.microsoft.com/office/drawing/2014/main" id="{514B878E-49E2-3929-7B1A-2C775E4512F7}"/>
              </a:ext>
            </a:extLst>
          </p:cNvPr>
          <p:cNvSpPr>
            <a:spLocks noChangeAspect="1" noChangeArrowheads="1"/>
          </p:cNvSpPr>
          <p:nvPr/>
        </p:nvSpPr>
        <p:spPr bwMode="auto">
          <a:xfrm>
            <a:off x="5941615" y="3276600"/>
            <a:ext cx="306785"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a:p>
        </p:txBody>
      </p:sp>
      <p:sp>
        <p:nvSpPr>
          <p:cNvPr id="8" name="AutoShape 4">
            <a:extLst>
              <a:ext uri="{FF2B5EF4-FFF2-40B4-BE49-F238E27FC236}">
                <a16:creationId xmlns:a16="http://schemas.microsoft.com/office/drawing/2014/main" id="{652A87A5-F77E-9A54-AB48-79A76EF6D64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W"/>
          </a:p>
        </p:txBody>
      </p:sp>
      <p:pic>
        <p:nvPicPr>
          <p:cNvPr id="9" name="Picture 8">
            <a:extLst>
              <a:ext uri="{FF2B5EF4-FFF2-40B4-BE49-F238E27FC236}">
                <a16:creationId xmlns:a16="http://schemas.microsoft.com/office/drawing/2014/main" id="{DC7F6B45-9766-B726-CC3A-33D75877E61E}"/>
              </a:ext>
            </a:extLst>
          </p:cNvPr>
          <p:cNvPicPr>
            <a:picLocks noChangeAspect="1"/>
          </p:cNvPicPr>
          <p:nvPr/>
        </p:nvPicPr>
        <p:blipFill>
          <a:blip r:embed="rId2"/>
          <a:stretch>
            <a:fillRect/>
          </a:stretch>
        </p:blipFill>
        <p:spPr>
          <a:xfrm>
            <a:off x="4901519" y="1108920"/>
            <a:ext cx="3570652" cy="5076131"/>
          </a:xfrm>
          <a:prstGeom prst="rect">
            <a:avLst/>
          </a:prstGeom>
        </p:spPr>
      </p:pic>
      <p:pic>
        <p:nvPicPr>
          <p:cNvPr id="12" name="Picture 11">
            <a:extLst>
              <a:ext uri="{FF2B5EF4-FFF2-40B4-BE49-F238E27FC236}">
                <a16:creationId xmlns:a16="http://schemas.microsoft.com/office/drawing/2014/main" id="{B58CDCB2-6B79-9A58-CF09-D86A8F6B03AB}"/>
              </a:ext>
            </a:extLst>
          </p:cNvPr>
          <p:cNvPicPr>
            <a:picLocks noChangeAspect="1"/>
          </p:cNvPicPr>
          <p:nvPr/>
        </p:nvPicPr>
        <p:blipFill rotWithShape="1">
          <a:blip r:embed="rId3"/>
          <a:srcRect l="19032" t="15913" r="12151"/>
          <a:stretch/>
        </p:blipFill>
        <p:spPr>
          <a:xfrm>
            <a:off x="8605044" y="1108920"/>
            <a:ext cx="3343809" cy="5132630"/>
          </a:xfrm>
          <a:prstGeom prst="rect">
            <a:avLst/>
          </a:prstGeom>
        </p:spPr>
      </p:pic>
      <p:sp>
        <p:nvSpPr>
          <p:cNvPr id="14" name="TextBox 13">
            <a:extLst>
              <a:ext uri="{FF2B5EF4-FFF2-40B4-BE49-F238E27FC236}">
                <a16:creationId xmlns:a16="http://schemas.microsoft.com/office/drawing/2014/main" id="{5A406910-CDE2-2D16-92DA-0A2538DD626A}"/>
              </a:ext>
            </a:extLst>
          </p:cNvPr>
          <p:cNvSpPr txBox="1"/>
          <p:nvPr/>
        </p:nvSpPr>
        <p:spPr>
          <a:xfrm>
            <a:off x="279798" y="4450107"/>
            <a:ext cx="4444182" cy="1815882"/>
          </a:xfrm>
          <a:prstGeom prst="rect">
            <a:avLst/>
          </a:prstGeom>
          <a:noFill/>
        </p:spPr>
        <p:txBody>
          <a:bodyPr wrap="square">
            <a:spAutoFit/>
          </a:bodyPr>
          <a:lstStyle/>
          <a:p>
            <a:r>
              <a:rPr lang="en-GB" sz="1600" i="1" dirty="0">
                <a:solidFill>
                  <a:srgbClr val="17B060"/>
                </a:solidFill>
              </a:rPr>
              <a:t>“Before </a:t>
            </a:r>
            <a:r>
              <a:rPr lang="en-GB" sz="1600" i="1" dirty="0" err="1">
                <a:solidFill>
                  <a:srgbClr val="17B060"/>
                </a:solidFill>
              </a:rPr>
              <a:t>SafePath</a:t>
            </a:r>
            <a:r>
              <a:rPr lang="en-GB" sz="1600" i="1" dirty="0">
                <a:solidFill>
                  <a:srgbClr val="17B060"/>
                </a:solidFill>
              </a:rPr>
              <a:t>, we were told that talking about SRHR is disrespectful and that girls should just keep quiet. Now we understand that knowing our rights is not wrong. Even when people say we are being ‘spoiled,’ we support each other and continue speaking up for our health and our futures.”</a:t>
            </a:r>
            <a:br>
              <a:rPr lang="en-GB" sz="1600" dirty="0">
                <a:solidFill>
                  <a:srgbClr val="17B060"/>
                </a:solidFill>
              </a:rPr>
            </a:br>
            <a:r>
              <a:rPr lang="en-GB" sz="1600" dirty="0">
                <a:solidFill>
                  <a:srgbClr val="17B060"/>
                </a:solidFill>
              </a:rPr>
              <a:t>— </a:t>
            </a:r>
            <a:r>
              <a:rPr lang="en-GB" sz="1600" b="1" dirty="0">
                <a:solidFill>
                  <a:srgbClr val="17B060"/>
                </a:solidFill>
              </a:rPr>
              <a:t>Adolescent girl, </a:t>
            </a:r>
            <a:r>
              <a:rPr lang="en-GB" sz="1600" b="1" dirty="0" err="1">
                <a:solidFill>
                  <a:srgbClr val="17B060"/>
                </a:solidFill>
              </a:rPr>
              <a:t>SafePath</a:t>
            </a:r>
            <a:r>
              <a:rPr lang="en-GB" sz="1600" b="1" dirty="0">
                <a:solidFill>
                  <a:srgbClr val="17B060"/>
                </a:solidFill>
              </a:rPr>
              <a:t> participant, </a:t>
            </a:r>
            <a:r>
              <a:rPr lang="en-GB" sz="1600" b="1" dirty="0" err="1">
                <a:solidFill>
                  <a:srgbClr val="17B060"/>
                </a:solidFill>
              </a:rPr>
              <a:t>Hatcliffe</a:t>
            </a:r>
            <a:endParaRPr lang="en-ZW" sz="1600" b="1" dirty="0">
              <a:solidFill>
                <a:srgbClr val="17B060"/>
              </a:solidFill>
            </a:endParaRPr>
          </a:p>
        </p:txBody>
      </p:sp>
    </p:spTree>
    <p:extLst>
      <p:ext uri="{BB962C8B-B14F-4D97-AF65-F5344CB8AC3E}">
        <p14:creationId xmlns:p14="http://schemas.microsoft.com/office/powerpoint/2010/main" val="290062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a:ln>
                  <a:noFill/>
                </a:ln>
                <a:solidFill>
                  <a:prstClr val="black"/>
                </a:solidFill>
                <a:effectLst/>
                <a:uLnTx/>
                <a:uFillTx/>
                <a:latin typeface="Calibri Light" panose="020F0302020204030204"/>
                <a:ea typeface="+mj-ea"/>
                <a:cs typeface="+mj-cs"/>
              </a:rPr>
              <a:t>The change</a:t>
            </a:r>
            <a:endParaRPr kumimoji="0" lang="en-ZW" sz="4400" b="0" i="1" u="none" strike="noStrike" kern="1200" cap="none" spc="300" normalizeH="0" baseline="0" noProof="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6785101" cy="5034869"/>
          </a:xfrm>
          <a:ln>
            <a:solidFill>
              <a:schemeClr val="tx1"/>
            </a:solidFill>
          </a:ln>
        </p:spPr>
        <p:txBody>
          <a:bodyPr vert="horz" lIns="91440" tIns="45720" rIns="91440" bIns="45720" rtlCol="0" anchor="t">
            <a:normAutofit/>
          </a:bodyPr>
          <a:lstStyle/>
          <a:p>
            <a:pPr marL="0" indent="0">
              <a:buNone/>
            </a:pPr>
            <a:r>
              <a:rPr lang="en-GB" sz="2000" dirty="0"/>
              <a:t>The change was overwhelmingly positive. </a:t>
            </a:r>
          </a:p>
          <a:p>
            <a:pPr marL="0" indent="0">
              <a:buNone/>
            </a:pPr>
            <a:r>
              <a:rPr lang="en-GB" sz="2000" dirty="0"/>
              <a:t>By the end of the advocacy Project:</a:t>
            </a:r>
          </a:p>
          <a:p>
            <a:pPr>
              <a:buFont typeface="Wingdings" panose="05000000000000000000" pitchFamily="2" charset="2"/>
              <a:buChar char="Ø"/>
            </a:pPr>
            <a:r>
              <a:rPr lang="en-GB" sz="2000" dirty="0"/>
              <a:t>Girls demonstrated increased SRHR knowledge</a:t>
            </a:r>
          </a:p>
          <a:p>
            <a:pPr>
              <a:buFont typeface="Wingdings" panose="05000000000000000000" pitchFamily="2" charset="2"/>
              <a:buChar char="Ø"/>
            </a:pPr>
            <a:r>
              <a:rPr lang="en-GB" sz="2000" dirty="0"/>
              <a:t>Participants reported greater confidence in making informed decisions</a:t>
            </a:r>
          </a:p>
          <a:p>
            <a:pPr>
              <a:buFont typeface="Wingdings" panose="05000000000000000000" pitchFamily="2" charset="2"/>
              <a:buChar char="Ø"/>
            </a:pPr>
            <a:r>
              <a:rPr lang="en-GB" sz="2000" dirty="0"/>
              <a:t>There was improved openness in discussing sexual health issues</a:t>
            </a:r>
          </a:p>
          <a:p>
            <a:pPr>
              <a:buFont typeface="Wingdings" panose="05000000000000000000" pitchFamily="2" charset="2"/>
              <a:buChar char="Ø"/>
            </a:pPr>
            <a:r>
              <a:rPr lang="en-GB" sz="2000" dirty="0"/>
              <a:t>Girls expressed stronger understanding of consent and healthy relationships</a:t>
            </a:r>
          </a:p>
          <a:p>
            <a:pPr marL="0" indent="0">
              <a:buNone/>
            </a:pPr>
            <a:r>
              <a:rPr lang="en-GB" sz="2000" dirty="0"/>
              <a:t>The shift was particularly visible in the way participants began asking informed questions, challenging myths and supporting peers with correct information within the community </a:t>
            </a:r>
          </a:p>
          <a:p>
            <a:pPr marL="0" indent="0">
              <a:buNone/>
            </a:pPr>
            <a:r>
              <a:rPr lang="en-GB" sz="2000" dirty="0"/>
              <a:t>The primary beneficiaries were adolescent girls and young women in </a:t>
            </a:r>
            <a:r>
              <a:rPr lang="en-GB" sz="2000" dirty="0" err="1"/>
              <a:t>Hatcliffe</a:t>
            </a:r>
            <a:r>
              <a:rPr lang="en-GB" sz="2000" dirty="0"/>
              <a:t> aged between 13 -24. </a:t>
            </a:r>
            <a:endParaRPr lang="en-US" sz="2000" dirty="0"/>
          </a:p>
        </p:txBody>
      </p:sp>
      <p:pic>
        <p:nvPicPr>
          <p:cNvPr id="4" name="Picture 3">
            <a:extLst>
              <a:ext uri="{FF2B5EF4-FFF2-40B4-BE49-F238E27FC236}">
                <a16:creationId xmlns:a16="http://schemas.microsoft.com/office/drawing/2014/main" id="{49228157-35EC-F11B-E4F4-6B4D3A541847}"/>
              </a:ext>
            </a:extLst>
          </p:cNvPr>
          <p:cNvPicPr>
            <a:picLocks noChangeAspect="1"/>
          </p:cNvPicPr>
          <p:nvPr/>
        </p:nvPicPr>
        <p:blipFill rotWithShape="1">
          <a:blip r:embed="rId2"/>
          <a:srcRect l="21018" t="17853"/>
          <a:stretch/>
        </p:blipFill>
        <p:spPr>
          <a:xfrm>
            <a:off x="7089058" y="1224338"/>
            <a:ext cx="4975123" cy="4704514"/>
          </a:xfrm>
          <a:prstGeom prst="rect">
            <a:avLst/>
          </a:prstGeom>
        </p:spPr>
      </p:pic>
    </p:spTree>
    <p:extLst>
      <p:ext uri="{BB962C8B-B14F-4D97-AF65-F5344CB8AC3E}">
        <p14:creationId xmlns:p14="http://schemas.microsoft.com/office/powerpoint/2010/main" val="3907060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a:ln>
                  <a:noFill/>
                </a:ln>
                <a:solidFill>
                  <a:prstClr val="black"/>
                </a:solidFill>
                <a:effectLst/>
                <a:uLnTx/>
                <a:uFillTx/>
                <a:latin typeface="Calibri Light" panose="020F0302020204030204"/>
                <a:ea typeface="+mj-ea"/>
                <a:cs typeface="+mj-cs"/>
              </a:rPr>
              <a:t>The change</a:t>
            </a:r>
            <a:endParaRPr kumimoji="0" lang="en-ZW" sz="4400" b="0" i="1" u="none" strike="noStrike" kern="1200" cap="none" spc="300" normalizeH="0" baseline="0" noProof="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6317577" cy="5034869"/>
          </a:xfrm>
          <a:ln>
            <a:solidFill>
              <a:schemeClr val="tx1"/>
            </a:solidFill>
          </a:ln>
        </p:spPr>
        <p:txBody>
          <a:bodyPr vert="horz" lIns="91440" tIns="45720" rIns="91440" bIns="45720" rtlCol="0" anchor="t">
            <a:normAutofit lnSpcReduction="10000"/>
          </a:bodyPr>
          <a:lstStyle/>
          <a:p>
            <a:pPr marL="0" indent="0">
              <a:buNone/>
            </a:pPr>
            <a:r>
              <a:rPr lang="en-GB" sz="2200" dirty="0"/>
              <a:t>The situation has shifted from silence and misinformation to increased awareness and dialogue</a:t>
            </a:r>
          </a:p>
          <a:p>
            <a:pPr marL="0" indent="0">
              <a:buNone/>
            </a:pPr>
            <a:r>
              <a:rPr lang="en-GB" sz="2200" dirty="0"/>
              <a:t>There is now:</a:t>
            </a:r>
          </a:p>
          <a:p>
            <a:pPr>
              <a:buFont typeface="Wingdings" panose="05000000000000000000" pitchFamily="2" charset="2"/>
              <a:buChar char="q"/>
            </a:pPr>
            <a:r>
              <a:rPr lang="en-GB" sz="2200" dirty="0"/>
              <a:t>A functioning safe space for SRHR engagement</a:t>
            </a:r>
          </a:p>
          <a:p>
            <a:pPr>
              <a:buFont typeface="Wingdings" panose="05000000000000000000" pitchFamily="2" charset="2"/>
              <a:buChar char="q"/>
            </a:pPr>
            <a:r>
              <a:rPr lang="en-GB" sz="2200" dirty="0"/>
              <a:t>Improved confidence among participating girls and young women to make informed SRHR decisions </a:t>
            </a:r>
          </a:p>
          <a:p>
            <a:pPr>
              <a:buFont typeface="Wingdings" panose="05000000000000000000" pitchFamily="2" charset="2"/>
              <a:buChar char="q"/>
            </a:pPr>
            <a:r>
              <a:rPr lang="en-GB" sz="2200" dirty="0"/>
              <a:t>Greater peer-to-peer sharing of accurate SRHR information</a:t>
            </a:r>
          </a:p>
          <a:p>
            <a:pPr>
              <a:buFont typeface="Wingdings" panose="05000000000000000000" pitchFamily="2" charset="2"/>
              <a:buChar char="q"/>
            </a:pPr>
            <a:r>
              <a:rPr lang="en-GB" sz="2200" dirty="0"/>
              <a:t>Increased recognition of the importance of comprehensive sexuality education at community level</a:t>
            </a:r>
          </a:p>
          <a:p>
            <a:pPr marL="0" indent="0">
              <a:buNone/>
            </a:pPr>
            <a:r>
              <a:rPr lang="en-GB" sz="2000" b="1" i="1" dirty="0">
                <a:solidFill>
                  <a:srgbClr val="C00000"/>
                </a:solidFill>
              </a:rPr>
              <a:t>While adolescent pregnancy remains a national challenge, </a:t>
            </a:r>
            <a:r>
              <a:rPr lang="en-GB" sz="2000" b="1" i="1" dirty="0" err="1">
                <a:solidFill>
                  <a:srgbClr val="C00000"/>
                </a:solidFill>
              </a:rPr>
              <a:t>SafePath</a:t>
            </a:r>
            <a:r>
              <a:rPr lang="en-GB" sz="2000" b="1" i="1" dirty="0">
                <a:solidFill>
                  <a:srgbClr val="C00000"/>
                </a:solidFill>
              </a:rPr>
              <a:t> Zimbabwe has contributed to a localized shift in knowledge, attitudes and empowerment in </a:t>
            </a:r>
            <a:r>
              <a:rPr lang="en-GB" sz="2000" b="1" i="1" dirty="0" err="1">
                <a:solidFill>
                  <a:srgbClr val="C00000"/>
                </a:solidFill>
              </a:rPr>
              <a:t>Hatcliffe</a:t>
            </a:r>
            <a:r>
              <a:rPr lang="en-GB" sz="2000" b="1" i="1" dirty="0">
                <a:solidFill>
                  <a:srgbClr val="C00000"/>
                </a:solidFill>
              </a:rPr>
              <a:t> which demonstrates that community led, youth-</a:t>
            </a:r>
            <a:r>
              <a:rPr lang="en-GB" sz="2000" b="1" i="1" dirty="0" err="1">
                <a:solidFill>
                  <a:srgbClr val="C00000"/>
                </a:solidFill>
              </a:rPr>
              <a:t>centered</a:t>
            </a:r>
            <a:r>
              <a:rPr lang="en-GB" sz="2000" b="1" i="1" dirty="0">
                <a:solidFill>
                  <a:srgbClr val="C00000"/>
                </a:solidFill>
              </a:rPr>
              <a:t> interventions can drive meaningful change</a:t>
            </a:r>
          </a:p>
        </p:txBody>
      </p:sp>
      <p:pic>
        <p:nvPicPr>
          <p:cNvPr id="6" name="Picture 5">
            <a:extLst>
              <a:ext uri="{FF2B5EF4-FFF2-40B4-BE49-F238E27FC236}">
                <a16:creationId xmlns:a16="http://schemas.microsoft.com/office/drawing/2014/main" id="{58E9E70D-CDE5-B783-D58F-48C5C209BFF4}"/>
              </a:ext>
            </a:extLst>
          </p:cNvPr>
          <p:cNvPicPr>
            <a:picLocks noChangeAspect="1"/>
          </p:cNvPicPr>
          <p:nvPr/>
        </p:nvPicPr>
        <p:blipFill rotWithShape="1">
          <a:blip r:embed="rId2"/>
          <a:srcRect l="9140" t="28236"/>
          <a:stretch/>
        </p:blipFill>
        <p:spPr>
          <a:xfrm>
            <a:off x="6558115" y="1224337"/>
            <a:ext cx="5628471" cy="4704515"/>
          </a:xfrm>
          <a:prstGeom prst="rect">
            <a:avLst/>
          </a:prstGeom>
        </p:spPr>
      </p:pic>
    </p:spTree>
    <p:extLst>
      <p:ext uri="{BB962C8B-B14F-4D97-AF65-F5344CB8AC3E}">
        <p14:creationId xmlns:p14="http://schemas.microsoft.com/office/powerpoint/2010/main" val="2074547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98A8A-D06A-6225-BBF2-7B696BA4559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83A064-61BA-F4FE-EF05-CAD433A201C2}"/>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1AD42631-DCC0-2BB4-7F34-399DF72D9E3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73DB59A6-6DDF-9E46-FA99-FBAA0195D146}"/>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Significance of Change</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142DC78E-4500-5F1A-F5DD-78154C27EF19}"/>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39056698-5B7C-2C38-5FB0-4C85C72769C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FA19A371-0226-ED76-96D0-CBF6681433DB}"/>
              </a:ext>
            </a:extLst>
          </p:cNvPr>
          <p:cNvSpPr>
            <a:spLocks noGrp="1"/>
          </p:cNvSpPr>
          <p:nvPr>
            <p:ph sz="half" idx="1"/>
          </p:nvPr>
        </p:nvSpPr>
        <p:spPr>
          <a:xfrm>
            <a:off x="235132" y="1091294"/>
            <a:ext cx="5575734" cy="5034869"/>
          </a:xfrm>
          <a:ln>
            <a:solidFill>
              <a:schemeClr val="tx1"/>
            </a:solidFill>
          </a:ln>
        </p:spPr>
        <p:txBody>
          <a:bodyPr>
            <a:noAutofit/>
          </a:bodyPr>
          <a:lstStyle/>
          <a:p>
            <a:pPr marL="0" indent="0">
              <a:buNone/>
            </a:pPr>
            <a:r>
              <a:rPr lang="en-GB" sz="1500" dirty="0"/>
              <a:t>The change brought about through </a:t>
            </a:r>
            <a:r>
              <a:rPr lang="en-GB" sz="1500" dirty="0" err="1"/>
              <a:t>SafePath</a:t>
            </a:r>
            <a:r>
              <a:rPr lang="en-GB" sz="1500" dirty="0"/>
              <a:t> Zimbabwe is significant because it contributes directly to strengthening girl’s agency, voice and informed choice  which are core pillars of the broader gender equality and SRHR movement. </a:t>
            </a:r>
          </a:p>
          <a:p>
            <a:pPr marL="0" indent="0">
              <a:buNone/>
            </a:pPr>
            <a:r>
              <a:rPr lang="en-GB" sz="1500" dirty="0"/>
              <a:t>By increasing access to accurate SRHR information and creating safe spaces for dialogue, the project helped shift adolescent girls from being passive recipients of information to active rights-holders who are better equipped to make decisions about their bodies and futures.</a:t>
            </a:r>
          </a:p>
          <a:p>
            <a:pPr marL="0" indent="0">
              <a:buNone/>
            </a:pPr>
            <a:r>
              <a:rPr lang="en-GB" sz="1500" dirty="0"/>
              <a:t>For the movement, this change demonstrates that:</a:t>
            </a:r>
          </a:p>
          <a:p>
            <a:pPr>
              <a:buFont typeface="Wingdings" panose="05000000000000000000" pitchFamily="2" charset="2"/>
              <a:buChar char="§"/>
            </a:pPr>
            <a:r>
              <a:rPr lang="en-GB" sz="1500" dirty="0"/>
              <a:t>Community-led, youth-</a:t>
            </a:r>
            <a:r>
              <a:rPr lang="en-GB" sz="1500" dirty="0" err="1"/>
              <a:t>centered</a:t>
            </a:r>
            <a:r>
              <a:rPr lang="en-GB" sz="1500" dirty="0"/>
              <a:t> interventions are effective.</a:t>
            </a:r>
          </a:p>
          <a:p>
            <a:pPr>
              <a:buFont typeface="Wingdings" panose="05000000000000000000" pitchFamily="2" charset="2"/>
              <a:buChar char="§"/>
            </a:pPr>
            <a:r>
              <a:rPr lang="en-GB" sz="1500" dirty="0"/>
              <a:t>Girls are not passive beneficiaries they are capable advocates and change agents</a:t>
            </a:r>
          </a:p>
          <a:p>
            <a:pPr>
              <a:buFont typeface="Wingdings" panose="05000000000000000000" pitchFamily="2" charset="2"/>
              <a:buChar char="§"/>
            </a:pPr>
            <a:r>
              <a:rPr lang="en-GB" sz="1500" dirty="0"/>
              <a:t>Silence and stigma around sexuality can be dismantled through safe dialogue</a:t>
            </a:r>
          </a:p>
          <a:p>
            <a:pPr>
              <a:buFont typeface="Wingdings" panose="05000000000000000000" pitchFamily="2" charset="2"/>
              <a:buChar char="§"/>
            </a:pPr>
            <a:r>
              <a:rPr lang="en-GB" sz="1500" dirty="0"/>
              <a:t>Preventing adolescent pregnancy requires empowerment, not restriction</a:t>
            </a:r>
          </a:p>
          <a:p>
            <a:pPr marL="0" indent="0">
              <a:buNone/>
            </a:pPr>
            <a:r>
              <a:rPr lang="en-GB" sz="1200" b="1" i="1" dirty="0">
                <a:solidFill>
                  <a:srgbClr val="C00000"/>
                </a:solidFill>
              </a:rPr>
              <a:t>At a time when SRHR faces backlash and misinformation in many spaces, the project contributes to safeguarding gains in bodily autonomy and reproductive rights by grounding advocacy in community engagement and lived realities</a:t>
            </a:r>
            <a:endParaRPr lang="en-US" sz="1200" b="1" i="1" dirty="0">
              <a:solidFill>
                <a:srgbClr val="C00000"/>
              </a:solidFill>
            </a:endParaRPr>
          </a:p>
        </p:txBody>
      </p:sp>
      <p:pic>
        <p:nvPicPr>
          <p:cNvPr id="4" name="Picture 3">
            <a:extLst>
              <a:ext uri="{FF2B5EF4-FFF2-40B4-BE49-F238E27FC236}">
                <a16:creationId xmlns:a16="http://schemas.microsoft.com/office/drawing/2014/main" id="{56F5D922-8368-28AD-1066-6CF8B10668C0}"/>
              </a:ext>
            </a:extLst>
          </p:cNvPr>
          <p:cNvPicPr>
            <a:picLocks noChangeAspect="1"/>
          </p:cNvPicPr>
          <p:nvPr/>
        </p:nvPicPr>
        <p:blipFill rotWithShape="1">
          <a:blip r:embed="rId2"/>
          <a:srcRect l="5269" t="22652" r="8602"/>
          <a:stretch/>
        </p:blipFill>
        <p:spPr>
          <a:xfrm>
            <a:off x="5810866" y="1051514"/>
            <a:ext cx="6381134" cy="5039396"/>
          </a:xfrm>
          <a:prstGeom prst="rect">
            <a:avLst/>
          </a:prstGeom>
        </p:spPr>
      </p:pic>
    </p:spTree>
    <p:extLst>
      <p:ext uri="{BB962C8B-B14F-4D97-AF65-F5344CB8AC3E}">
        <p14:creationId xmlns:p14="http://schemas.microsoft.com/office/powerpoint/2010/main" val="3423654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0128bf-0240-4a00-b00a-ea9f2cdab004">
      <Terms xmlns="http://schemas.microsoft.com/office/infopath/2007/PartnerControls"/>
    </lcf76f155ced4ddcb4097134ff3c332f>
    <TaxCatchAll xmlns="5c72703c-1067-4fa7-89cc-ef245258de7b" xsi:nil="true"/>
  </documentManagement>
</p:properties>
</file>

<file path=customXml/itemProps1.xml><?xml version="1.0" encoding="utf-8"?>
<ds:datastoreItem xmlns:ds="http://schemas.openxmlformats.org/officeDocument/2006/customXml" ds:itemID="{B24EEE40-7033-42A9-8EC9-D2E77319E691}"/>
</file>

<file path=customXml/itemProps2.xml><?xml version="1.0" encoding="utf-8"?>
<ds:datastoreItem xmlns:ds="http://schemas.openxmlformats.org/officeDocument/2006/customXml" ds:itemID="{BC6172B0-EA46-4876-BA33-4C0737EFA080}"/>
</file>

<file path=customXml/itemProps3.xml><?xml version="1.0" encoding="utf-8"?>
<ds:datastoreItem xmlns:ds="http://schemas.openxmlformats.org/officeDocument/2006/customXml" ds:itemID="{F8D776A4-2A9A-4855-ABFB-1EB2E27A3EA2}"/>
</file>

<file path=docProps/app.xml><?xml version="1.0" encoding="utf-8"?>
<Properties xmlns="http://schemas.openxmlformats.org/officeDocument/2006/extended-properties" xmlns:vt="http://schemas.openxmlformats.org/officeDocument/2006/docPropsVTypes">
  <TotalTime>215</TotalTime>
  <Words>1540</Words>
  <Application>Microsoft Office PowerPoint</Application>
  <PresentationFormat>Widescreen</PresentationFormat>
  <Paragraphs>105</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Bahnschrift Condensed</vt:lpstr>
      <vt:lpstr>Calibri</vt:lpstr>
      <vt:lpstr>Calibri Light</vt:lpstr>
      <vt:lpstr>Courier New</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Debi Lee</dc:creator>
  <cp:lastModifiedBy>Lynet Tinoza</cp:lastModifiedBy>
  <cp:revision>3</cp:revision>
  <dcterms:created xsi:type="dcterms:W3CDTF">2025-10-09T06:55:09Z</dcterms:created>
  <dcterms:modified xsi:type="dcterms:W3CDTF">2026-03-04T13:20:15Z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ies>
</file>