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7" r:id="rId5"/>
    <p:sldId id="284" r:id="rId6"/>
    <p:sldId id="283" r:id="rId7"/>
    <p:sldId id="286" r:id="rId8"/>
    <p:sldId id="287" r:id="rId9"/>
    <p:sldId id="274" r:id="rId10"/>
    <p:sldId id="288" r:id="rId11"/>
    <p:sldId id="289" r:id="rId12"/>
    <p:sldId id="290" r:id="rId13"/>
    <p:sldId id="276" r:id="rId14"/>
    <p:sldId id="285" r:id="rId15"/>
    <p:sldId id="277" r:id="rId16"/>
    <p:sldId id="278" r:id="rId17"/>
    <p:sldId id="282" r:id="rId18"/>
    <p:sldId id="280" r:id="rId19"/>
    <p:sldId id="279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7B060"/>
    <a:srgbClr val="F7DA06"/>
    <a:srgbClr val="E37191"/>
    <a:srgbClr val="A57FA6"/>
    <a:srgbClr val="7D59A5"/>
    <a:srgbClr val="FF0000"/>
    <a:srgbClr val="25B56A"/>
    <a:srgbClr val="7B2C42"/>
    <a:srgbClr val="D1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808F8B-1D1A-42E5-A2AB-5C3A2EEAFEE0}" v="4" dt="2026-02-18T09:40:34.5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18501-CE5C-47CD-AAC9-44705F48B436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CFFC7-A3FA-4E1C-B89A-15E2EEFF8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586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CFFC7-A3FA-4E1C-B89A-15E2EEFF8CF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448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E2CE2-5A7E-4EE2-9250-484598939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62C76-4F4C-BDDA-A97A-165EB3359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4042E-3907-93CB-4E2E-55F85AE4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905BC-5A99-07E4-DD66-2ED4D4B60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2D9CB-D969-E8CA-BC4E-7974855A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61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B160-8340-37E5-9194-2F2A769E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2EC659-D4C7-815D-9806-42DE933B4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70717-E0D3-22F2-A9A6-EB49979C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A3E06-6483-7692-99D3-BF56E4FE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564DD-F12F-22CC-E23A-D3F4EBF3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633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2EF1F-5EB7-19ED-3053-C12F9E82D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F3B99-431D-CACD-E9F7-044331D74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F3BFF-9C24-BC50-E529-8CB16AB7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CBEFD-866C-65D7-CE39-814194A5E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7994-4C60-75E4-1FC9-C0CB024F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4201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4B42-CF62-4194-C72A-A7DBF745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7432-04B2-6FD3-F13F-E433CB0B0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F369B-6E2C-44A2-C44B-960C6F79A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5F7EB-37BA-CA88-4827-CE3D85823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77F02-BA4E-5071-883F-9D2A2624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596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CA92-20F4-58C5-1C31-6408299D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1CA49-3BF8-BF14-7BED-F3F8A685F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032CD-4264-03DD-C589-9BA7870C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BCE3E-4B41-185A-7A35-D749F080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BEE40-9835-2DD0-9F62-8951777C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0607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3E565-4E9E-7B98-C1CE-10815FC4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2A0D1-4932-BA81-9435-966CB5555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E32DD-814D-29E3-D855-B03D34F1A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3B16A-F81E-2678-3268-D6193E50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FE573-B73D-A4EB-B1C9-80861D29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C6204-207C-1FC7-84B3-52869117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7597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2DD5-FC51-03AA-C38C-084CEACA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525E9-5151-1739-016C-AB555B9EA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6984E-90A7-7C25-60E1-5CB82948E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34B5A-FBC9-FAEE-AEF8-BE2AE2149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824E7-056E-E352-BF6D-0AD64D5A6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11C77-DC7B-375C-FB80-E5D64EE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FFD020-764F-4DBF-36AB-CECB5203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7D402A-D7B1-FD7D-0E89-F9F80FF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157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B5F8-BCE2-C277-4A15-A31D4A1F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8D650-16E4-2EFF-3E62-24FAFF8C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86D35-4D39-C2DE-D480-05B9A1D8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E74BE-731C-6639-F730-3218D5AF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766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8641D-EAF8-569A-50B4-2AA6391B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501D3-C043-466F-1636-AC2D5479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7BEF9-CAFC-0B9C-395B-6AB49349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11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A8E1-CF86-C610-970C-DAA48696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07325-E76B-28E6-548E-F69713A69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D414A-E527-E786-5515-CDC19AC6F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90575-141A-BBBF-46C3-C678A748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9A23C-8C33-FA22-3A9A-B651D2CD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C2CA9-CD5D-1DB2-0F88-FE30AC03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369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7C95D-49B8-B393-2C6C-C6CC80B2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48A346-B68E-8E6B-5F18-18CC7E951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DF0AE-4A4D-FDDB-C7AE-686EF72FE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A5C17-10A9-E7BB-2BDB-A88E49B7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19F9C-51AA-658B-3711-5F725398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E0C1C-F2C1-4D77-F475-CC1C9973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157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124A1C-250A-5E3D-0A23-FE958DB6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3F7C5-3EF1-5AF3-741A-8C49D5CCA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5CBFC-55BE-DDB4-4B5B-7991616B1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A6DBE-B882-4EF2-AACB-D4DAF18A6183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38554-8BC3-B422-534E-2FD7D578B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F892D-C923-EB87-001B-2596F909D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839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CCD9B-E70C-ADFC-B920-EE6ADA6A2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D15BD-62CF-3020-9479-F9804A70CF0D}"/>
              </a:ext>
            </a:extLst>
          </p:cNvPr>
          <p:cNvGrpSpPr/>
          <p:nvPr/>
        </p:nvGrpSpPr>
        <p:grpSpPr>
          <a:xfrm>
            <a:off x="-5410" y="0"/>
            <a:ext cx="12197407" cy="6882714"/>
            <a:chOff x="-5410" y="0"/>
            <a:chExt cx="12197407" cy="68827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DEEB93-91E8-7F7B-7E25-06550DE1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653" y="444608"/>
              <a:ext cx="8088706" cy="1194348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5CC5DF8-4FA2-D1E3-130A-E3E06CC5CBFE}"/>
                </a:ext>
              </a:extLst>
            </p:cNvPr>
            <p:cNvSpPr/>
            <p:nvPr/>
          </p:nvSpPr>
          <p:spPr>
            <a:xfrm>
              <a:off x="0" y="0"/>
              <a:ext cx="12191997" cy="113115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BAE425-FDF9-457D-29C9-145C8024CBCF}"/>
                </a:ext>
              </a:extLst>
            </p:cNvPr>
            <p:cNvSpPr/>
            <p:nvPr/>
          </p:nvSpPr>
          <p:spPr>
            <a:xfrm>
              <a:off x="0" y="6364553"/>
              <a:ext cx="12191997" cy="518161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403E2E81-9601-1970-B83A-F4245917F760}"/>
                </a:ext>
              </a:extLst>
            </p:cNvPr>
            <p:cNvSpPr txBox="1"/>
            <p:nvPr/>
          </p:nvSpPr>
          <p:spPr>
            <a:xfrm>
              <a:off x="-5410" y="6391015"/>
              <a:ext cx="12191996" cy="451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i="1" spc="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Voice and Choice Summit 2026    \    Voice and Choice Summit 2026 </a:t>
              </a:r>
              <a:endParaRPr lang="en-ZW" sz="24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77A6DB-18A6-C55E-C0FB-4E1D2DAA6CBE}"/>
              </a:ext>
            </a:extLst>
          </p:cNvPr>
          <p:cNvSpPr/>
          <p:nvPr/>
        </p:nvSpPr>
        <p:spPr>
          <a:xfrm>
            <a:off x="1" y="2584078"/>
            <a:ext cx="12191999" cy="2643876"/>
          </a:xfrm>
          <a:custGeom>
            <a:avLst/>
            <a:gdLst>
              <a:gd name="connsiteX0" fmla="*/ 12191999 w 12191999"/>
              <a:gd name="connsiteY0" fmla="*/ 0 h 2643876"/>
              <a:gd name="connsiteX1" fmla="*/ 12191999 w 12191999"/>
              <a:gd name="connsiteY1" fmla="*/ 464989 h 2643876"/>
              <a:gd name="connsiteX2" fmla="*/ 12090690 w 12191999"/>
              <a:gd name="connsiteY2" fmla="*/ 483907 h 2643876"/>
              <a:gd name="connsiteX3" fmla="*/ 5319131 w 12191999"/>
              <a:gd name="connsiteY3" fmla="*/ 2639171 h 2643876"/>
              <a:gd name="connsiteX4" fmla="*/ 0 w 12191999"/>
              <a:gd name="connsiteY4" fmla="*/ 1806892 h 2643876"/>
              <a:gd name="connsiteX5" fmla="*/ 22303 w 12191999"/>
              <a:gd name="connsiteY5" fmla="*/ 1351345 h 2643876"/>
              <a:gd name="connsiteX6" fmla="*/ 5330284 w 12191999"/>
              <a:gd name="connsiteY6" fmla="*/ 2452625 h 2643876"/>
              <a:gd name="connsiteX7" fmla="*/ 10868965 w 12191999"/>
              <a:gd name="connsiteY7" fmla="*/ 389807 h 2643876"/>
              <a:gd name="connsiteX8" fmla="*/ 12104896 w 12191999"/>
              <a:gd name="connsiteY8" fmla="*/ 1644 h 264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643876">
                <a:moveTo>
                  <a:pt x="12191999" y="0"/>
                </a:moveTo>
                <a:lnTo>
                  <a:pt x="12191999" y="464989"/>
                </a:lnTo>
                <a:lnTo>
                  <a:pt x="12090690" y="483907"/>
                </a:lnTo>
                <a:cubicBezTo>
                  <a:pt x="10319058" y="857183"/>
                  <a:pt x="7278028" y="2750381"/>
                  <a:pt x="5319131" y="2639171"/>
                </a:cubicBezTo>
                <a:cubicBezTo>
                  <a:pt x="3297044" y="2524373"/>
                  <a:pt x="2378926" y="1362052"/>
                  <a:pt x="0" y="1806892"/>
                </a:cubicBezTo>
                <a:lnTo>
                  <a:pt x="22303" y="1351345"/>
                </a:lnTo>
                <a:cubicBezTo>
                  <a:pt x="1256371" y="1285276"/>
                  <a:pt x="3401123" y="2389872"/>
                  <a:pt x="5330284" y="2452625"/>
                </a:cubicBezTo>
                <a:cubicBezTo>
                  <a:pt x="8259338" y="2486108"/>
                  <a:pt x="9788675" y="947659"/>
                  <a:pt x="10868965" y="389807"/>
                </a:cubicBezTo>
                <a:cubicBezTo>
                  <a:pt x="11409110" y="110881"/>
                  <a:pt x="11816948" y="21434"/>
                  <a:pt x="12104896" y="1644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ED7C6B-3215-606E-4317-F8BF01F39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104" y="1496600"/>
            <a:ext cx="9144000" cy="181140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</a:t>
            </a:r>
            <a:b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Summit 2026-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Story of Change Category</a:t>
            </a:r>
            <a:endParaRPr lang="en-ZA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3DB0E86D-BEBA-8DD5-5C76-03069FD92515}"/>
              </a:ext>
            </a:extLst>
          </p:cNvPr>
          <p:cNvSpPr txBox="1"/>
          <p:nvPr/>
        </p:nvSpPr>
        <p:spPr>
          <a:xfrm>
            <a:off x="456704" y="3837984"/>
            <a:ext cx="1097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Lesotho: Love, UNLOCKED—Queer Storytelling Challenging Gender Norms and </a:t>
            </a:r>
            <a:r>
              <a:rPr lang="en-US" sz="3200" b="1" dirty="0" smtClean="0"/>
              <a:t>Exclusion</a:t>
            </a:r>
            <a:br>
              <a:rPr lang="en-US" sz="3200" b="1" dirty="0" smtClean="0"/>
            </a:br>
            <a:r>
              <a:rPr lang="en-US" sz="3200" b="1" dirty="0" smtClean="0"/>
              <a:t>Maseru, Lesotho </a:t>
            </a:r>
          </a:p>
          <a:p>
            <a:pPr algn="ctr"/>
            <a:r>
              <a:rPr lang="en-US" sz="3200" b="1" dirty="0" smtClean="0"/>
              <a:t>By Unlocking Love Foundation </a:t>
            </a:r>
            <a:br>
              <a:rPr lang="en-US" sz="3200" b="1" dirty="0" smtClean="0"/>
            </a:br>
            <a:r>
              <a:rPr lang="en-US" sz="3200" b="1" dirty="0" smtClean="0"/>
              <a:t>Presenter : Irene Nchephe </a:t>
            </a:r>
            <a:endParaRPr lang="en-ZA" sz="3200" b="1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949EF0D1-C3D3-A50D-E26B-5D7CDB04134B}"/>
              </a:ext>
            </a:extLst>
          </p:cNvPr>
          <p:cNvSpPr txBox="1">
            <a:spLocks/>
          </p:cNvSpPr>
          <p:nvPr/>
        </p:nvSpPr>
        <p:spPr>
          <a:xfrm>
            <a:off x="9722368" y="469806"/>
            <a:ext cx="1303979" cy="8972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2000" dirty="0">
                <a:solidFill>
                  <a:srgbClr val="FF0000"/>
                </a:solidFill>
              </a:rPr>
              <a:t>Your logo goes here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368" y="199894"/>
            <a:ext cx="1425147" cy="168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A8E692-9EA8-7C9C-F745-0B142435D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FDA67A-358B-9E66-645D-FF58B500162B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5B27EB-7C45-6EA4-0E04-F9CBEA54BC44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706DD1E-29A2-AB8D-8903-4E8E84F3A62C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Actions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66E7404-EC74-A551-44B2-799722FA617D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4A8993B-E843-68BE-DA1B-04E494615963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1356042C-87BF-ABF0-F8A3-88794087C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b="1" dirty="0"/>
              <a:t>How Did the Change Come About?</a:t>
            </a:r>
          </a:p>
          <a:p>
            <a:r>
              <a:rPr lang="en-US" b="1" dirty="0"/>
              <a:t>Activities &amp; Actions</a:t>
            </a:r>
            <a:endParaRPr lang="en-US" dirty="0"/>
          </a:p>
          <a:p>
            <a:r>
              <a:rPr lang="en-US" dirty="0"/>
              <a:t>Designed and launched a structured, trauma-informed storytelling initiative.</a:t>
            </a:r>
          </a:p>
          <a:p>
            <a:r>
              <a:rPr lang="en-US" dirty="0"/>
              <a:t>Facilitated paired video conversations between queer partners, friends, and chosen families.</a:t>
            </a:r>
          </a:p>
          <a:p>
            <a:r>
              <a:rPr lang="en-US" dirty="0"/>
              <a:t>Used guided prompts, mutual questioning, and shared activities to encourage authentic expression.</a:t>
            </a:r>
          </a:p>
          <a:p>
            <a:r>
              <a:rPr lang="en-US" dirty="0" err="1"/>
              <a:t>Prioritised</a:t>
            </a:r>
            <a:r>
              <a:rPr lang="en-US" dirty="0"/>
              <a:t> consent, safety, and participant control over their narratives.</a:t>
            </a:r>
          </a:p>
          <a:p>
            <a:r>
              <a:rPr lang="en-US" b="1" dirty="0"/>
              <a:t>Leadership &amp; Participation</a:t>
            </a:r>
            <a:endParaRPr lang="en-US" dirty="0"/>
          </a:p>
          <a:p>
            <a:r>
              <a:rPr lang="en-US" dirty="0"/>
              <a:t>Led by </a:t>
            </a:r>
            <a:r>
              <a:rPr lang="en-US" b="1" dirty="0"/>
              <a:t>Unlocking Love</a:t>
            </a:r>
            <a:r>
              <a:rPr lang="en-US" dirty="0"/>
              <a:t>, a queer-led </a:t>
            </a:r>
            <a:r>
              <a:rPr lang="en-US" dirty="0" err="1"/>
              <a:t>organisation</a:t>
            </a:r>
            <a:r>
              <a:rPr lang="en-US" dirty="0"/>
              <a:t> based in Lesotho.</a:t>
            </a:r>
          </a:p>
          <a:p>
            <a:r>
              <a:rPr lang="en-US" dirty="0"/>
              <a:t>LGBTIQ+ individuals participated as storytellers and co-creators.</a:t>
            </a:r>
          </a:p>
          <a:p>
            <a:r>
              <a:rPr lang="en-US" dirty="0"/>
              <a:t>Community members contributed to shaping messaging and visibility approaches.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826" y="1692612"/>
            <a:ext cx="4348264" cy="579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2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C29526-82CB-7512-82D9-A30210970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3FC155-8AB6-1230-D4DA-869B598D1E2D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A708C1-10EB-5F12-BD91-56A7A23D23CD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1FF6018-E216-E155-A605-9CC4BBBB049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Context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6E0CE02-EA70-3B9B-CDA0-EED2087FF9B9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00206824-DEFE-9D42-8DEB-845B44BFFB56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C666376E-2E9B-49E9-97A8-0B117BA471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b="1" dirty="0"/>
              <a:t>Location, Target Group &amp; Issues Addressed</a:t>
            </a:r>
          </a:p>
          <a:p>
            <a:r>
              <a:rPr lang="en-US" b="1" dirty="0"/>
              <a:t>Based in:</a:t>
            </a:r>
            <a:r>
              <a:rPr lang="en-US" dirty="0"/>
              <a:t> Lesotho</a:t>
            </a:r>
          </a:p>
          <a:p>
            <a:r>
              <a:rPr lang="en-US" b="1" dirty="0"/>
              <a:t>Project implemented in:</a:t>
            </a:r>
            <a:r>
              <a:rPr lang="en-US" dirty="0"/>
              <a:t> Lesotho, with relevance to broader Southern African contexts</a:t>
            </a:r>
          </a:p>
          <a:p>
            <a:r>
              <a:rPr lang="en-US" b="1" dirty="0"/>
              <a:t>Most affected:</a:t>
            </a:r>
            <a:r>
              <a:rPr lang="en-US" dirty="0"/>
              <a:t> LGBTIQ+ individuals, particularly queer women and gender-diverse persons, who experience stigma, invisibility, discrimination, and limited safe spaces to express love and identity.</a:t>
            </a:r>
          </a:p>
          <a:p>
            <a:r>
              <a:rPr lang="en-US" b="1" dirty="0"/>
              <a:t>Issues addressed:</a:t>
            </a:r>
            <a:endParaRPr lang="en-US" dirty="0"/>
          </a:p>
          <a:p>
            <a:pPr marL="742950" lvl="1" indent="-285750"/>
            <a:r>
              <a:rPr lang="en-US" dirty="0"/>
              <a:t>Harmful gender norms and heteronormative definitions of love</a:t>
            </a:r>
          </a:p>
          <a:p>
            <a:pPr marL="742950" lvl="1" indent="-285750"/>
            <a:r>
              <a:rPr lang="en-US" dirty="0"/>
              <a:t>Social exclusion and lack of positive queer representation</a:t>
            </a:r>
          </a:p>
          <a:p>
            <a:pPr marL="742950" lvl="1" indent="-285750"/>
            <a:r>
              <a:rPr lang="en-US" dirty="0"/>
              <a:t>Stigma impacting mental wellbeing and community belonging</a:t>
            </a:r>
          </a:p>
          <a:p>
            <a:r>
              <a:rPr lang="en-US" dirty="0"/>
              <a:t>Love, UNLOCKED responds by creating affirming storytelling spaces that </a:t>
            </a:r>
            <a:r>
              <a:rPr lang="en-US" dirty="0" err="1"/>
              <a:t>centre</a:t>
            </a:r>
            <a:r>
              <a:rPr lang="en-US" dirty="0"/>
              <a:t> queer voices, visibility, and dignity.</a:t>
            </a:r>
          </a:p>
          <a:p>
            <a:endParaRPr lang="en-US" dirty="0"/>
          </a:p>
        </p:txBody>
      </p:sp>
      <p:pic>
        <p:nvPicPr>
          <p:cNvPr id="4" name="Love Unlocked Trailer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2C222E-9CA8-8403-03F7-39AB7C433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F48053-7FF7-EF86-7C65-74B4E9CDF8D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D8A7EE-1A4B-0C6D-EB46-8DFA22913D81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EE6B401-2653-D653-9B4D-8943BC87891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The change – impact 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62EBD83-7979-2E12-2991-37E8BEACF85B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4C54F62-A22A-20B2-66E0-37CF7AD71836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74CE9D1-7973-DCFC-ABB9-15BE7C35B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b="1" dirty="0"/>
              <a:t>The Change</a:t>
            </a:r>
          </a:p>
          <a:p>
            <a:r>
              <a:rPr lang="en-US" b="1" dirty="0"/>
              <a:t>What changed:</a:t>
            </a:r>
            <a:r>
              <a:rPr lang="en-US" dirty="0"/>
              <a:t> Increased visibility and affirmation of queer love narratives through structured storytelling.</a:t>
            </a:r>
          </a:p>
          <a:p>
            <a:r>
              <a:rPr lang="en-US" b="1" dirty="0"/>
              <a:t>When &amp; where:</a:t>
            </a:r>
            <a:r>
              <a:rPr lang="en-US" dirty="0"/>
              <a:t> Ongoing during the implementation of Love, UNLOCKED in Lesotho.</a:t>
            </a:r>
          </a:p>
          <a:p>
            <a:r>
              <a:rPr lang="en-US" b="1" dirty="0"/>
              <a:t>Nature of change:</a:t>
            </a:r>
            <a:r>
              <a:rPr lang="en-US" dirty="0"/>
              <a:t> Positive </a:t>
            </a:r>
            <a:r>
              <a:rPr lang="en-US" dirty="0" smtClean="0"/>
              <a:t>shifting </a:t>
            </a:r>
            <a:r>
              <a:rPr lang="en-US" dirty="0"/>
              <a:t>narratives from stigma and invisibility to dignity, care, and belonging.</a:t>
            </a:r>
          </a:p>
          <a:p>
            <a:r>
              <a:rPr lang="en-US" b="1" dirty="0"/>
              <a:t>Who benefited:</a:t>
            </a:r>
            <a:endParaRPr lang="en-US" dirty="0"/>
          </a:p>
          <a:p>
            <a:pPr lvl="1"/>
            <a:r>
              <a:rPr lang="en-US" dirty="0"/>
              <a:t>LGBTIQ+ participants gained validation, emotional safety, and confidence in sharing their stories.</a:t>
            </a:r>
          </a:p>
          <a:p>
            <a:pPr lvl="1"/>
            <a:r>
              <a:rPr lang="en-US" dirty="0"/>
              <a:t>Broader audiences benefit from exposure to </a:t>
            </a:r>
            <a:r>
              <a:rPr lang="en-US" dirty="0" err="1"/>
              <a:t>humanising</a:t>
            </a:r>
            <a:r>
              <a:rPr lang="en-US" dirty="0"/>
              <a:t>, locally grounded queer narratives.</a:t>
            </a:r>
          </a:p>
          <a:p>
            <a:r>
              <a:rPr lang="en-US" b="1" dirty="0"/>
              <a:t>Situation now:</a:t>
            </a:r>
            <a:endParaRPr lang="en-US" dirty="0"/>
          </a:p>
          <a:p>
            <a:pPr lvl="1"/>
            <a:r>
              <a:rPr lang="en-US" dirty="0"/>
              <a:t>Queer individuals have a safe platform to define love on their own terms.</a:t>
            </a:r>
          </a:p>
          <a:p>
            <a:pPr lvl="1"/>
            <a:r>
              <a:rPr lang="en-US" dirty="0"/>
              <a:t>Advocacy content is being developed to influence dialogue and contribute to longer-term gender norm change.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568" y="1103670"/>
            <a:ext cx="3856265" cy="514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3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D98A8A-D06A-6225-BBF2-7B696BA45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83A064-61BA-F4FE-EF05-CAD433A201C2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D42631-DCC0-2BB4-7F34-399DF72D9E3D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3DB59A6-6DDF-9E46-FA99-FBAA0195D146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Significance of the Change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42DC78E-4500-5F1A-F5DD-78154C27EF19}"/>
              </a:ext>
            </a:extLst>
          </p:cNvPr>
          <p:cNvSpPr txBox="1">
            <a:spLocks/>
          </p:cNvSpPr>
          <p:nvPr/>
        </p:nvSpPr>
        <p:spPr>
          <a:xfrm>
            <a:off x="6157485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Photo Cred : Queer </a:t>
            </a:r>
            <a:r>
              <a:rPr lang="en-US" dirty="0" err="1" smtClean="0"/>
              <a:t>Worx</a:t>
            </a:r>
            <a:r>
              <a:rPr lang="en-US" dirty="0" smtClean="0"/>
              <a:t> 2025 </a:t>
            </a: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9056698-5B7C-2C38-5FB0-4C85C72769C7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FA19A371-0226-ED76-96D0-CBF668143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Significance for the Movement &amp; Next Steps</a:t>
            </a:r>
          </a:p>
          <a:p>
            <a:r>
              <a:rPr lang="en-US" dirty="0"/>
              <a:t>Expands gender justice work beyond protection and risk to include dignity, joy, and belonging.</a:t>
            </a:r>
          </a:p>
          <a:p>
            <a:r>
              <a:rPr lang="en-US" dirty="0"/>
              <a:t>Strengthens the LGBTIQ+ movement by </a:t>
            </a:r>
            <a:r>
              <a:rPr lang="en-US" dirty="0" err="1"/>
              <a:t>centring</a:t>
            </a:r>
            <a:r>
              <a:rPr lang="en-US" dirty="0"/>
              <a:t> community-led narratives and lived experience.</a:t>
            </a:r>
          </a:p>
          <a:p>
            <a:r>
              <a:rPr lang="en-US" dirty="0"/>
              <a:t>Provides locally grounded advocacy content to influence public discourse and institutional engagement.</a:t>
            </a:r>
          </a:p>
          <a:p>
            <a:r>
              <a:rPr lang="en-US" dirty="0"/>
              <a:t>Challenges harmful gender norms at a cultural level, addressing root causes of exclusion and violence.</a:t>
            </a:r>
          </a:p>
          <a:p>
            <a:r>
              <a:rPr lang="en-US" b="1" dirty="0"/>
              <a:t>Effect on Next Steps</a:t>
            </a:r>
            <a:endParaRPr lang="en-US" dirty="0"/>
          </a:p>
          <a:p>
            <a:r>
              <a:rPr lang="en-US" dirty="0"/>
              <a:t>Integrate storytelling into broader advocacy and community dialogue initiatives.</a:t>
            </a:r>
          </a:p>
          <a:p>
            <a:r>
              <a:rPr lang="en-US" dirty="0"/>
              <a:t>Scale digital dissemination to reach wider audiences across Lesotho and the region.</a:t>
            </a:r>
          </a:p>
          <a:p>
            <a:r>
              <a:rPr lang="en-US" dirty="0"/>
              <a:t>Use content to support partnerships, policy engagement, and movement-building efforts.</a:t>
            </a:r>
          </a:p>
          <a:p>
            <a:r>
              <a:rPr lang="en-US" dirty="0"/>
              <a:t>Position creative storytelling as a sustainable tool for long-term social norm change.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88" y="1769309"/>
            <a:ext cx="5797417" cy="434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8E7E8D-9BFC-D3CA-79C5-AA0CC7837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BC1C5F-1C33-E258-D32A-82BE98CBF916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0C1F2B-B38C-55DF-116C-34FF16815F9B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A53F0C7-A13C-E7DB-8141-53083B0E74F9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Beneficiaries</a:t>
            </a:r>
            <a:endParaRPr lang="en-ZW" b="1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28CE1DD-B9A2-BFE6-7E98-60271CAF0A39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B1EC6FA-7874-891E-52D6-B0095DDB7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378113"/>
              </p:ext>
            </p:extLst>
          </p:nvPr>
        </p:nvGraphicFramePr>
        <p:xfrm>
          <a:off x="363794" y="1317523"/>
          <a:ext cx="8570656" cy="4543051"/>
        </p:xfrm>
        <a:graphic>
          <a:graphicData uri="http://schemas.openxmlformats.org/drawingml/2006/table">
            <a:tbl>
              <a:tblPr/>
              <a:tblGrid>
                <a:gridCol w="5790466">
                  <a:extLst>
                    <a:ext uri="{9D8B030D-6E8A-4147-A177-3AD203B41FA5}">
                      <a16:colId xmlns:a16="http://schemas.microsoft.com/office/drawing/2014/main" val="187783225"/>
                    </a:ext>
                  </a:extLst>
                </a:gridCol>
                <a:gridCol w="2780190">
                  <a:extLst>
                    <a:ext uri="{9D8B030D-6E8A-4147-A177-3AD203B41FA5}">
                      <a16:colId xmlns:a16="http://schemas.microsoft.com/office/drawing/2014/main" val="3547459719"/>
                    </a:ext>
                  </a:extLst>
                </a:gridCol>
              </a:tblGrid>
              <a:tr h="30036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participants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941511"/>
                  </a:ext>
                </a:extLst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Direct beneficiaries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Char char="b"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Z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035623"/>
                  </a:ext>
                </a:extLst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Direct beneficiaries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Z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596423"/>
                  </a:ext>
                </a:extLst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Indirect beneficiaries (e.g. through other networks)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Z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  <a:p>
                      <a:pPr algn="l" fontAlgn="t">
                        <a:buNone/>
                      </a:pPr>
                      <a:endParaRPr lang="en-ZA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20568"/>
                  </a:ext>
                </a:extLst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Indirect beneficiaries (e.g. through other networks)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Z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195280"/>
                  </a:ext>
                </a:extLst>
              </a:tr>
              <a:tr h="838525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Online beneficiaries (e.g. website access, mailing lists, scholarly articles)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Z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928540"/>
                  </a:ext>
                </a:extLst>
              </a:tr>
              <a:tr h="838525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Online beneficiaries (e.g. website access, mailing lists, scholarly articles)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Z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057829"/>
                  </a:ext>
                </a:extLst>
              </a:tr>
              <a:tr h="31288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ZA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ZA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23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7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88C560-4E7E-21B1-8183-F8DEA638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5CD6F1-92F5-68C6-9652-737EFAF3796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43B553-6A4A-6FFA-D9C7-409524AF91A6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AF189A8-6523-694B-6E04-5CFCE64EBF0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spc="30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Challenges &amp; Lessons learnt</a:t>
            </a:r>
            <a:endParaRPr lang="en-ZW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A3FB9CB-DF47-8F93-F22C-75A22171C5D3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Lessons Learned</a:t>
            </a:r>
          </a:p>
          <a:p>
            <a:r>
              <a:rPr lang="en-US" dirty="0"/>
              <a:t>Storytelling is a powerful and cost-effective tool for challenging harmful gender norms.</a:t>
            </a:r>
          </a:p>
          <a:p>
            <a:r>
              <a:rPr lang="en-US" dirty="0"/>
              <a:t>Safety, consent, and emotional preparedness must be </a:t>
            </a:r>
            <a:r>
              <a:rPr lang="en-US" dirty="0" err="1"/>
              <a:t>prioritised</a:t>
            </a:r>
            <a:r>
              <a:rPr lang="en-US" dirty="0"/>
              <a:t> in community-led storytelling.</a:t>
            </a:r>
          </a:p>
          <a:p>
            <a:r>
              <a:rPr lang="en-US" dirty="0"/>
              <a:t>Queer narratives resonate more deeply when they </a:t>
            </a:r>
            <a:r>
              <a:rPr lang="en-US" dirty="0" err="1"/>
              <a:t>centre</a:t>
            </a:r>
            <a:r>
              <a:rPr lang="en-US" dirty="0"/>
              <a:t> dignity, joy, and </a:t>
            </a:r>
            <a:r>
              <a:rPr lang="en-US" dirty="0" smtClean="0"/>
              <a:t>authenticity not </a:t>
            </a:r>
            <a:r>
              <a:rPr lang="en-US" dirty="0"/>
              <a:t>only struggle.</a:t>
            </a:r>
          </a:p>
          <a:p>
            <a:r>
              <a:rPr lang="en-US" dirty="0"/>
              <a:t>Early community engagement strengthens trust and participation.</a:t>
            </a:r>
          </a:p>
          <a:p>
            <a:r>
              <a:rPr lang="en-US" dirty="0" err="1"/>
              <a:t>Organisational</a:t>
            </a:r>
            <a:r>
              <a:rPr lang="en-US" dirty="0"/>
              <a:t> systems (governance, finance, safeguarding) must grow alongside </a:t>
            </a:r>
            <a:r>
              <a:rPr lang="en-US" dirty="0" err="1"/>
              <a:t>programme</a:t>
            </a:r>
            <a:r>
              <a:rPr lang="en-US" dirty="0"/>
              <a:t> innovation.</a:t>
            </a:r>
          </a:p>
          <a:p>
            <a:r>
              <a:rPr lang="en-US" dirty="0"/>
              <a:t>Gradual, phased implementation improves quality and sustainability.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6260B74-A3B6-97DE-07D0-2F960EAD4595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7DC9A21-6869-6A74-0B9B-5EB047F11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Challenges </a:t>
            </a:r>
            <a:r>
              <a:rPr lang="en-US" b="1" dirty="0"/>
              <a:t>&amp; Mitigation</a:t>
            </a:r>
          </a:p>
          <a:p>
            <a:r>
              <a:rPr lang="en-US" b="1" dirty="0"/>
              <a:t>Key Challenges</a:t>
            </a:r>
            <a:endParaRPr lang="en-US" dirty="0"/>
          </a:p>
          <a:p>
            <a:r>
              <a:rPr lang="en-US" dirty="0"/>
              <a:t>Stigma and safety concerns for participants sharing personal stories.</a:t>
            </a:r>
          </a:p>
          <a:p>
            <a:r>
              <a:rPr lang="en-US" dirty="0"/>
              <a:t>Risk of online backlash or negative public reactions.</a:t>
            </a:r>
          </a:p>
          <a:p>
            <a:r>
              <a:rPr lang="en-US" dirty="0"/>
              <a:t>Limited financial and technical resources during implementation.</a:t>
            </a:r>
          </a:p>
          <a:p>
            <a:r>
              <a:rPr lang="en-US" dirty="0"/>
              <a:t>Emotional vulnerability associated with storytelling.</a:t>
            </a:r>
          </a:p>
          <a:p>
            <a:r>
              <a:rPr lang="en-US" b="1" dirty="0"/>
              <a:t>Mitigation Measures</a:t>
            </a:r>
            <a:endParaRPr lang="en-US" dirty="0"/>
          </a:p>
          <a:p>
            <a:r>
              <a:rPr lang="en-US" dirty="0"/>
              <a:t>Trauma-informed approach with informed consent and participant control over visibility.</a:t>
            </a:r>
          </a:p>
          <a:p>
            <a:r>
              <a:rPr lang="en-US" dirty="0"/>
              <a:t>Option for anonymity or limited disclosure.</a:t>
            </a:r>
          </a:p>
          <a:p>
            <a:r>
              <a:rPr lang="en-US" dirty="0"/>
              <a:t>Pre-interviews and emotional safety checks before filming.</a:t>
            </a:r>
          </a:p>
          <a:p>
            <a:r>
              <a:rPr lang="en-US" dirty="0"/>
              <a:t>Clear community guidelines for online engagement.</a:t>
            </a:r>
          </a:p>
          <a:p>
            <a:r>
              <a:rPr lang="en-US" dirty="0"/>
              <a:t>Phased implementation aligned with available resources.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3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3B0031-63EA-8E80-847E-A49FDD901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C12918-22CC-EE8C-5A72-F5AF89EC1A1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AEB1EA-ECE7-8C0B-5EF6-F02CE2860D2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39CEA60-9A17-BA61-9FE8-7D0CB3247C4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W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Sustainability</a:t>
            </a:r>
            <a:endParaRPr kumimoji="0" lang="en-ZW" sz="4400" b="1" i="1" u="none" strike="noStrike" kern="1200" cap="none" spc="300" normalizeH="0" baseline="0" noProof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BD34202-6996-B79F-8351-8A5C13250CA6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7DA4309-6CB8-7EDA-209C-0809B524B56D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kumimoji="0" lang="en-ZW" sz="24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83FEAD5-D955-074D-D7EE-0C4BCFB18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b="1" dirty="0"/>
              <a:t>Sustainability &amp; Scale</a:t>
            </a:r>
          </a:p>
          <a:p>
            <a:r>
              <a:rPr lang="en-US" b="1" dirty="0"/>
              <a:t>Sustainability Measures</a:t>
            </a:r>
            <a:endParaRPr lang="en-US" dirty="0"/>
          </a:p>
          <a:p>
            <a:r>
              <a:rPr lang="en-US" dirty="0"/>
              <a:t>Integrated Love, UNLOCKED into Unlocking Love’s broader advocacy and storytelling strategy.</a:t>
            </a:r>
          </a:p>
          <a:p>
            <a:r>
              <a:rPr lang="en-US" dirty="0"/>
              <a:t>Developed reusable digital content (videos, clips, quotes) for ongoing campaigns and dialogues.</a:t>
            </a:r>
          </a:p>
          <a:p>
            <a:r>
              <a:rPr lang="en-US" dirty="0"/>
              <a:t>Built community ownership by positioning participants as co-creators, not subjects.</a:t>
            </a:r>
          </a:p>
          <a:p>
            <a:r>
              <a:rPr lang="en-US" dirty="0"/>
              <a:t>Strengthening governance and financial systems to support long-term </a:t>
            </a:r>
            <a:r>
              <a:rPr lang="en-US" dirty="0" err="1"/>
              <a:t>programme</a:t>
            </a:r>
            <a:r>
              <a:rPr lang="en-US" dirty="0"/>
              <a:t> continuity.</a:t>
            </a:r>
          </a:p>
          <a:p>
            <a:r>
              <a:rPr lang="en-US" b="1" dirty="0"/>
              <a:t>Sustaining &amp; Scaling Up</a:t>
            </a:r>
            <a:endParaRPr lang="en-US" dirty="0"/>
          </a:p>
          <a:p>
            <a:r>
              <a:rPr lang="en-US" dirty="0"/>
              <a:t>Expand digital dissemination to reach wider audiences locally and regionally.</a:t>
            </a:r>
          </a:p>
          <a:p>
            <a:r>
              <a:rPr lang="en-US" dirty="0"/>
              <a:t>Use content in workshops, community dialogues, and institutional engagements.</a:t>
            </a:r>
          </a:p>
          <a:p>
            <a:r>
              <a:rPr lang="en-US" dirty="0"/>
              <a:t>Develop partnerships with feminist and LGBTIQ+ networks for cross-platform amplification.</a:t>
            </a:r>
          </a:p>
          <a:p>
            <a:r>
              <a:rPr lang="en-US" dirty="0"/>
              <a:t>Replicate the storytelling model with new participants and themes (e.g., youth, trans voices, rural communities).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784" y="1595111"/>
            <a:ext cx="6243216" cy="351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4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30DD7-A1FF-1021-DD84-29DE3B528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4D61CB-C678-0CFB-5CC2-A8F6F89E7281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57C4-9B66-0B85-550A-E39ECA451607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E71CE6C-A383-0E47-D439-B4105E0A28CB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i="1" spc="30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Next Steps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ABCEAF2-8AA8-6F6E-660A-8F94A4A3AD1A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FB566B1-6B2D-F682-574B-5548DDD64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11248946" cy="5034869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Our Plans</a:t>
            </a:r>
          </a:p>
          <a:p>
            <a:r>
              <a:rPr lang="en-US" dirty="0"/>
              <a:t>Complete production and release of the Love, UNLOCKED video series.</a:t>
            </a:r>
          </a:p>
          <a:p>
            <a:r>
              <a:rPr lang="en-US" dirty="0"/>
              <a:t>Launch a targeted digital campaign to </a:t>
            </a:r>
            <a:r>
              <a:rPr lang="en-US" dirty="0" err="1"/>
              <a:t>maximise</a:t>
            </a:r>
            <a:r>
              <a:rPr lang="en-US" dirty="0"/>
              <a:t> reach and engagement.</a:t>
            </a:r>
          </a:p>
          <a:p>
            <a:r>
              <a:rPr lang="en-US" dirty="0"/>
              <a:t>Host community dialogues and screenings to deepen discussion around gender norms and inclusion.</a:t>
            </a:r>
          </a:p>
          <a:p>
            <a:r>
              <a:rPr lang="en-US" dirty="0"/>
              <a:t>Strengthen partnerships with feminist, youth, and LGBTIQ+ networks for wider impact.</a:t>
            </a:r>
          </a:p>
          <a:p>
            <a:r>
              <a:rPr lang="en-US" dirty="0"/>
              <a:t>Develop themed editions (e.g., youth voices, trans narratives, rural communities).</a:t>
            </a:r>
          </a:p>
          <a:p>
            <a:r>
              <a:rPr lang="en-US" dirty="0"/>
              <a:t>Integrate storytelling into ongoing advocacy, policy engagement, and movement-building efforts.</a:t>
            </a:r>
          </a:p>
          <a:p>
            <a:r>
              <a:rPr lang="en-US" dirty="0"/>
              <a:t>Continue strengthening governance and financial systems to support sustainable growth.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5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Synopsis</a:t>
            </a:r>
            <a:r>
              <a:rPr lang="en-ZA" dirty="0"/>
              <a:t>– brief overview what this is about 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D7B932-815E-0AD2-B271-217AC29AC71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55676683"/>
              </p:ext>
            </p:extLst>
          </p:nvPr>
        </p:nvGraphicFramePr>
        <p:xfrm>
          <a:off x="541284" y="960852"/>
          <a:ext cx="11098608" cy="5434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0618">
                  <a:extLst>
                    <a:ext uri="{9D8B030D-6E8A-4147-A177-3AD203B41FA5}">
                      <a16:colId xmlns:a16="http://schemas.microsoft.com/office/drawing/2014/main" val="123376925"/>
                    </a:ext>
                  </a:extLst>
                </a:gridCol>
                <a:gridCol w="9017990">
                  <a:extLst>
                    <a:ext uri="{9D8B030D-6E8A-4147-A177-3AD203B41FA5}">
                      <a16:colId xmlns:a16="http://schemas.microsoft.com/office/drawing/2014/main" val="3439560178"/>
                    </a:ext>
                  </a:extLst>
                </a:gridCol>
              </a:tblGrid>
              <a:tr h="5040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Name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Lesotho: Love, UNLOCKED—Queer Storytelling Challenging Gender Norms and Exclusion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164091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Designation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GB" sz="2400" dirty="0" smtClean="0"/>
                        <a:t>A Queer-Centred Storytelling &amp; Gender Norm Change Initiative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078158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Organisation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ZA" sz="2400" dirty="0" smtClean="0">
                          <a:solidFill>
                            <a:schemeClr val="tx1"/>
                          </a:solidFill>
                          <a:effectLst/>
                        </a:rPr>
                        <a:t>Unlocking Love Foundation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067951"/>
                  </a:ext>
                </a:extLst>
              </a:tr>
              <a:tr h="40121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Country </a:t>
                      </a:r>
                      <a:endParaRPr lang="en-ZA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ZA" sz="2400" dirty="0" smtClean="0">
                          <a:solidFill>
                            <a:schemeClr val="tx1"/>
                          </a:solidFill>
                          <a:effectLst/>
                        </a:rPr>
                        <a:t>Lesotho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74574"/>
                  </a:ext>
                </a:extLst>
              </a:tr>
              <a:tr h="4936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Category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ZA" sz="2400" dirty="0" smtClean="0">
                          <a:solidFill>
                            <a:schemeClr val="tx1"/>
                          </a:solidFill>
                          <a:effectLst/>
                        </a:rPr>
                        <a:t>Stories</a:t>
                      </a:r>
                      <a:r>
                        <a:rPr lang="en-ZA" sz="2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of Change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865186"/>
                  </a:ext>
                </a:extLst>
              </a:tr>
              <a:tr h="27440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Summary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Love, UNLOCKED is a queer-led storytelling initiative that challenges harmful gender norms and advances inclusion for LGBTIQ+ communities in Lesotho. Through trauma-informed video conversations, the project amplifies affirming narratives of queer love and belonging, countering stigma and invisibility. By shifting public discourse and generating advocacy content, Love, UNLOCKED contributes to long-term social norm change, improved wellbeing, and stronger gender justice movements.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55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32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9ED37-0EB2-6AF9-BEEC-776E25B47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7A7935-66CF-832F-1319-D1252F5F756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041E68-21EE-616A-D9EB-107AD0A85347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02A40AF-01F0-3FC4-F0D5-4972A3CCA9E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Background</a:t>
            </a:r>
            <a:r>
              <a:rPr lang="en-ZA" dirty="0"/>
              <a:t>(</a:t>
            </a:r>
            <a:r>
              <a:rPr lang="fr-FR" dirty="0" err="1"/>
              <a:t>problem</a:t>
            </a:r>
            <a:r>
              <a:rPr lang="fr-FR" dirty="0"/>
              <a:t>, actions, change, </a:t>
            </a:r>
            <a:r>
              <a:rPr lang="fr-FR" dirty="0" err="1"/>
              <a:t>evidence</a:t>
            </a:r>
            <a:r>
              <a:rPr lang="en-ZA" dirty="0"/>
              <a:t>) 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19AF955-A0FB-0C27-B79E-97DB2262C504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  <a:p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102FED3-770E-745D-C969-BE77C382BA07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CADBA616-022F-035A-8D7E-151D518CA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 dirty="0"/>
              <a:t>Background</a:t>
            </a:r>
          </a:p>
          <a:p>
            <a:r>
              <a:rPr lang="en-US" dirty="0"/>
              <a:t>In Lesotho, dominant social norms define love through heteronormative and </a:t>
            </a:r>
            <a:r>
              <a:rPr lang="en-US" dirty="0" err="1"/>
              <a:t>cisnormative</a:t>
            </a:r>
            <a:r>
              <a:rPr lang="en-US" dirty="0"/>
              <a:t> frameworks.</a:t>
            </a:r>
          </a:p>
          <a:p>
            <a:r>
              <a:rPr lang="en-US" dirty="0"/>
              <a:t>Queer relationships are often invisible, </a:t>
            </a:r>
            <a:r>
              <a:rPr lang="en-US" dirty="0" err="1"/>
              <a:t>stigmatised</a:t>
            </a:r>
            <a:r>
              <a:rPr lang="en-US" dirty="0"/>
              <a:t>, or framed through narratives of struggle and controversy.</a:t>
            </a:r>
          </a:p>
          <a:p>
            <a:r>
              <a:rPr lang="en-US" dirty="0"/>
              <a:t>This exclusion contributes to discrimination, isolation, and negative mental wellbeing outcomes for LGBTIQ+ individuals.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49" y="1364937"/>
            <a:ext cx="5809006" cy="435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9ED37-0EB2-6AF9-BEEC-776E25B47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7A7935-66CF-832F-1319-D1252F5F756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041E68-21EE-616A-D9EB-107AD0A85347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02A40AF-01F0-3FC4-F0D5-4972A3CCA9E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Background</a:t>
            </a:r>
            <a:r>
              <a:rPr lang="en-ZA" dirty="0"/>
              <a:t>(</a:t>
            </a:r>
            <a:r>
              <a:rPr lang="fr-FR" dirty="0" err="1"/>
              <a:t>problem</a:t>
            </a:r>
            <a:r>
              <a:rPr lang="fr-FR" dirty="0"/>
              <a:t>, actions, change, </a:t>
            </a:r>
            <a:r>
              <a:rPr lang="fr-FR" dirty="0" err="1"/>
              <a:t>evidence</a:t>
            </a:r>
            <a:r>
              <a:rPr lang="en-ZA" dirty="0"/>
              <a:t>) 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19AF955-A0FB-0C27-B79E-97DB2262C504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  <a:p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102FED3-770E-745D-C969-BE77C382BA07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CADBA616-022F-035A-8D7E-151D518CA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b="1" dirty="0"/>
              <a:t>Specific Gap Addressed</a:t>
            </a:r>
            <a:endParaRPr lang="en-US" dirty="0"/>
          </a:p>
          <a:p>
            <a:r>
              <a:rPr lang="en-US" dirty="0"/>
              <a:t>Lack of affirming, locally grounded narratives of queer love and belonging.</a:t>
            </a:r>
          </a:p>
          <a:p>
            <a:r>
              <a:rPr lang="en-US" dirty="0"/>
              <a:t>Limited platforms for queer people to define love on their own terms.</a:t>
            </a:r>
          </a:p>
          <a:p>
            <a:r>
              <a:rPr lang="en-US" b="1" dirty="0"/>
              <a:t>Actions Taken</a:t>
            </a:r>
            <a:endParaRPr lang="en-US" dirty="0"/>
          </a:p>
          <a:p>
            <a:r>
              <a:rPr lang="en-US" dirty="0"/>
              <a:t>Launched Love, UNLOCKED, a trauma-informed storytelling initiative.</a:t>
            </a:r>
          </a:p>
          <a:p>
            <a:r>
              <a:rPr lang="en-US" dirty="0"/>
              <a:t>Facilitated paired video conversations between queer partners, friends, and chosen families.</a:t>
            </a:r>
          </a:p>
          <a:p>
            <a:r>
              <a:rPr lang="en-US" dirty="0"/>
              <a:t>Created safe spaces for guided reflection, vulnerability, and authentic expression.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0" y="1364937"/>
            <a:ext cx="3435998" cy="45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9ED37-0EB2-6AF9-BEEC-776E25B47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7A7935-66CF-832F-1319-D1252F5F756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041E68-21EE-616A-D9EB-107AD0A85347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02A40AF-01F0-3FC4-F0D5-4972A3CCA9E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Background</a:t>
            </a:r>
            <a:r>
              <a:rPr lang="en-ZA" dirty="0"/>
              <a:t>(</a:t>
            </a:r>
            <a:r>
              <a:rPr lang="fr-FR" dirty="0" err="1"/>
              <a:t>problem</a:t>
            </a:r>
            <a:r>
              <a:rPr lang="fr-FR" dirty="0"/>
              <a:t>, actions, change, </a:t>
            </a:r>
            <a:r>
              <a:rPr lang="fr-FR" dirty="0" err="1"/>
              <a:t>evidence</a:t>
            </a:r>
            <a:r>
              <a:rPr lang="en-ZA" dirty="0"/>
              <a:t>) 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19AF955-A0FB-0C27-B79E-97DB2262C504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  <a:p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102FED3-770E-745D-C969-BE77C382BA07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CADBA616-022F-035A-8D7E-151D518CA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Emerging Change</a:t>
            </a:r>
            <a:endParaRPr lang="en-US" dirty="0"/>
          </a:p>
          <a:p>
            <a:r>
              <a:rPr lang="en-US" dirty="0"/>
              <a:t>Increased affirmation and visibility for participants.</a:t>
            </a:r>
          </a:p>
          <a:p>
            <a:r>
              <a:rPr lang="en-US" dirty="0"/>
              <a:t>Creation of advocacy content to shift public discourse.</a:t>
            </a:r>
          </a:p>
          <a:p>
            <a:r>
              <a:rPr lang="en-US" dirty="0"/>
              <a:t>Expected long-term contribution to gender norm change and inclusion.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563" y="1520890"/>
            <a:ext cx="5965466" cy="447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Background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B50C9DA-60C5-FA59-CDDA-21A0006E0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346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b="1" dirty="0"/>
              <a:t>Context / Problem</a:t>
            </a:r>
          </a:p>
          <a:p>
            <a:r>
              <a:rPr lang="en-US" dirty="0"/>
              <a:t>In Lesotho, dominant cultural and social norms define love and relationships through heterosexual and cisgender frameworks.</a:t>
            </a:r>
          </a:p>
          <a:p>
            <a:r>
              <a:rPr lang="en-US" dirty="0"/>
              <a:t>Queer relationships are often invisible, misunderstood, or associated with stigma and controversy.</a:t>
            </a:r>
          </a:p>
          <a:p>
            <a:r>
              <a:rPr lang="en-US" dirty="0"/>
              <a:t>The lack of positive representation contributes to social exclusion, </a:t>
            </a:r>
            <a:r>
              <a:rPr lang="en-US" dirty="0" err="1"/>
              <a:t>internalised</a:t>
            </a:r>
            <a:r>
              <a:rPr lang="en-US" dirty="0"/>
              <a:t> stigma, and negative mental wellbeing among LGBTIQ+ individuals.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48" y="1130317"/>
            <a:ext cx="3691178" cy="492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0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Background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B50C9DA-60C5-FA59-CDDA-21A0006E0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346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Situation Before the Project</a:t>
            </a:r>
          </a:p>
          <a:p>
            <a:r>
              <a:rPr lang="en-US" dirty="0"/>
              <a:t>Limited safe platforms for queer individuals to openly express love and vulnerability.</a:t>
            </a:r>
          </a:p>
          <a:p>
            <a:r>
              <a:rPr lang="en-US" dirty="0"/>
              <a:t>Public narratives rarely reflected affirming, local stories of queer care, intimacy, and chosen family.</a:t>
            </a:r>
          </a:p>
          <a:p>
            <a:r>
              <a:rPr lang="en-US" dirty="0"/>
              <a:t>Gender norms remained largely unchallenged in community discourse.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326" y="1632857"/>
            <a:ext cx="4827407" cy="377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7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Background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STATEMENT TO THE COMMISSIONER OF POLICE: CONCERN REGARDING HATE SPEECH, MISINFORMATION, AND INVESTIGATIVE INTEGRITY IN THE MURDER CASE OF KABELO </a:t>
            </a:r>
            <a:r>
              <a:rPr lang="en-US" sz="1800" dirty="0" smtClean="0"/>
              <a:t>SESELI : Written By The People’s Matrix 2025</a:t>
            </a:r>
            <a:endParaRPr lang="en-ZA" sz="18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B50C9DA-60C5-FA59-CDDA-21A0006E0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346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Key Objectives of the Project</a:t>
            </a:r>
          </a:p>
          <a:p>
            <a:r>
              <a:rPr lang="en-US" dirty="0"/>
              <a:t>Challenge harmful gender norms and heteronormative definitions of love.</a:t>
            </a:r>
          </a:p>
          <a:p>
            <a:r>
              <a:rPr lang="en-US" dirty="0"/>
              <a:t>Amplify authentic, affirming queer narratives.</a:t>
            </a:r>
          </a:p>
          <a:p>
            <a:r>
              <a:rPr lang="en-US" dirty="0"/>
              <a:t>Promote visibility, dignity, and mental wellbeing.</a:t>
            </a:r>
          </a:p>
          <a:p>
            <a:r>
              <a:rPr lang="en-US" dirty="0"/>
              <a:t>Generate advocacy content to support long-term inclusion and social norm change.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64" y="2217906"/>
            <a:ext cx="2863566" cy="398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2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Background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B50C9DA-60C5-FA59-CDDA-21A0006E0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346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/>
              <a:t>Organisation</a:t>
            </a:r>
            <a:r>
              <a:rPr lang="en-US" b="1" dirty="0"/>
              <a:t> Behind the Project</a:t>
            </a:r>
          </a:p>
          <a:p>
            <a:r>
              <a:rPr lang="en-US" dirty="0"/>
              <a:t>Love, UNLOCKED is led by </a:t>
            </a:r>
            <a:r>
              <a:rPr lang="en-US" b="1" dirty="0"/>
              <a:t>Unlocking Love</a:t>
            </a:r>
            <a:r>
              <a:rPr lang="en-US" dirty="0"/>
              <a:t>, a queer-led </a:t>
            </a:r>
            <a:r>
              <a:rPr lang="en-US" dirty="0" err="1"/>
              <a:t>organisation</a:t>
            </a:r>
            <a:r>
              <a:rPr lang="en-US" dirty="0"/>
              <a:t> based in Lesotho working to advance dignity, equality, and wellbeing for LGBTIQ+ communities through advocacy and creative engagement.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3" y="1443653"/>
            <a:ext cx="3088044" cy="411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4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72703c-1067-4fa7-89cc-ef245258de7b" xsi:nil="true"/>
    <lcf76f155ced4ddcb4097134ff3c332f xmlns="0d0128bf-0240-4a00-b00a-ea9f2cdab004">
      <Terms xmlns="http://schemas.microsoft.com/office/infopath/2007/PartnerControls"/>
    </lcf76f155ced4ddcb4097134ff3c332f>
    <SharedWithUsers xmlns="5c72703c-1067-4fa7-89cc-ef245258de7b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F3ECD972E8E41B9495D5AEDAE7986" ma:contentTypeVersion="16" ma:contentTypeDescription="Create a new document." ma:contentTypeScope="" ma:versionID="d103da91a01d0d4d36f0a8fa93a5bda2">
  <xsd:schema xmlns:xsd="http://www.w3.org/2001/XMLSchema" xmlns:xs="http://www.w3.org/2001/XMLSchema" xmlns:p="http://schemas.microsoft.com/office/2006/metadata/properties" xmlns:ns2="0d0128bf-0240-4a00-b00a-ea9f2cdab004" xmlns:ns3="5c72703c-1067-4fa7-89cc-ef245258de7b" targetNamespace="http://schemas.microsoft.com/office/2006/metadata/properties" ma:root="true" ma:fieldsID="951381d568948a2b3bc63ab6b0cc8801" ns2:_="" ns3:_="">
    <xsd:import namespace="0d0128bf-0240-4a00-b00a-ea9f2cdab004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128bf-0240-4a00-b00a-ea9f2cdab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D1E7C8-C861-44C8-BAE3-4FC0E30915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6A7A3C-85E3-4865-A02C-C5A95692C5BA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386b4bcc-3771-4cf3-910e-10b4da597aff"/>
    <ds:schemaRef ds:uri="http://purl.org/dc/terms/"/>
    <ds:schemaRef ds:uri="5c72703c-1067-4fa7-89cc-ef245258de7b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F067D83-97A7-4FE2-978F-EFBFBBBB55A8}"/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1577</Words>
  <Application>Microsoft Office PowerPoint</Application>
  <PresentationFormat>Widescreen</PresentationFormat>
  <Paragraphs>175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Tahoma</vt:lpstr>
      <vt:lpstr>Office Theme</vt:lpstr>
      <vt:lpstr>Voice and Choice Summit 2026-Story of Change Category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Voice and Choice Summit 2026-Story of Change Category</dc:title>
  <dc:creator>Debi Lee</dc:creator>
  <cp:lastModifiedBy>Irene Nchephe</cp:lastModifiedBy>
  <cp:revision>22</cp:revision>
  <dcterms:created xsi:type="dcterms:W3CDTF">2025-10-09T06:55:09Z</dcterms:created>
  <dcterms:modified xsi:type="dcterms:W3CDTF">2026-03-05T18:43:43Z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0x010100438F3ECD972E8E41B9495D5AEDAE7986</vt:lpwstr>
  </property>
  <property fmtid="{D5CDD505-2E9C-101B-9397-08002B2CF9AE}" pid="3" name="MediaServiceImageTags">
    <vt:lpwstr/>
  </property>
  <property fmtid="{D5CDD505-2E9C-101B-9397-08002B2CF9AE}" pid="4" name="Order">
    <vt:lpwstr>9637400.00000000</vt:lpwstr>
  </property>
  <property fmtid="{D5CDD505-2E9C-101B-9397-08002B2CF9AE}" pid="5" name="Processed">
    <vt:lpwstr>false</vt:lpwstr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  <property fmtid="{D5CDD505-2E9C-101B-9397-08002B2CF9AE}" pid="14" name="Putonline">
    <vt:lpwstr>false</vt:lpwstr>
  </property>
</Properties>
</file>