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7"/>
  </p:handoutMasterIdLst>
  <p:sldIdLst>
    <p:sldId id="320" r:id="rId5"/>
    <p:sldId id="290" r:id="rId6"/>
    <p:sldId id="304" r:id="rId7"/>
    <p:sldId id="305" r:id="rId8"/>
    <p:sldId id="306" r:id="rId9"/>
    <p:sldId id="310" r:id="rId10"/>
    <p:sldId id="321" r:id="rId11"/>
    <p:sldId id="322" r:id="rId12"/>
    <p:sldId id="316" r:id="rId13"/>
    <p:sldId id="317" r:id="rId14"/>
    <p:sldId id="318" r:id="rId15"/>
    <p:sldId id="32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56A3"/>
    <a:srgbClr val="B6A2D3"/>
    <a:srgbClr val="B7A3D3"/>
    <a:srgbClr val="BAA8D5"/>
    <a:srgbClr val="E9E3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65970" autoAdjust="0"/>
  </p:normalViewPr>
  <p:slideViewPr>
    <p:cSldViewPr>
      <p:cViewPr varScale="1">
        <p:scale>
          <a:sx n="35" d="100"/>
          <a:sy n="35" d="100"/>
        </p:scale>
        <p:origin x="-2342" y="-58"/>
      </p:cViewPr>
      <p:guideLst>
        <p:guide orient="horz" pos="2160"/>
        <p:guide pos="2880"/>
      </p:guideLst>
    </p:cSldViewPr>
  </p:slideViewPr>
  <p:notesTextViewPr>
    <p:cViewPr>
      <p:scale>
        <a:sx n="1" d="1"/>
        <a:sy n="1" d="1"/>
      </p:scale>
      <p:origin x="0" y="0"/>
    </p:cViewPr>
  </p:notesTextViewPr>
  <p:sorterViewPr>
    <p:cViewPr>
      <p:scale>
        <a:sx n="100" d="100"/>
        <a:sy n="100" d="100"/>
      </p:scale>
      <p:origin x="0" y="5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E75ABB-6DDB-4E13-B48C-52C512BE779E}" type="datetimeFigureOut">
              <a:rPr lang="en-ZA" smtClean="0"/>
              <a:t>2025/02/21</a:t>
            </a:fld>
            <a:endParaRPr lang="en-Z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289766-E76C-439E-89D8-DB7B96D12AA7}" type="slidenum">
              <a:rPr lang="en-ZA" smtClean="0"/>
              <a:t>‹#›</a:t>
            </a:fld>
            <a:endParaRPr lang="en-ZA" dirty="0"/>
          </a:p>
        </p:txBody>
      </p:sp>
    </p:spTree>
    <p:extLst>
      <p:ext uri="{BB962C8B-B14F-4D97-AF65-F5344CB8AC3E}">
        <p14:creationId xmlns:p14="http://schemas.microsoft.com/office/powerpoint/2010/main" val="16745331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W"/>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21/2/2025</a:t>
            </a:fld>
            <a:endParaRPr lang="en-ZW" dirty="0"/>
          </a:p>
        </p:txBody>
      </p:sp>
      <p:sp>
        <p:nvSpPr>
          <p:cNvPr id="5" name="Footer Placeholder 4"/>
          <p:cNvSpPr>
            <a:spLocks noGrp="1"/>
          </p:cNvSpPr>
          <p:nvPr>
            <p:ph type="ftr" sz="quarter" idx="11"/>
          </p:nvPr>
        </p:nvSpPr>
        <p:spPr/>
        <p:txBody>
          <a:bodyPr/>
          <a:lstStyle/>
          <a:p>
            <a:endParaRPr lang="en-ZW" dirty="0"/>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dirty="0"/>
          </a:p>
        </p:txBody>
      </p:sp>
    </p:spTree>
    <p:extLst>
      <p:ext uri="{BB962C8B-B14F-4D97-AF65-F5344CB8AC3E}">
        <p14:creationId xmlns:p14="http://schemas.microsoft.com/office/powerpoint/2010/main" val="397074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21/2/2025</a:t>
            </a:fld>
            <a:endParaRPr lang="en-ZW" dirty="0"/>
          </a:p>
        </p:txBody>
      </p:sp>
      <p:sp>
        <p:nvSpPr>
          <p:cNvPr id="5" name="Footer Placeholder 4"/>
          <p:cNvSpPr>
            <a:spLocks noGrp="1"/>
          </p:cNvSpPr>
          <p:nvPr>
            <p:ph type="ftr" sz="quarter" idx="11"/>
          </p:nvPr>
        </p:nvSpPr>
        <p:spPr/>
        <p:txBody>
          <a:bodyPr/>
          <a:lstStyle/>
          <a:p>
            <a:endParaRPr lang="en-ZW" dirty="0"/>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dirty="0"/>
          </a:p>
        </p:txBody>
      </p:sp>
    </p:spTree>
    <p:extLst>
      <p:ext uri="{BB962C8B-B14F-4D97-AF65-F5344CB8AC3E}">
        <p14:creationId xmlns:p14="http://schemas.microsoft.com/office/powerpoint/2010/main" val="68016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21/2/2025</a:t>
            </a:fld>
            <a:endParaRPr lang="en-ZW" dirty="0"/>
          </a:p>
        </p:txBody>
      </p:sp>
      <p:sp>
        <p:nvSpPr>
          <p:cNvPr id="5" name="Footer Placeholder 4"/>
          <p:cNvSpPr>
            <a:spLocks noGrp="1"/>
          </p:cNvSpPr>
          <p:nvPr>
            <p:ph type="ftr" sz="quarter" idx="11"/>
          </p:nvPr>
        </p:nvSpPr>
        <p:spPr/>
        <p:txBody>
          <a:bodyPr/>
          <a:lstStyle/>
          <a:p>
            <a:endParaRPr lang="en-ZW" dirty="0"/>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dirty="0"/>
          </a:p>
        </p:txBody>
      </p:sp>
    </p:spTree>
    <p:extLst>
      <p:ext uri="{BB962C8B-B14F-4D97-AF65-F5344CB8AC3E}">
        <p14:creationId xmlns:p14="http://schemas.microsoft.com/office/powerpoint/2010/main" val="240912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21/2/2025</a:t>
            </a:fld>
            <a:endParaRPr lang="en-ZW" dirty="0"/>
          </a:p>
        </p:txBody>
      </p:sp>
      <p:sp>
        <p:nvSpPr>
          <p:cNvPr id="5" name="Footer Placeholder 4"/>
          <p:cNvSpPr>
            <a:spLocks noGrp="1"/>
          </p:cNvSpPr>
          <p:nvPr>
            <p:ph type="ftr" sz="quarter" idx="11"/>
          </p:nvPr>
        </p:nvSpPr>
        <p:spPr/>
        <p:txBody>
          <a:bodyPr/>
          <a:lstStyle/>
          <a:p>
            <a:endParaRPr lang="en-ZW" dirty="0"/>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dirty="0"/>
          </a:p>
        </p:txBody>
      </p:sp>
    </p:spTree>
    <p:extLst>
      <p:ext uri="{BB962C8B-B14F-4D97-AF65-F5344CB8AC3E}">
        <p14:creationId xmlns:p14="http://schemas.microsoft.com/office/powerpoint/2010/main" val="228098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W"/>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t>21/2/2025</a:t>
            </a:fld>
            <a:endParaRPr lang="en-ZW" dirty="0"/>
          </a:p>
        </p:txBody>
      </p:sp>
      <p:sp>
        <p:nvSpPr>
          <p:cNvPr id="5" name="Footer Placeholder 4"/>
          <p:cNvSpPr>
            <a:spLocks noGrp="1"/>
          </p:cNvSpPr>
          <p:nvPr>
            <p:ph type="ftr" sz="quarter" idx="11"/>
          </p:nvPr>
        </p:nvSpPr>
        <p:spPr/>
        <p:txBody>
          <a:bodyPr/>
          <a:lstStyle/>
          <a:p>
            <a:endParaRPr lang="en-ZW" dirty="0"/>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dirty="0"/>
          </a:p>
        </p:txBody>
      </p:sp>
    </p:spTree>
    <p:extLst>
      <p:ext uri="{BB962C8B-B14F-4D97-AF65-F5344CB8AC3E}">
        <p14:creationId xmlns:p14="http://schemas.microsoft.com/office/powerpoint/2010/main" val="392876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p:cNvSpPr>
            <a:spLocks noGrp="1"/>
          </p:cNvSpPr>
          <p:nvPr>
            <p:ph type="dt" sz="half" idx="10"/>
          </p:nvPr>
        </p:nvSpPr>
        <p:spPr/>
        <p:txBody>
          <a:bodyPr/>
          <a:lstStyle/>
          <a:p>
            <a:fld id="{BDB4485F-ED24-47DB-AFF9-387090B6200D}" type="datetimeFigureOut">
              <a:rPr lang="en-ZW" smtClean="0"/>
              <a:t>21/2/2025</a:t>
            </a:fld>
            <a:endParaRPr lang="en-ZW" dirty="0"/>
          </a:p>
        </p:txBody>
      </p:sp>
      <p:sp>
        <p:nvSpPr>
          <p:cNvPr id="6" name="Footer Placeholder 5"/>
          <p:cNvSpPr>
            <a:spLocks noGrp="1"/>
          </p:cNvSpPr>
          <p:nvPr>
            <p:ph type="ftr" sz="quarter" idx="11"/>
          </p:nvPr>
        </p:nvSpPr>
        <p:spPr/>
        <p:txBody>
          <a:bodyPr/>
          <a:lstStyle/>
          <a:p>
            <a:endParaRPr lang="en-ZW" dirty="0"/>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dirty="0"/>
          </a:p>
        </p:txBody>
      </p:sp>
    </p:spTree>
    <p:extLst>
      <p:ext uri="{BB962C8B-B14F-4D97-AF65-F5344CB8AC3E}">
        <p14:creationId xmlns:p14="http://schemas.microsoft.com/office/powerpoint/2010/main" val="58442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W"/>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p:cNvSpPr>
            <a:spLocks noGrp="1"/>
          </p:cNvSpPr>
          <p:nvPr>
            <p:ph type="dt" sz="half" idx="10"/>
          </p:nvPr>
        </p:nvSpPr>
        <p:spPr/>
        <p:txBody>
          <a:bodyPr/>
          <a:lstStyle/>
          <a:p>
            <a:fld id="{BDB4485F-ED24-47DB-AFF9-387090B6200D}" type="datetimeFigureOut">
              <a:rPr lang="en-ZW" smtClean="0"/>
              <a:t>21/2/2025</a:t>
            </a:fld>
            <a:endParaRPr lang="en-ZW" dirty="0"/>
          </a:p>
        </p:txBody>
      </p:sp>
      <p:sp>
        <p:nvSpPr>
          <p:cNvPr id="8" name="Footer Placeholder 7"/>
          <p:cNvSpPr>
            <a:spLocks noGrp="1"/>
          </p:cNvSpPr>
          <p:nvPr>
            <p:ph type="ftr" sz="quarter" idx="11"/>
          </p:nvPr>
        </p:nvSpPr>
        <p:spPr/>
        <p:txBody>
          <a:bodyPr/>
          <a:lstStyle/>
          <a:p>
            <a:endParaRPr lang="en-ZW" dirty="0"/>
          </a:p>
        </p:txBody>
      </p:sp>
      <p:sp>
        <p:nvSpPr>
          <p:cNvPr id="9" name="Slide Number Placeholder 8"/>
          <p:cNvSpPr>
            <a:spLocks noGrp="1"/>
          </p:cNvSpPr>
          <p:nvPr>
            <p:ph type="sldNum" sz="quarter" idx="12"/>
          </p:nvPr>
        </p:nvSpPr>
        <p:spPr/>
        <p:txBody>
          <a:bodyPr/>
          <a:lstStyle/>
          <a:p>
            <a:fld id="{6A8A6CC1-C62E-4793-9BAB-70F633D6ED53}" type="slidenum">
              <a:rPr lang="en-ZW" smtClean="0"/>
              <a:t>‹#›</a:t>
            </a:fld>
            <a:endParaRPr lang="en-ZW" dirty="0"/>
          </a:p>
        </p:txBody>
      </p:sp>
    </p:spTree>
    <p:extLst>
      <p:ext uri="{BB962C8B-B14F-4D97-AF65-F5344CB8AC3E}">
        <p14:creationId xmlns:p14="http://schemas.microsoft.com/office/powerpoint/2010/main" val="356661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2"/>
          <p:cNvSpPr>
            <a:spLocks noGrp="1"/>
          </p:cNvSpPr>
          <p:nvPr>
            <p:ph type="dt" sz="half" idx="10"/>
          </p:nvPr>
        </p:nvSpPr>
        <p:spPr/>
        <p:txBody>
          <a:bodyPr/>
          <a:lstStyle/>
          <a:p>
            <a:fld id="{BDB4485F-ED24-47DB-AFF9-387090B6200D}" type="datetimeFigureOut">
              <a:rPr lang="en-ZW" smtClean="0"/>
              <a:t>21/2/2025</a:t>
            </a:fld>
            <a:endParaRPr lang="en-ZW" dirty="0"/>
          </a:p>
        </p:txBody>
      </p:sp>
      <p:sp>
        <p:nvSpPr>
          <p:cNvPr id="4" name="Footer Placeholder 3"/>
          <p:cNvSpPr>
            <a:spLocks noGrp="1"/>
          </p:cNvSpPr>
          <p:nvPr>
            <p:ph type="ftr" sz="quarter" idx="11"/>
          </p:nvPr>
        </p:nvSpPr>
        <p:spPr/>
        <p:txBody>
          <a:bodyPr/>
          <a:lstStyle/>
          <a:p>
            <a:endParaRPr lang="en-ZW" dirty="0"/>
          </a:p>
        </p:txBody>
      </p:sp>
      <p:sp>
        <p:nvSpPr>
          <p:cNvPr id="5" name="Slide Number Placeholder 4"/>
          <p:cNvSpPr>
            <a:spLocks noGrp="1"/>
          </p:cNvSpPr>
          <p:nvPr>
            <p:ph type="sldNum" sz="quarter" idx="12"/>
          </p:nvPr>
        </p:nvSpPr>
        <p:spPr/>
        <p:txBody>
          <a:bodyPr/>
          <a:lstStyle/>
          <a:p>
            <a:fld id="{6A8A6CC1-C62E-4793-9BAB-70F633D6ED53}" type="slidenum">
              <a:rPr lang="en-ZW" smtClean="0"/>
              <a:t>‹#›</a:t>
            </a:fld>
            <a:endParaRPr lang="en-ZW" dirty="0"/>
          </a:p>
        </p:txBody>
      </p:sp>
    </p:spTree>
    <p:extLst>
      <p:ext uri="{BB962C8B-B14F-4D97-AF65-F5344CB8AC3E}">
        <p14:creationId xmlns:p14="http://schemas.microsoft.com/office/powerpoint/2010/main" val="182845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4485F-ED24-47DB-AFF9-387090B6200D}" type="datetimeFigureOut">
              <a:rPr lang="en-ZW" smtClean="0"/>
              <a:t>21/2/2025</a:t>
            </a:fld>
            <a:endParaRPr lang="en-ZW" dirty="0"/>
          </a:p>
        </p:txBody>
      </p:sp>
      <p:sp>
        <p:nvSpPr>
          <p:cNvPr id="3" name="Footer Placeholder 2"/>
          <p:cNvSpPr>
            <a:spLocks noGrp="1"/>
          </p:cNvSpPr>
          <p:nvPr>
            <p:ph type="ftr" sz="quarter" idx="11"/>
          </p:nvPr>
        </p:nvSpPr>
        <p:spPr/>
        <p:txBody>
          <a:bodyPr/>
          <a:lstStyle/>
          <a:p>
            <a:endParaRPr lang="en-ZW" dirty="0"/>
          </a:p>
        </p:txBody>
      </p:sp>
      <p:sp>
        <p:nvSpPr>
          <p:cNvPr id="4" name="Slide Number Placeholder 3"/>
          <p:cNvSpPr>
            <a:spLocks noGrp="1"/>
          </p:cNvSpPr>
          <p:nvPr>
            <p:ph type="sldNum" sz="quarter" idx="12"/>
          </p:nvPr>
        </p:nvSpPr>
        <p:spPr/>
        <p:txBody>
          <a:bodyPr/>
          <a:lstStyle/>
          <a:p>
            <a:fld id="{6A8A6CC1-C62E-4793-9BAB-70F633D6ED53}" type="slidenum">
              <a:rPr lang="en-ZW" smtClean="0"/>
              <a:t>‹#›</a:t>
            </a:fld>
            <a:endParaRPr lang="en-ZW" dirty="0"/>
          </a:p>
        </p:txBody>
      </p:sp>
    </p:spTree>
    <p:extLst>
      <p:ext uri="{BB962C8B-B14F-4D97-AF65-F5344CB8AC3E}">
        <p14:creationId xmlns:p14="http://schemas.microsoft.com/office/powerpoint/2010/main" val="53297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W"/>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21/2/2025</a:t>
            </a:fld>
            <a:endParaRPr lang="en-ZW" dirty="0"/>
          </a:p>
        </p:txBody>
      </p:sp>
      <p:sp>
        <p:nvSpPr>
          <p:cNvPr id="6" name="Footer Placeholder 5"/>
          <p:cNvSpPr>
            <a:spLocks noGrp="1"/>
          </p:cNvSpPr>
          <p:nvPr>
            <p:ph type="ftr" sz="quarter" idx="11"/>
          </p:nvPr>
        </p:nvSpPr>
        <p:spPr/>
        <p:txBody>
          <a:bodyPr/>
          <a:lstStyle/>
          <a:p>
            <a:endParaRPr lang="en-ZW" dirty="0"/>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dirty="0"/>
          </a:p>
        </p:txBody>
      </p:sp>
    </p:spTree>
    <p:extLst>
      <p:ext uri="{BB962C8B-B14F-4D97-AF65-F5344CB8AC3E}">
        <p14:creationId xmlns:p14="http://schemas.microsoft.com/office/powerpoint/2010/main" val="2120731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W"/>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21/2/2025</a:t>
            </a:fld>
            <a:endParaRPr lang="en-ZW" dirty="0"/>
          </a:p>
        </p:txBody>
      </p:sp>
      <p:sp>
        <p:nvSpPr>
          <p:cNvPr id="6" name="Footer Placeholder 5"/>
          <p:cNvSpPr>
            <a:spLocks noGrp="1"/>
          </p:cNvSpPr>
          <p:nvPr>
            <p:ph type="ftr" sz="quarter" idx="11"/>
          </p:nvPr>
        </p:nvSpPr>
        <p:spPr/>
        <p:txBody>
          <a:bodyPr/>
          <a:lstStyle/>
          <a:p>
            <a:endParaRPr lang="en-ZW" dirty="0"/>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dirty="0"/>
          </a:p>
        </p:txBody>
      </p:sp>
    </p:spTree>
    <p:extLst>
      <p:ext uri="{BB962C8B-B14F-4D97-AF65-F5344CB8AC3E}">
        <p14:creationId xmlns:p14="http://schemas.microsoft.com/office/powerpoint/2010/main" val="205122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4485F-ED24-47DB-AFF9-387090B6200D}" type="datetimeFigureOut">
              <a:rPr lang="en-ZW" smtClean="0"/>
              <a:t>21/2/2025</a:t>
            </a:fld>
            <a:endParaRPr lang="en-ZW"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A6CC1-C62E-4793-9BAB-70F633D6ED53}" type="slidenum">
              <a:rPr lang="en-ZW" smtClean="0"/>
              <a:t>‹#›</a:t>
            </a:fld>
            <a:endParaRPr lang="en-ZW" dirty="0"/>
          </a:p>
        </p:txBody>
      </p:sp>
    </p:spTree>
    <p:extLst>
      <p:ext uri="{BB962C8B-B14F-4D97-AF65-F5344CB8AC3E}">
        <p14:creationId xmlns:p14="http://schemas.microsoft.com/office/powerpoint/2010/main" val="314649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B550D9F-51CE-6C9C-76EB-06266568FA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1" y="-28467"/>
            <a:ext cx="2651877" cy="6858000"/>
          </a:xfrm>
          <a:prstGeom prst="rect">
            <a:avLst/>
          </a:prstGeom>
        </p:spPr>
      </p:pic>
      <p:sp>
        <p:nvSpPr>
          <p:cNvPr id="16" name="Rectangle 14">
            <a:extLst>
              <a:ext uri="{FF2B5EF4-FFF2-40B4-BE49-F238E27FC236}">
                <a16:creationId xmlns:a16="http://schemas.microsoft.com/office/drawing/2014/main" xmlns="" id="{9A22D600-B52E-E04B-A9E7-57874D1B3DE2}"/>
              </a:ext>
            </a:extLst>
          </p:cNvPr>
          <p:cNvSpPr/>
          <p:nvPr/>
        </p:nvSpPr>
        <p:spPr>
          <a:xfrm rot="5400000">
            <a:off x="4351839" y="2051291"/>
            <a:ext cx="454869"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4">
            <a:extLst>
              <a:ext uri="{FF2B5EF4-FFF2-40B4-BE49-F238E27FC236}">
                <a16:creationId xmlns:a16="http://schemas.microsoft.com/office/drawing/2014/main" xmlns="" id="{65239ED8-D9BC-9B07-2C66-1B0CADDD60CA}"/>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TextBox 7"/>
          <p:cNvSpPr txBox="1"/>
          <p:nvPr/>
        </p:nvSpPr>
        <p:spPr>
          <a:xfrm>
            <a:off x="2516668" y="2124553"/>
            <a:ext cx="4125209" cy="1985159"/>
          </a:xfrm>
          <a:prstGeom prst="rect">
            <a:avLst/>
          </a:prstGeom>
          <a:noFill/>
        </p:spPr>
        <p:txBody>
          <a:bodyPr wrap="square" rtlCol="0">
            <a:spAutoFit/>
          </a:bodyPr>
          <a:lstStyle/>
          <a:p>
            <a:pPr algn="ctr"/>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LEARNING </a:t>
            </a:r>
          </a:p>
          <a:p>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AND SHARING </a:t>
            </a:r>
          </a:p>
          <a:p>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SUMMIT </a:t>
            </a:r>
            <a:r>
              <a:rPr lang="en-US" sz="4100" i="1" dirty="0" smtClean="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2025</a:t>
            </a:r>
            <a:endParaRPr lang="en-ZA" sz="4100" i="1" dirty="0">
              <a:ln>
                <a:solidFill>
                  <a:srgbClr val="7B56A3"/>
                </a:solidFill>
              </a:ln>
              <a:solidFill>
                <a:srgbClr val="FF0000"/>
              </a:solidFill>
              <a:effectLst>
                <a:outerShdw blurRad="50800" dist="38100" dir="2700000" algn="tl" rotWithShape="0">
                  <a:schemeClr val="bg1">
                    <a:lumMod val="75000"/>
                  </a:schemeClr>
                </a:outerShdw>
              </a:effectLst>
              <a:latin typeface="Century Gothic" panose="020B0502020202020204"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p:blipFill>
        <p:spPr bwMode="auto">
          <a:xfrm>
            <a:off x="702484" y="1193928"/>
            <a:ext cx="1777379" cy="1692692"/>
          </a:xfrm>
          <a:prstGeom prst="rect">
            <a:avLst/>
          </a:prstGeom>
          <a:noFill/>
          <a:ln>
            <a:noFill/>
          </a:ln>
        </p:spPr>
      </p:pic>
      <p:pic>
        <p:nvPicPr>
          <p:cNvPr id="12" name="Picture 11"/>
          <p:cNvPicPr/>
          <p:nvPr/>
        </p:nvPicPr>
        <p:blipFill>
          <a:blip r:embed="rId4" cstate="print">
            <a:extLst>
              <a:ext uri="{28A0092B-C50C-407E-A947-70E740481C1C}">
                <a14:useLocalDpi xmlns:a14="http://schemas.microsoft.com/office/drawing/2010/main" val="0"/>
              </a:ext>
            </a:extLst>
          </a:blip>
          <a:srcRect/>
          <a:stretch/>
        </p:blipFill>
        <p:spPr bwMode="auto">
          <a:xfrm>
            <a:off x="5044635" y="630534"/>
            <a:ext cx="1896004" cy="664866"/>
          </a:xfrm>
          <a:prstGeom prst="rect">
            <a:avLst/>
          </a:prstGeom>
          <a:noFill/>
          <a:ln>
            <a:noFill/>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558330" y="486596"/>
            <a:ext cx="2356040" cy="5586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3DB0E86D-BEBA-8DD5-5C76-03069FD92515}"/>
              </a:ext>
            </a:extLst>
          </p:cNvPr>
          <p:cNvSpPr txBox="1"/>
          <p:nvPr/>
        </p:nvSpPr>
        <p:spPr>
          <a:xfrm>
            <a:off x="1108698" y="4133941"/>
            <a:ext cx="6941148" cy="1631216"/>
          </a:xfrm>
          <a:prstGeom prst="rect">
            <a:avLst/>
          </a:prstGeom>
          <a:noFill/>
        </p:spPr>
        <p:txBody>
          <a:bodyPr wrap="square" rtlCol="0">
            <a:spAutoFit/>
          </a:bodyPr>
          <a:lstStyle/>
          <a:p>
            <a:pPr algn="ctr"/>
            <a:r>
              <a:rPr lang="en-ZW" sz="2800" b="1" dirty="0">
                <a:solidFill>
                  <a:srgbClr val="FF0000"/>
                </a:solidFill>
              </a:rPr>
              <a:t>Drivers of Change </a:t>
            </a:r>
            <a:r>
              <a:rPr lang="en-ZW" sz="2800" b="1" dirty="0" smtClean="0">
                <a:solidFill>
                  <a:srgbClr val="FF0000"/>
                </a:solidFill>
              </a:rPr>
              <a:t>Template</a:t>
            </a:r>
          </a:p>
          <a:p>
            <a:pPr algn="ctr"/>
            <a:r>
              <a:rPr lang="en-ZW" dirty="0" smtClean="0">
                <a:solidFill>
                  <a:srgbClr val="FF0000"/>
                </a:solidFill>
              </a:rPr>
              <a:t>(South Africa, Life Savers Foundation, 20 February 2025 </a:t>
            </a:r>
            <a:r>
              <a:rPr lang="en-ZW" dirty="0">
                <a:solidFill>
                  <a:srgbClr val="FF0000"/>
                </a:solidFill>
              </a:rPr>
              <a:t>and </a:t>
            </a:r>
            <a:r>
              <a:rPr lang="en-ZW" dirty="0" err="1" smtClean="0">
                <a:solidFill>
                  <a:srgbClr val="FF0000"/>
                </a:solidFill>
              </a:rPr>
              <a:t>Makuya</a:t>
            </a:r>
            <a:r>
              <a:rPr lang="en-ZW" dirty="0" smtClean="0">
                <a:solidFill>
                  <a:srgbClr val="FF0000"/>
                </a:solidFill>
              </a:rPr>
              <a:t> </a:t>
            </a:r>
            <a:r>
              <a:rPr lang="en-ZW" dirty="0" err="1" smtClean="0">
                <a:solidFill>
                  <a:srgbClr val="FF0000"/>
                </a:solidFill>
              </a:rPr>
              <a:t>Thivhowali</a:t>
            </a:r>
            <a:r>
              <a:rPr lang="en-ZW" dirty="0" smtClean="0">
                <a:solidFill>
                  <a:srgbClr val="FF0000"/>
                </a:solidFill>
              </a:rPr>
              <a:t>)</a:t>
            </a:r>
            <a:endParaRPr lang="en-ZW" dirty="0">
              <a:solidFill>
                <a:srgbClr val="FF0000"/>
              </a:solidFill>
            </a:endParaRPr>
          </a:p>
          <a:p>
            <a:pPr algn="ctr"/>
            <a:endParaRPr lang="en-ZW" dirty="0">
              <a:solidFill>
                <a:srgbClr val="FF0000"/>
              </a:solidFill>
            </a:endParaRPr>
          </a:p>
          <a:p>
            <a:pPr algn="ctr"/>
            <a:r>
              <a:rPr lang="en-ZA" i="1" dirty="0" smtClean="0">
                <a:solidFill>
                  <a:srgbClr val="FF0000"/>
                </a:solidFill>
              </a:rPr>
              <a:t>!</a:t>
            </a:r>
            <a:endParaRPr lang="en-ZA" i="1" dirty="0">
              <a:solidFill>
                <a:srgbClr val="FF0000"/>
              </a:solidFill>
            </a:endParaRPr>
          </a:p>
        </p:txBody>
      </p:sp>
      <p:sp>
        <p:nvSpPr>
          <p:cNvPr id="10" name="TextBox 9">
            <a:extLst>
              <a:ext uri="{FF2B5EF4-FFF2-40B4-BE49-F238E27FC236}">
                <a16:creationId xmlns:a16="http://schemas.microsoft.com/office/drawing/2014/main" xmlns="" id="{403E2E81-9601-1970-B83A-F4245917F760}"/>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a:t>
            </a:r>
            <a:r>
              <a:rPr lang="en-US" sz="2100" i="1" dirty="0" smtClean="0">
                <a:solidFill>
                  <a:schemeClr val="bg1"/>
                </a:solidFill>
                <a:latin typeface="Century Gothic" panose="020B0502020202020204" pitchFamily="34" charset="0"/>
              </a:rPr>
              <a:t>2025</a:t>
            </a:r>
            <a:endParaRPr lang="en-ZW" sz="2100" dirty="0">
              <a:solidFill>
                <a:schemeClr val="bg1"/>
              </a:solidFill>
              <a:latin typeface="Century Gothic" panose="020B0502020202020204" pitchFamily="34" charset="0"/>
            </a:endParaRPr>
          </a:p>
        </p:txBody>
      </p:sp>
      <p:grpSp>
        <p:nvGrpSpPr>
          <p:cNvPr id="13" name="Group 12">
            <a:extLst>
              <a:ext uri="{FF2B5EF4-FFF2-40B4-BE49-F238E27FC236}">
                <a16:creationId xmlns:a16="http://schemas.microsoft.com/office/drawing/2014/main" xmlns="" id="{8BE3233A-B36A-4BCE-AE72-1A0AFB5C12CD}"/>
              </a:ext>
            </a:extLst>
          </p:cNvPr>
          <p:cNvGrpSpPr/>
          <p:nvPr/>
        </p:nvGrpSpPr>
        <p:grpSpPr>
          <a:xfrm>
            <a:off x="7459473" y="535343"/>
            <a:ext cx="1379727" cy="879583"/>
            <a:chOff x="2396808" y="5365982"/>
            <a:chExt cx="1379727" cy="879583"/>
          </a:xfrm>
        </p:grpSpPr>
        <p:sp>
          <p:nvSpPr>
            <p:cNvPr id="7" name="Rectangle 6">
              <a:extLst>
                <a:ext uri="{FF2B5EF4-FFF2-40B4-BE49-F238E27FC236}">
                  <a16:creationId xmlns:a16="http://schemas.microsoft.com/office/drawing/2014/main" xmlns="" id="{EA90D5C1-431C-BC63-374A-7F3B3EDFD82F}"/>
                </a:ext>
              </a:extLst>
            </p:cNvPr>
            <p:cNvSpPr/>
            <p:nvPr/>
          </p:nvSpPr>
          <p:spPr>
            <a:xfrm>
              <a:off x="2396808" y="5365982"/>
              <a:ext cx="1295400" cy="87958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extBox 10">
              <a:extLst>
                <a:ext uri="{FF2B5EF4-FFF2-40B4-BE49-F238E27FC236}">
                  <a16:creationId xmlns:a16="http://schemas.microsoft.com/office/drawing/2014/main" xmlns="" id="{98F50C7E-9B5F-13BE-52D1-3B48CB8C8B38}"/>
                </a:ext>
              </a:extLst>
            </p:cNvPr>
            <p:cNvSpPr txBox="1"/>
            <p:nvPr/>
          </p:nvSpPr>
          <p:spPr>
            <a:xfrm>
              <a:off x="2551781" y="5474056"/>
              <a:ext cx="1224754" cy="646331"/>
            </a:xfrm>
            <a:prstGeom prst="rect">
              <a:avLst/>
            </a:prstGeom>
            <a:noFill/>
          </p:spPr>
          <p:txBody>
            <a:bodyPr wrap="square" rtlCol="0">
              <a:spAutoFit/>
            </a:bodyPr>
            <a:lstStyle/>
            <a:p>
              <a:r>
                <a:rPr lang="en-US" dirty="0">
                  <a:solidFill>
                    <a:srgbClr val="FF0000"/>
                  </a:solidFill>
                </a:rPr>
                <a:t>Logo goes here</a:t>
              </a:r>
              <a:endParaRPr lang="en-ZA" dirty="0">
                <a:solidFill>
                  <a:srgbClr val="FF0000"/>
                </a:solidFill>
              </a:endParaRPr>
            </a:p>
          </p:txBody>
        </p:sp>
      </p:grpSp>
      <p:pic>
        <p:nvPicPr>
          <p:cNvPr id="14" name="Picture 13">
            <a:extLst>
              <a:ext uri="{FF2B5EF4-FFF2-40B4-BE49-F238E27FC236}">
                <a16:creationId xmlns:a16="http://schemas.microsoft.com/office/drawing/2014/main" xmlns="" id="{FB2B55A6-2FFB-9EE3-F2C3-0C062E3E550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 b="-2141"/>
          <a:stretch/>
        </p:blipFill>
        <p:spPr>
          <a:xfrm>
            <a:off x="2998697" y="299993"/>
            <a:ext cx="1877160" cy="1528807"/>
          </a:xfrm>
          <a:prstGeom prst="rect">
            <a:avLst/>
          </a:prstGeom>
        </p:spPr>
      </p:pic>
      <p:pic>
        <p:nvPicPr>
          <p:cNvPr id="15" name="Picture 14">
            <a:extLst>
              <a:ext uri="{FF2B5EF4-FFF2-40B4-BE49-F238E27FC236}">
                <a16:creationId xmlns:a16="http://schemas.microsoft.com/office/drawing/2014/main" xmlns="" id="{4B60F413-7316-BB9C-963E-10784A14FB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4138" y="1279788"/>
            <a:ext cx="1937953" cy="907269"/>
          </a:xfrm>
          <a:prstGeom prst="rect">
            <a:avLst/>
          </a:prstGeom>
        </p:spPr>
      </p:pic>
      <p:pic>
        <p:nvPicPr>
          <p:cNvPr id="18" name="Picture 17"/>
          <p:cNvPicPr/>
          <p:nvPr/>
        </p:nvPicPr>
        <p:blipFill>
          <a:blip r:embed="rId8">
            <a:extLst>
              <a:ext uri="{28A0092B-C50C-407E-A947-70E740481C1C}">
                <a14:useLocalDpi xmlns:a14="http://schemas.microsoft.com/office/drawing/2010/main" val="0"/>
              </a:ext>
            </a:extLst>
          </a:blip>
          <a:srcRect/>
          <a:stretch>
            <a:fillRect/>
          </a:stretch>
        </p:blipFill>
        <p:spPr bwMode="auto">
          <a:xfrm>
            <a:off x="7459473" y="643416"/>
            <a:ext cx="1379727" cy="1090005"/>
          </a:xfrm>
          <a:prstGeom prst="rect">
            <a:avLst/>
          </a:prstGeom>
          <a:noFill/>
          <a:ln>
            <a:noFill/>
          </a:ln>
        </p:spPr>
      </p:pic>
    </p:spTree>
    <p:extLst>
      <p:ext uri="{BB962C8B-B14F-4D97-AF65-F5344CB8AC3E}">
        <p14:creationId xmlns:p14="http://schemas.microsoft.com/office/powerpoint/2010/main" val="391305399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xmlns=""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14">
              <a:extLst>
                <a:ext uri="{FF2B5EF4-FFF2-40B4-BE49-F238E27FC236}">
                  <a16:creationId xmlns:a16="http://schemas.microsoft.com/office/drawing/2014/main" xmlns=""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6" name="TextBox 35">
              <a:extLst>
                <a:ext uri="{FF2B5EF4-FFF2-40B4-BE49-F238E27FC236}">
                  <a16:creationId xmlns:a16="http://schemas.microsoft.com/office/drawing/2014/main" xmlns=""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a:t>
              </a:r>
              <a:r>
                <a:rPr lang="en-US" sz="2100" i="1" dirty="0" smtClean="0">
                  <a:solidFill>
                    <a:schemeClr val="bg1"/>
                  </a:solidFill>
                  <a:latin typeface="Century Gothic" panose="020B0502020202020204" pitchFamily="34" charset="0"/>
                </a:rPr>
                <a:t>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Contribution to gender equality</a:t>
            </a:r>
          </a:p>
        </p:txBody>
      </p:sp>
      <p:sp>
        <p:nvSpPr>
          <p:cNvPr id="42" name="Content Placeholder 2">
            <a:extLst>
              <a:ext uri="{FF2B5EF4-FFF2-40B4-BE49-F238E27FC236}">
                <a16:creationId xmlns:a16="http://schemas.microsoft.com/office/drawing/2014/main" xmlns="" id="{3BF742EC-2206-3212-B4CE-6CADEC5D6E93}"/>
              </a:ext>
            </a:extLst>
          </p:cNvPr>
          <p:cNvSpPr txBox="1">
            <a:spLocks/>
          </p:cNvSpPr>
          <p:nvPr/>
        </p:nvSpPr>
        <p:spPr>
          <a:xfrm>
            <a:off x="457200" y="1258313"/>
            <a:ext cx="4038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smtClean="0"/>
              <a:t>As a dedicated advocate for gender equality, I have made significant contributions to promoting and advancing gender equality in my locality. I have conducted numerous gender sensitivity training sessions for community members , including men and women and also learners at school level, to educate them on the importance of gender equality and the need to challenge patriarchal norms and stereotypes. These training sessions have helped to change attitudes and behaviors and have empowered individuals to be come agents of change.</a:t>
            </a:r>
            <a:endParaRPr lang="en-US" sz="2000" dirty="0"/>
          </a:p>
        </p:txBody>
      </p:sp>
      <p:sp>
        <p:nvSpPr>
          <p:cNvPr id="43" name="Content Placeholder 4">
            <a:extLst>
              <a:ext uri="{FF2B5EF4-FFF2-40B4-BE49-F238E27FC236}">
                <a16:creationId xmlns:a16="http://schemas.microsoft.com/office/drawing/2014/main" xmlns="" id="{449580A2-9E5C-E6B7-6DA1-B6663C801AE7}"/>
              </a:ext>
            </a:extLst>
          </p:cNvPr>
          <p:cNvSpPr txBox="1">
            <a:spLocks/>
          </p:cNvSpPr>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0000"/>
                </a:solidFill>
              </a:rPr>
              <a:t>Share videos/photos of evidence</a:t>
            </a:r>
          </a:p>
        </p:txBody>
      </p:sp>
      <p:pic>
        <p:nvPicPr>
          <p:cNvPr id="7170" name="Picture 2" descr="C:\Users\ROTANGANEDZWA\Documents\IMG-20250220-WA0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58313"/>
            <a:ext cx="4038599" cy="484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59228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xmlns=""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14">
              <a:extLst>
                <a:ext uri="{FF2B5EF4-FFF2-40B4-BE49-F238E27FC236}">
                  <a16:creationId xmlns:a16="http://schemas.microsoft.com/office/drawing/2014/main" xmlns=""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6" name="TextBox 35">
              <a:extLst>
                <a:ext uri="{FF2B5EF4-FFF2-40B4-BE49-F238E27FC236}">
                  <a16:creationId xmlns:a16="http://schemas.microsoft.com/office/drawing/2014/main" xmlns=""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a:t>
              </a:r>
              <a:r>
                <a:rPr lang="en-US" sz="2100" i="1" dirty="0" smtClean="0">
                  <a:solidFill>
                    <a:schemeClr val="bg1"/>
                  </a:solidFill>
                  <a:latin typeface="Century Gothic" panose="020B0502020202020204" pitchFamily="34" charset="0"/>
                </a:rPr>
                <a:t>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Next steps</a:t>
            </a:r>
          </a:p>
        </p:txBody>
      </p:sp>
      <p:sp>
        <p:nvSpPr>
          <p:cNvPr id="42" name="Content Placeholder 2">
            <a:extLst>
              <a:ext uri="{FF2B5EF4-FFF2-40B4-BE49-F238E27FC236}">
                <a16:creationId xmlns:a16="http://schemas.microsoft.com/office/drawing/2014/main" xmlns="" id="{3BF742EC-2206-3212-B4CE-6CADEC5D6E93}"/>
              </a:ext>
            </a:extLst>
          </p:cNvPr>
          <p:cNvSpPr txBox="1">
            <a:spLocks/>
          </p:cNvSpPr>
          <p:nvPr/>
        </p:nvSpPr>
        <p:spPr>
          <a:xfrm>
            <a:off x="457200" y="1258313"/>
            <a:ext cx="7924800" cy="2551687"/>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dirty="0"/>
              <a:t>M</a:t>
            </a:r>
            <a:r>
              <a:rPr lang="en-US" sz="1600" dirty="0" smtClean="0"/>
              <a:t>y future plans for GBV and gender equality are quite ambious. I'm excited so share that I will be working closely with organizations to support their efforts in preventing and responding to GBV. We will be focusing on providing safe accommodation, legal assistance , psychosocial support and cash assistance to survivors of GBV. I'm also looking forward to implementing prevention programs and community engagement initiatives that promote women's empowerment and challenges harmful gender norms. This will involve collaborating with local organizations ,governments and community leaders to develop and implement effective strategies for preventing GBV and promoting gender equality.</a:t>
            </a:r>
            <a:endParaRPr lang="en-US" sz="1600" dirty="0"/>
          </a:p>
        </p:txBody>
      </p:sp>
    </p:spTree>
    <p:extLst>
      <p:ext uri="{BB962C8B-B14F-4D97-AF65-F5344CB8AC3E}">
        <p14:creationId xmlns:p14="http://schemas.microsoft.com/office/powerpoint/2010/main" val="186526721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2"/>
            <p:extLst>
              <p:ext uri="{D42A27DB-BD31-4B8C-83A1-F6EECF244321}">
                <p14:modId xmlns:p14="http://schemas.microsoft.com/office/powerpoint/2010/main" val="665104429"/>
              </p:ext>
            </p:extLst>
          </p:nvPr>
        </p:nvGraphicFramePr>
        <p:xfrm>
          <a:off x="0" y="0"/>
          <a:ext cx="9144000" cy="6929757"/>
        </p:xfrm>
        <a:graphic>
          <a:graphicData uri="http://schemas.openxmlformats.org/drawingml/2006/table">
            <a:tbl>
              <a:tblPr>
                <a:tableStyleId>{5C22544A-7EE6-4342-B048-85BDC9FD1C3A}</a:tableStyleId>
              </a:tblPr>
              <a:tblGrid>
                <a:gridCol w="2246843"/>
                <a:gridCol w="3772957"/>
                <a:gridCol w="1219200"/>
                <a:gridCol w="1905000"/>
              </a:tblGrid>
              <a:tr h="374925">
                <a:tc>
                  <a:txBody>
                    <a:bodyPr/>
                    <a:lstStyle/>
                    <a:p>
                      <a:r>
                        <a:rPr lang="en-GB" dirty="0" smtClean="0"/>
                        <a:t>Next steps</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Description</a:t>
                      </a:r>
                      <a:r>
                        <a:rPr lang="en-GB" baseline="0" dirty="0" smtClean="0"/>
                        <a:t>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timeline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responsible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59203">
                <a:tc>
                  <a:txBody>
                    <a:bodyPr/>
                    <a:lstStyle/>
                    <a:p>
                      <a:r>
                        <a:rPr lang="en-GB" dirty="0" smtClean="0"/>
                        <a:t>1.Conduct research</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Conduct research on GBV and gender equality</a:t>
                      </a:r>
                      <a:r>
                        <a:rPr lang="en-GB" baseline="0" dirty="0" smtClean="0"/>
                        <a:t> issues to identify trends</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3</a:t>
                      </a:r>
                      <a:r>
                        <a:rPr lang="en-GB" baseline="0" dirty="0" smtClean="0"/>
                        <a:t> months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Research team</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18506">
                <a:tc>
                  <a:txBody>
                    <a:bodyPr/>
                    <a:lstStyle/>
                    <a:p>
                      <a:r>
                        <a:rPr lang="en-GB" dirty="0" smtClean="0"/>
                        <a:t>2.Develop</a:t>
                      </a:r>
                      <a:r>
                        <a:rPr lang="en-GB" baseline="0" dirty="0" smtClean="0"/>
                        <a:t> GBV prevention toolkit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Develop a toolkit on GBV prevention, including practical guidance on designing and implementing effective GBV prevention programs.</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6 months</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Program</a:t>
                      </a:r>
                      <a:r>
                        <a:rPr lang="en-GB" baseline="0" dirty="0" smtClean="0"/>
                        <a:t> team</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6118">
                <a:tc>
                  <a:txBody>
                    <a:bodyPr/>
                    <a:lstStyle/>
                    <a:p>
                      <a:r>
                        <a:rPr lang="en-GB" dirty="0" smtClean="0"/>
                        <a:t>3. Provide technical assistance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To Life</a:t>
                      </a:r>
                      <a:r>
                        <a:rPr lang="en-GB" baseline="0" dirty="0" smtClean="0"/>
                        <a:t> Savers Foundation on GBV and gender equality issues.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ongoing</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Technical assistance team</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6118">
                <a:tc>
                  <a:txBody>
                    <a:bodyPr/>
                    <a:lstStyle/>
                    <a:p>
                      <a:r>
                        <a:rPr lang="en-GB" dirty="0" smtClean="0"/>
                        <a:t>4. Facilitate training and capacity building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For Life</a:t>
                      </a:r>
                      <a:r>
                        <a:rPr lang="en-GB" baseline="0" dirty="0" smtClean="0"/>
                        <a:t> Savers Foundation </a:t>
                      </a:r>
                      <a:r>
                        <a:rPr lang="en-GB" dirty="0" smtClean="0"/>
                        <a:t>staff on GBV</a:t>
                      </a:r>
                      <a:r>
                        <a:rPr lang="en-GB" baseline="0" dirty="0" smtClean="0"/>
                        <a:t> and gender equality issues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Quarterly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Training team</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16964">
                <a:tc>
                  <a:txBody>
                    <a:bodyPr/>
                    <a:lstStyle/>
                    <a:p>
                      <a:r>
                        <a:rPr lang="en-GB" dirty="0" smtClean="0"/>
                        <a:t>5.Publish research and analysis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Publish research and analysis on GBV and gender equality issues, including findings and</a:t>
                      </a:r>
                      <a:r>
                        <a:rPr lang="en-GB" baseline="0" dirty="0" smtClean="0"/>
                        <a:t> recommendations</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Bi-annually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Research team</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59203">
                <a:tc>
                  <a:txBody>
                    <a:bodyPr/>
                    <a:lstStyle/>
                    <a:p>
                      <a:r>
                        <a:rPr lang="en-GB" dirty="0" smtClean="0"/>
                        <a:t>6.Disseminate</a:t>
                      </a:r>
                      <a:r>
                        <a:rPr lang="en-GB" baseline="0" dirty="0" smtClean="0"/>
                        <a:t> findings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To</a:t>
                      </a:r>
                      <a:r>
                        <a:rPr lang="en-GB" baseline="0" dirty="0" smtClean="0"/>
                        <a:t> gender links and other stakeholders, including policymakers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ongoing</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Communications team</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16964">
                <a:tc>
                  <a:txBody>
                    <a:bodyPr/>
                    <a:lstStyle/>
                    <a:p>
                      <a:r>
                        <a:rPr lang="en-GB" dirty="0" smtClean="0"/>
                        <a:t>7. Monitor and evaluate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The impact of GBV prevention programs and provide feedback to gender</a:t>
                      </a:r>
                      <a:r>
                        <a:rPr lang="en-GB" baseline="0" dirty="0" smtClean="0"/>
                        <a:t> links and other stakeholders  including other donors</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ongoing</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evaluation</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613955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D8661110-5901-16D3-1C0A-7CF975076867}"/>
              </a:ext>
            </a:extLst>
          </p:cNvPr>
          <p:cNvGrpSpPr/>
          <p:nvPr/>
        </p:nvGrpSpPr>
        <p:grpSpPr>
          <a:xfrm>
            <a:off x="-7274" y="2"/>
            <a:ext cx="9158548" cy="6857997"/>
            <a:chOff x="-7274" y="2"/>
            <a:chExt cx="9158548" cy="6857997"/>
          </a:xfrm>
        </p:grpSpPr>
        <p:sp>
          <p:nvSpPr>
            <p:cNvPr id="33" name="Rectangle 14">
              <a:extLst>
                <a:ext uri="{FF2B5EF4-FFF2-40B4-BE49-F238E27FC236}">
                  <a16:creationId xmlns:a16="http://schemas.microsoft.com/office/drawing/2014/main" xmlns="" id="{5EC3DF14-2D2D-F906-34D4-85069E172AFA}"/>
                </a:ext>
              </a:extLst>
            </p:cNvPr>
            <p:cNvSpPr/>
            <p:nvPr/>
          </p:nvSpPr>
          <p:spPr>
            <a:xfrm rot="5400000">
              <a:off x="4344566" y="2051291"/>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14">
              <a:extLst>
                <a:ext uri="{FF2B5EF4-FFF2-40B4-BE49-F238E27FC236}">
                  <a16:creationId xmlns:a16="http://schemas.microsoft.com/office/drawing/2014/main" xmlns=""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6" name="TextBox 35">
              <a:extLst>
                <a:ext uri="{FF2B5EF4-FFF2-40B4-BE49-F238E27FC236}">
                  <a16:creationId xmlns:a16="http://schemas.microsoft.com/office/drawing/2014/main" xmlns=""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a:t>
              </a:r>
              <a:r>
                <a:rPr lang="en-US" sz="2100" i="1" dirty="0" smtClean="0">
                  <a:solidFill>
                    <a:schemeClr val="bg1"/>
                  </a:solidFill>
                  <a:latin typeface="Century Gothic" panose="020B0502020202020204" pitchFamily="34" charset="0"/>
                </a:rPr>
                <a:t>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Who is this leader? </a:t>
            </a:r>
          </a:p>
        </p:txBody>
      </p:sp>
      <p:sp>
        <p:nvSpPr>
          <p:cNvPr id="42" name="Content Placeholder 2">
            <a:extLst>
              <a:ext uri="{FF2B5EF4-FFF2-40B4-BE49-F238E27FC236}">
                <a16:creationId xmlns:a16="http://schemas.microsoft.com/office/drawing/2014/main" xmlns="" id="{3BF742EC-2206-3212-B4CE-6CADEC5D6E93}"/>
              </a:ext>
            </a:extLst>
          </p:cNvPr>
          <p:cNvSpPr txBox="1">
            <a:spLocks/>
          </p:cNvSpPr>
          <p:nvPr/>
        </p:nvSpPr>
        <p:spPr>
          <a:xfrm>
            <a:off x="457200" y="1258313"/>
            <a:ext cx="4038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t>M</a:t>
            </a:r>
            <a:r>
              <a:rPr lang="en-US" sz="1800" dirty="0" smtClean="0"/>
              <a:t>y name is </a:t>
            </a:r>
            <a:r>
              <a:rPr lang="en-US" sz="1800" dirty="0" err="1" smtClean="0"/>
              <a:t>Makuya</a:t>
            </a:r>
            <a:r>
              <a:rPr lang="en-US" sz="1800" dirty="0" smtClean="0"/>
              <a:t> </a:t>
            </a:r>
            <a:r>
              <a:rPr lang="en-US" sz="1800" dirty="0" err="1" smtClean="0"/>
              <a:t>Thivhowali</a:t>
            </a:r>
            <a:r>
              <a:rPr lang="en-US" sz="1800" dirty="0" smtClean="0"/>
              <a:t>, I am human rights activist, advocate practitioner with a specialization in GBV and gender equality. I have strong knowledge and skills and expertise to work with GBV survivors and also people who are affected by HIV and poverty, I am from a diverse and vibrant community called HA-MAKUYA village at the </a:t>
            </a:r>
            <a:r>
              <a:rPr lang="en-US" sz="1800" dirty="0" err="1" smtClean="0"/>
              <a:t>organisation</a:t>
            </a:r>
            <a:r>
              <a:rPr lang="en-US" sz="1800" dirty="0" smtClean="0"/>
              <a:t> called Life Savers Foundation, where I was raised with strong values of social justice, equality and compassion.  What I do , I advocate for polies, laws and programs that promote gender equality and  prevent GBV, what makes me unique is my passion and commitment, my deep passion to GBV drive my work and inspire me to make a positive impact. </a:t>
            </a:r>
            <a:r>
              <a:rPr lang="en-US" dirty="0" smtClean="0"/>
              <a:t> </a:t>
            </a:r>
          </a:p>
          <a:p>
            <a:pPr marL="2743200" lvl="6" indent="0">
              <a:buFont typeface="Arial" panose="020B0604020202020204" pitchFamily="34" charset="0"/>
              <a:buNone/>
            </a:pPr>
            <a:endParaRPr lang="en-ZW" sz="1200" dirty="0"/>
          </a:p>
        </p:txBody>
      </p:sp>
      <p:sp>
        <p:nvSpPr>
          <p:cNvPr id="43" name="Content Placeholder 4">
            <a:extLst>
              <a:ext uri="{FF2B5EF4-FFF2-40B4-BE49-F238E27FC236}">
                <a16:creationId xmlns:a16="http://schemas.microsoft.com/office/drawing/2014/main" xmlns="" id="{449580A2-9E5C-E6B7-6DA1-B6663C801AE7}"/>
              </a:ext>
            </a:extLst>
          </p:cNvPr>
          <p:cNvSpPr txBox="1">
            <a:spLocks/>
          </p:cNvSpPr>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ZA" dirty="0">
              <a:solidFill>
                <a:srgbClr val="FF0000"/>
              </a:solidFill>
            </a:endParaRPr>
          </a:p>
        </p:txBody>
      </p:sp>
      <p:pic>
        <p:nvPicPr>
          <p:cNvPr id="8194" name="Picture 2" descr="C:\Users\ROTANGANEDZWA\Documents\IMG-20250220-WA0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258313"/>
            <a:ext cx="3733800" cy="17134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illicent\Pictures\IMG-20250210-WA0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971800"/>
            <a:ext cx="3733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45441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xmlns=""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14">
              <a:extLst>
                <a:ext uri="{FF2B5EF4-FFF2-40B4-BE49-F238E27FC236}">
                  <a16:creationId xmlns:a16="http://schemas.microsoft.com/office/drawing/2014/main" xmlns=""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6" name="TextBox 35">
              <a:extLst>
                <a:ext uri="{FF2B5EF4-FFF2-40B4-BE49-F238E27FC236}">
                  <a16:creationId xmlns:a16="http://schemas.microsoft.com/office/drawing/2014/main" xmlns=""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a:t>
              </a:r>
              <a:r>
                <a:rPr lang="en-US" sz="2100" i="1" dirty="0" smtClean="0">
                  <a:solidFill>
                    <a:schemeClr val="bg1"/>
                  </a:solidFill>
                  <a:latin typeface="Century Gothic" panose="020B0502020202020204" pitchFamily="34" charset="0"/>
                </a:rPr>
                <a:t>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What drives you?</a:t>
            </a:r>
          </a:p>
        </p:txBody>
      </p:sp>
      <p:sp>
        <p:nvSpPr>
          <p:cNvPr id="42" name="Content Placeholder 2">
            <a:extLst>
              <a:ext uri="{FF2B5EF4-FFF2-40B4-BE49-F238E27FC236}">
                <a16:creationId xmlns:a16="http://schemas.microsoft.com/office/drawing/2014/main" xmlns="" id="{3BF742EC-2206-3212-B4CE-6CADEC5D6E93}"/>
              </a:ext>
            </a:extLst>
          </p:cNvPr>
          <p:cNvSpPr txBox="1">
            <a:spLocks/>
          </p:cNvSpPr>
          <p:nvPr/>
        </p:nvSpPr>
        <p:spPr>
          <a:xfrm>
            <a:off x="457200" y="1258313"/>
            <a:ext cx="4038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DETAIL</a:t>
            </a:r>
          </a:p>
          <a:p>
            <a:pPr marL="0" indent="0" algn="just">
              <a:buNone/>
            </a:pPr>
            <a:r>
              <a:rPr lang="en-US" sz="1800" dirty="0" smtClean="0"/>
              <a:t>Our vision is to encourage zero tolerance towards GBV,inclduing sexual assault, furthermore our vision is to empower those who are affected by HIV and poverty,  My commitment to gender equality is unwavering and unrelenting. I believe that every individual, regardless of their gender deserves to be treated with dignity and respect. And to have equal access to opportunities, resources and rights.as a passionate advocate for gender equality I am dedicated to address and prevent GBV and providing support and services to survivors.</a:t>
            </a:r>
            <a:endParaRPr lang="en-US" sz="1800" dirty="0"/>
          </a:p>
          <a:p>
            <a:pPr marL="0" indent="0">
              <a:buNone/>
            </a:pPr>
            <a:r>
              <a:rPr lang="en-US" sz="1800" dirty="0" smtClean="0"/>
              <a:t> </a:t>
            </a:r>
            <a:endParaRPr lang="en-US" sz="1800" dirty="0"/>
          </a:p>
        </p:txBody>
      </p:sp>
      <p:sp>
        <p:nvSpPr>
          <p:cNvPr id="43" name="Content Placeholder 4">
            <a:extLst>
              <a:ext uri="{FF2B5EF4-FFF2-40B4-BE49-F238E27FC236}">
                <a16:creationId xmlns:a16="http://schemas.microsoft.com/office/drawing/2014/main" xmlns="" id="{449580A2-9E5C-E6B7-6DA1-B6663C801AE7}"/>
              </a:ext>
            </a:extLst>
          </p:cNvPr>
          <p:cNvSpPr txBox="1">
            <a:spLocks/>
          </p:cNvSpPr>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ZA" dirty="0">
              <a:solidFill>
                <a:srgbClr val="FF0000"/>
              </a:solidFill>
            </a:endParaRPr>
          </a:p>
        </p:txBody>
      </p:sp>
      <p:pic>
        <p:nvPicPr>
          <p:cNvPr id="3" name="VID-20250220-WA0015.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648201" y="1447800"/>
            <a:ext cx="4038600" cy="4267200"/>
          </a:xfrm>
          <a:prstGeom prst="rect">
            <a:avLst/>
          </a:prstGeom>
        </p:spPr>
      </p:pic>
    </p:spTree>
    <p:extLst>
      <p:ext uri="{BB962C8B-B14F-4D97-AF65-F5344CB8AC3E}">
        <p14:creationId xmlns:p14="http://schemas.microsoft.com/office/powerpoint/2010/main" val="4040824007"/>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xmlns=""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14">
              <a:extLst>
                <a:ext uri="{FF2B5EF4-FFF2-40B4-BE49-F238E27FC236}">
                  <a16:creationId xmlns:a16="http://schemas.microsoft.com/office/drawing/2014/main" xmlns=""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6" name="TextBox 35">
              <a:extLst>
                <a:ext uri="{FF2B5EF4-FFF2-40B4-BE49-F238E27FC236}">
                  <a16:creationId xmlns:a16="http://schemas.microsoft.com/office/drawing/2014/main" xmlns=""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a:t>
              </a:r>
              <a:r>
                <a:rPr lang="en-US" sz="2100" i="1" dirty="0" smtClean="0">
                  <a:solidFill>
                    <a:schemeClr val="bg1"/>
                  </a:solidFill>
                  <a:latin typeface="Century Gothic" panose="020B0502020202020204" pitchFamily="34" charset="0"/>
                </a:rPr>
                <a:t>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What do you do?</a:t>
            </a:r>
          </a:p>
        </p:txBody>
      </p:sp>
      <p:sp>
        <p:nvSpPr>
          <p:cNvPr id="42" name="Content Placeholder 2">
            <a:extLst>
              <a:ext uri="{FF2B5EF4-FFF2-40B4-BE49-F238E27FC236}">
                <a16:creationId xmlns:a16="http://schemas.microsoft.com/office/drawing/2014/main" xmlns="" id="{3BF742EC-2206-3212-B4CE-6CADEC5D6E93}"/>
              </a:ext>
            </a:extLst>
          </p:cNvPr>
          <p:cNvSpPr txBox="1">
            <a:spLocks/>
          </p:cNvSpPr>
          <p:nvPr/>
        </p:nvSpPr>
        <p:spPr>
          <a:xfrm>
            <a:off x="457200" y="1258312"/>
            <a:ext cx="4038600" cy="4990087"/>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smtClean="0"/>
              <a:t>i am dedicated professional with a strong passion for promoting gender equality and preventing gender based violence, my work involves a ranger of activities including advocacy, I advocate for policies and laws  that promote gender equality and prevent GBV. I work with government and civil society groups to push for changes that benefit women and girls. I design and implement programs that address GBV and promote gender equality. These programs may include training, education  and community outreach activities. I work with communities to raise awareness about GBV and gender equality issues. This include organizing events to promote social change .</a:t>
            </a:r>
            <a:endParaRPr lang="en-US" sz="1800" dirty="0"/>
          </a:p>
        </p:txBody>
      </p:sp>
      <p:sp>
        <p:nvSpPr>
          <p:cNvPr id="43" name="Content Placeholder 4">
            <a:extLst>
              <a:ext uri="{FF2B5EF4-FFF2-40B4-BE49-F238E27FC236}">
                <a16:creationId xmlns:a16="http://schemas.microsoft.com/office/drawing/2014/main" xmlns="" id="{449580A2-9E5C-E6B7-6DA1-B6663C801AE7}"/>
              </a:ext>
            </a:extLst>
          </p:cNvPr>
          <p:cNvSpPr txBox="1">
            <a:spLocks/>
          </p:cNvSpPr>
          <p:nvPr/>
        </p:nvSpPr>
        <p:spPr>
          <a:xfrm>
            <a:off x="4648200" y="1258313"/>
            <a:ext cx="4038600" cy="4990086"/>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ZA" dirty="0">
              <a:solidFill>
                <a:srgbClr val="FF0000"/>
              </a:solidFill>
            </a:endParaRPr>
          </a:p>
        </p:txBody>
      </p:sp>
      <p:pic>
        <p:nvPicPr>
          <p:cNvPr id="2050" name="Picture 2" descr="C:\Users\ROTANGANEDZWA\Documents\IMG-20250220-WA0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258312"/>
            <a:ext cx="4038600" cy="23230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Millicent\Pictures\IMG-20240613-WA0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1" y="3581400"/>
            <a:ext cx="40386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15479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xmlns=""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14">
              <a:extLst>
                <a:ext uri="{FF2B5EF4-FFF2-40B4-BE49-F238E27FC236}">
                  <a16:creationId xmlns:a16="http://schemas.microsoft.com/office/drawing/2014/main" xmlns=""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6" name="TextBox 35">
              <a:extLst>
                <a:ext uri="{FF2B5EF4-FFF2-40B4-BE49-F238E27FC236}">
                  <a16:creationId xmlns:a16="http://schemas.microsoft.com/office/drawing/2014/main" xmlns=""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a:t>
              </a:r>
              <a:r>
                <a:rPr lang="en-US" sz="2100" i="1" dirty="0" smtClean="0">
                  <a:solidFill>
                    <a:schemeClr val="bg1"/>
                  </a:solidFill>
                  <a:latin typeface="Century Gothic" panose="020B0502020202020204" pitchFamily="34" charset="0"/>
                </a:rPr>
                <a:t>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Personal achievements</a:t>
            </a:r>
          </a:p>
        </p:txBody>
      </p:sp>
      <p:sp>
        <p:nvSpPr>
          <p:cNvPr id="42" name="Content Placeholder 2">
            <a:extLst>
              <a:ext uri="{FF2B5EF4-FFF2-40B4-BE49-F238E27FC236}">
                <a16:creationId xmlns:a16="http://schemas.microsoft.com/office/drawing/2014/main" xmlns="" id="{3BF742EC-2206-3212-B4CE-6CADEC5D6E93}"/>
              </a:ext>
            </a:extLst>
          </p:cNvPr>
          <p:cNvSpPr txBox="1">
            <a:spLocks/>
          </p:cNvSpPr>
          <p:nvPr/>
        </p:nvSpPr>
        <p:spPr>
          <a:xfrm>
            <a:off x="457200" y="1258313"/>
            <a:ext cx="4038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smtClean="0"/>
              <a:t>As a dedicated and passionate individual, I have achieved numerous personal and professional milestones that  I am proud to share, here are some of my most notable personal achievements,  establishing a successful career in gender equality and GBV prevention, I have worked tirelessly to build a career that aligns with my values and passions and I am proud to have made a meaningful impact in the lives. I have designed and implemented numerous programs and polies that have improved the lives of women and girls including programs to prevent GBV promote woman's economic empowerment and support survivors of GBV</a:t>
            </a:r>
            <a:endParaRPr lang="en-US" sz="1800" dirty="0"/>
          </a:p>
        </p:txBody>
      </p:sp>
      <p:sp>
        <p:nvSpPr>
          <p:cNvPr id="43" name="Content Placeholder 4">
            <a:extLst>
              <a:ext uri="{FF2B5EF4-FFF2-40B4-BE49-F238E27FC236}">
                <a16:creationId xmlns:a16="http://schemas.microsoft.com/office/drawing/2014/main" xmlns="" id="{449580A2-9E5C-E6B7-6DA1-B6663C801AE7}"/>
              </a:ext>
            </a:extLst>
          </p:cNvPr>
          <p:cNvSpPr txBox="1">
            <a:spLocks/>
          </p:cNvSpPr>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ZA" dirty="0">
              <a:solidFill>
                <a:srgbClr val="FF0000"/>
              </a:solidFill>
            </a:endParaRPr>
          </a:p>
        </p:txBody>
      </p:sp>
      <p:pic>
        <p:nvPicPr>
          <p:cNvPr id="4098" name="Picture 2" descr="C:\Users\Millicent\Pictures\20230509_1503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371600"/>
            <a:ext cx="3886200" cy="230978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illicent\Pictures\20230509_1503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038599"/>
            <a:ext cx="4021667" cy="2065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3755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xmlns=""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14">
              <a:extLst>
                <a:ext uri="{FF2B5EF4-FFF2-40B4-BE49-F238E27FC236}">
                  <a16:creationId xmlns:a16="http://schemas.microsoft.com/office/drawing/2014/main" xmlns=""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6" name="TextBox 35">
              <a:extLst>
                <a:ext uri="{FF2B5EF4-FFF2-40B4-BE49-F238E27FC236}">
                  <a16:creationId xmlns:a16="http://schemas.microsoft.com/office/drawing/2014/main" xmlns=""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a:t>
              </a:r>
              <a:r>
                <a:rPr lang="en-US" sz="2100" i="1" dirty="0" smtClean="0">
                  <a:solidFill>
                    <a:schemeClr val="bg1"/>
                  </a:solidFill>
                  <a:latin typeface="Century Gothic" panose="020B0502020202020204" pitchFamily="34" charset="0"/>
                </a:rPr>
                <a:t>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US" dirty="0" smtClean="0">
                <a:ln>
                  <a:solidFill>
                    <a:srgbClr val="7B56A3"/>
                  </a:solidFill>
                </a:ln>
                <a:solidFill>
                  <a:srgbClr val="7B56A3"/>
                </a:solidFill>
                <a:latin typeface="Century Gothic" panose="020B0502020202020204" pitchFamily="34" charset="0"/>
              </a:rPr>
              <a:t>Change </a:t>
            </a:r>
            <a:r>
              <a:rPr lang="en-US" dirty="0">
                <a:ln>
                  <a:solidFill>
                    <a:srgbClr val="7B56A3"/>
                  </a:solidFill>
                </a:ln>
                <a:solidFill>
                  <a:srgbClr val="7B56A3"/>
                </a:solidFill>
                <a:latin typeface="Century Gothic" panose="020B0502020202020204" pitchFamily="34" charset="0"/>
              </a:rPr>
              <a:t>at the individual level</a:t>
            </a:r>
            <a:endParaRPr lang="en-ZW" dirty="0">
              <a:ln>
                <a:solidFill>
                  <a:srgbClr val="7B56A3"/>
                </a:solidFill>
              </a:ln>
              <a:solidFill>
                <a:srgbClr val="7B56A3"/>
              </a:solidFill>
              <a:latin typeface="Century Gothic" panose="020B0502020202020204" pitchFamily="34" charset="0"/>
            </a:endParaRPr>
          </a:p>
        </p:txBody>
      </p:sp>
      <p:sp>
        <p:nvSpPr>
          <p:cNvPr id="42" name="Content Placeholder 2">
            <a:extLst>
              <a:ext uri="{FF2B5EF4-FFF2-40B4-BE49-F238E27FC236}">
                <a16:creationId xmlns:a16="http://schemas.microsoft.com/office/drawing/2014/main" xmlns="" id="{3BF742EC-2206-3212-B4CE-6CADEC5D6E93}"/>
              </a:ext>
            </a:extLst>
          </p:cNvPr>
          <p:cNvSpPr txBox="1">
            <a:spLocks/>
          </p:cNvSpPr>
          <p:nvPr/>
        </p:nvSpPr>
        <p:spPr>
          <a:xfrm>
            <a:off x="457200" y="1258313"/>
            <a:ext cx="4038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smtClean="0"/>
              <a:t>The beneficiary has learned how to effectively communicate GBV related issue through various media channels, also gained knowledge about the causes, consequences and prevention of GBV. The beneficiary also developed a strong commitment to promoting social justice and human right, particularly for marginalized groups. Also  developed open minded and flexible attitude, including being willing to listen to and learn.</a:t>
            </a:r>
          </a:p>
          <a:p>
            <a:pPr marL="0" indent="0">
              <a:buNone/>
            </a:pPr>
            <a:endParaRPr lang="en-US" sz="2000" dirty="0"/>
          </a:p>
        </p:txBody>
      </p:sp>
      <p:sp>
        <p:nvSpPr>
          <p:cNvPr id="43" name="Content Placeholder 4">
            <a:extLst>
              <a:ext uri="{FF2B5EF4-FFF2-40B4-BE49-F238E27FC236}">
                <a16:creationId xmlns:a16="http://schemas.microsoft.com/office/drawing/2014/main" xmlns="" id="{449580A2-9E5C-E6B7-6DA1-B6663C801AE7}"/>
              </a:ext>
            </a:extLst>
          </p:cNvPr>
          <p:cNvSpPr txBox="1">
            <a:spLocks/>
          </p:cNvSpPr>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rgbClr val="FF0000"/>
              </a:solidFill>
            </a:endParaRPr>
          </a:p>
        </p:txBody>
      </p:sp>
      <p:pic>
        <p:nvPicPr>
          <p:cNvPr id="3075" name="Picture 3" descr="C:\Users\ROTANGANEDZWA\Documents\IMG-20250220-WA0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054" y="1258313"/>
            <a:ext cx="4040745" cy="484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59930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xmlns=""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14">
              <a:extLst>
                <a:ext uri="{FF2B5EF4-FFF2-40B4-BE49-F238E27FC236}">
                  <a16:creationId xmlns:a16="http://schemas.microsoft.com/office/drawing/2014/main" xmlns=""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6" name="TextBox 35">
              <a:extLst>
                <a:ext uri="{FF2B5EF4-FFF2-40B4-BE49-F238E27FC236}">
                  <a16:creationId xmlns:a16="http://schemas.microsoft.com/office/drawing/2014/main" xmlns=""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a:t>
              </a:r>
              <a:r>
                <a:rPr lang="en-US" sz="2100" i="1" dirty="0" smtClean="0">
                  <a:solidFill>
                    <a:schemeClr val="bg1"/>
                  </a:solidFill>
                  <a:latin typeface="Century Gothic" panose="020B0502020202020204" pitchFamily="34" charset="0"/>
                </a:rPr>
                <a:t>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fontScale="90000"/>
          </a:bodyPr>
          <a:lstStyle/>
          <a:p>
            <a:r>
              <a:rPr lang="en-ZW" dirty="0">
                <a:ln>
                  <a:solidFill>
                    <a:srgbClr val="7B56A3"/>
                  </a:solidFill>
                </a:ln>
                <a:solidFill>
                  <a:srgbClr val="7B56A3"/>
                </a:solidFill>
                <a:latin typeface="Century Gothic" panose="020B0502020202020204" pitchFamily="34" charset="0"/>
              </a:rPr>
              <a:t>Achievements  at community level</a:t>
            </a:r>
          </a:p>
        </p:txBody>
      </p:sp>
      <p:sp>
        <p:nvSpPr>
          <p:cNvPr id="42" name="Content Placeholder 2">
            <a:extLst>
              <a:ext uri="{FF2B5EF4-FFF2-40B4-BE49-F238E27FC236}">
                <a16:creationId xmlns:a16="http://schemas.microsoft.com/office/drawing/2014/main" xmlns="" id="{3BF742EC-2206-3212-B4CE-6CADEC5D6E93}"/>
              </a:ext>
            </a:extLst>
          </p:cNvPr>
          <p:cNvSpPr txBox="1">
            <a:spLocks/>
          </p:cNvSpPr>
          <p:nvPr/>
        </p:nvSpPr>
        <p:spPr>
          <a:xfrm>
            <a:off x="457200" y="1258313"/>
            <a:ext cx="4038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smtClean="0"/>
              <a:t>greatest </a:t>
            </a:r>
            <a:r>
              <a:rPr lang="en-US" sz="2000" dirty="0"/>
              <a:t>achievements at community </a:t>
            </a:r>
            <a:r>
              <a:rPr lang="en-US" sz="2000" dirty="0" smtClean="0"/>
              <a:t>level</a:t>
            </a:r>
            <a:r>
              <a:rPr lang="en-US" sz="2000" dirty="0"/>
              <a:t> </a:t>
            </a:r>
            <a:r>
              <a:rPr lang="en-US" sz="2000" dirty="0" smtClean="0"/>
              <a:t>is </a:t>
            </a:r>
            <a:r>
              <a:rPr lang="en-US" sz="2000" dirty="0" err="1" smtClean="0"/>
              <a:t>dialoque</a:t>
            </a:r>
            <a:r>
              <a:rPr lang="en-US" sz="2000" dirty="0" smtClean="0"/>
              <a:t> of community members, including traditional leaders, community health workers and police officer on GBV prevention and response. This helped to increase awareness and understanding of GBV and has improved the response to GBV cases. Support for GBV survivors, I have provided support to survivors of GBV including </a:t>
            </a:r>
            <a:r>
              <a:rPr lang="en-US" sz="2000" dirty="0" err="1" smtClean="0"/>
              <a:t>counselling</a:t>
            </a:r>
            <a:r>
              <a:rPr lang="en-US" sz="2000" dirty="0" smtClean="0"/>
              <a:t> ,</a:t>
            </a:r>
            <a:r>
              <a:rPr lang="en-US" sz="2000" dirty="0" err="1" smtClean="0"/>
              <a:t>accomodation</a:t>
            </a:r>
            <a:r>
              <a:rPr lang="en-US" sz="2000" dirty="0" smtClean="0"/>
              <a:t>, and economic empowerment .this has helped to improve the lives of survivors and has enabled them to build rebuild their live.</a:t>
            </a:r>
          </a:p>
        </p:txBody>
      </p:sp>
      <p:sp>
        <p:nvSpPr>
          <p:cNvPr id="43" name="Content Placeholder 4">
            <a:extLst>
              <a:ext uri="{FF2B5EF4-FFF2-40B4-BE49-F238E27FC236}">
                <a16:creationId xmlns:a16="http://schemas.microsoft.com/office/drawing/2014/main" xmlns="" id="{449580A2-9E5C-E6B7-6DA1-B6663C801AE7}"/>
              </a:ext>
            </a:extLst>
          </p:cNvPr>
          <p:cNvSpPr txBox="1">
            <a:spLocks/>
          </p:cNvSpPr>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rgbClr val="FF0000"/>
              </a:solidFill>
            </a:endParaRPr>
          </a:p>
        </p:txBody>
      </p:sp>
      <p:pic>
        <p:nvPicPr>
          <p:cNvPr id="4098" name="Picture 2" descr="C:\Users\ROTANGANEDZWA\Documents\IMG-20250220-WA0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258313"/>
            <a:ext cx="4038600" cy="484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7368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xmlns=""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14">
              <a:extLst>
                <a:ext uri="{FF2B5EF4-FFF2-40B4-BE49-F238E27FC236}">
                  <a16:creationId xmlns:a16="http://schemas.microsoft.com/office/drawing/2014/main" xmlns=""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6" name="TextBox 35">
              <a:extLst>
                <a:ext uri="{FF2B5EF4-FFF2-40B4-BE49-F238E27FC236}">
                  <a16:creationId xmlns:a16="http://schemas.microsoft.com/office/drawing/2014/main" xmlns=""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a:t>
              </a:r>
              <a:r>
                <a:rPr lang="en-US" sz="2100" i="1" dirty="0" smtClean="0">
                  <a:solidFill>
                    <a:schemeClr val="bg1"/>
                  </a:solidFill>
                  <a:latin typeface="Century Gothic" panose="020B0502020202020204" pitchFamily="34" charset="0"/>
                </a:rPr>
                <a:t>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Achievements  at </a:t>
            </a:r>
            <a:r>
              <a:rPr lang="en-ZW" dirty="0" smtClean="0">
                <a:ln>
                  <a:solidFill>
                    <a:srgbClr val="7B56A3"/>
                  </a:solidFill>
                </a:ln>
                <a:solidFill>
                  <a:srgbClr val="7B56A3"/>
                </a:solidFill>
                <a:latin typeface="Century Gothic" panose="020B0502020202020204" pitchFamily="34" charset="0"/>
              </a:rPr>
              <a:t>societal </a:t>
            </a:r>
            <a:r>
              <a:rPr lang="en-ZW" dirty="0">
                <a:ln>
                  <a:solidFill>
                    <a:srgbClr val="7B56A3"/>
                  </a:solidFill>
                </a:ln>
                <a:solidFill>
                  <a:srgbClr val="7B56A3"/>
                </a:solidFill>
                <a:latin typeface="Century Gothic" panose="020B0502020202020204" pitchFamily="34" charset="0"/>
              </a:rPr>
              <a:t>level</a:t>
            </a:r>
          </a:p>
        </p:txBody>
      </p:sp>
      <p:sp>
        <p:nvSpPr>
          <p:cNvPr id="42" name="Content Placeholder 2">
            <a:extLst>
              <a:ext uri="{FF2B5EF4-FFF2-40B4-BE49-F238E27FC236}">
                <a16:creationId xmlns:a16="http://schemas.microsoft.com/office/drawing/2014/main" xmlns="" id="{3BF742EC-2206-3212-B4CE-6CADEC5D6E93}"/>
              </a:ext>
            </a:extLst>
          </p:cNvPr>
          <p:cNvSpPr txBox="1">
            <a:spLocks/>
          </p:cNvSpPr>
          <p:nvPr/>
        </p:nvSpPr>
        <p:spPr>
          <a:xfrm>
            <a:off x="457200" y="1258312"/>
            <a:ext cx="4038600" cy="4990087"/>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smtClean="0"/>
              <a:t>my actions have led to significant changes in laws, policies and practices, particularly in the areas of gender ideology. For instance they have taken steps to defend women's rights and protect freedom of conscience by using clear and accuracy language and policies that recognize women as biologically female and men as biologically. As a leader in the field of GBV and gender equality, I am committed to creating new knowledge and sharing it with organizations like gender links to inform their work and improve their impact, I engage with communities to understand their experiences, needs and perspectives. </a:t>
            </a:r>
            <a:endParaRPr lang="en-US" sz="1800" dirty="0"/>
          </a:p>
        </p:txBody>
      </p:sp>
      <p:sp>
        <p:nvSpPr>
          <p:cNvPr id="43" name="Content Placeholder 4">
            <a:extLst>
              <a:ext uri="{FF2B5EF4-FFF2-40B4-BE49-F238E27FC236}">
                <a16:creationId xmlns:a16="http://schemas.microsoft.com/office/drawing/2014/main" xmlns="" id="{449580A2-9E5C-E6B7-6DA1-B6663C801AE7}"/>
              </a:ext>
            </a:extLst>
          </p:cNvPr>
          <p:cNvSpPr txBox="1">
            <a:spLocks/>
          </p:cNvSpPr>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rgbClr val="FF0000"/>
              </a:solidFill>
            </a:endParaRPr>
          </a:p>
        </p:txBody>
      </p:sp>
      <p:pic>
        <p:nvPicPr>
          <p:cNvPr id="5122" name="Picture 2" descr="C:\Users\ROTANGANEDZWA\Documents\IMG-20250220-WA0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58312"/>
            <a:ext cx="4038600" cy="499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81599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xmlns=""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14">
              <a:extLst>
                <a:ext uri="{FF2B5EF4-FFF2-40B4-BE49-F238E27FC236}">
                  <a16:creationId xmlns:a16="http://schemas.microsoft.com/office/drawing/2014/main" xmlns=""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6" name="TextBox 35">
              <a:extLst>
                <a:ext uri="{FF2B5EF4-FFF2-40B4-BE49-F238E27FC236}">
                  <a16:creationId xmlns:a16="http://schemas.microsoft.com/office/drawing/2014/main" xmlns=""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a:t>
              </a:r>
              <a:r>
                <a:rPr lang="en-US" sz="2100" i="1" dirty="0" smtClean="0">
                  <a:solidFill>
                    <a:schemeClr val="bg1"/>
                  </a:solidFill>
                  <a:latin typeface="Century Gothic" panose="020B0502020202020204" pitchFamily="34" charset="0"/>
                </a:rPr>
                <a:t>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Leadership qualities</a:t>
            </a:r>
          </a:p>
        </p:txBody>
      </p:sp>
      <p:sp>
        <p:nvSpPr>
          <p:cNvPr id="42" name="Content Placeholder 2">
            <a:extLst>
              <a:ext uri="{FF2B5EF4-FFF2-40B4-BE49-F238E27FC236}">
                <a16:creationId xmlns:a16="http://schemas.microsoft.com/office/drawing/2014/main" xmlns="" id="{3BF742EC-2206-3212-B4CE-6CADEC5D6E93}"/>
              </a:ext>
            </a:extLst>
          </p:cNvPr>
          <p:cNvSpPr txBox="1">
            <a:spLocks/>
          </p:cNvSpPr>
          <p:nvPr/>
        </p:nvSpPr>
        <p:spPr>
          <a:xfrm>
            <a:off x="457200" y="1258313"/>
            <a:ext cx="4038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smtClean="0"/>
              <a:t>I have a clear understanding of the issues and challenges facing our communities, and I am able to envision a better future for all. This allows me to develop and implement effective strategies for creating positive change. I am able to think critically and strategically, analyzing complex problems and developing effective solutions that address the root causes of GBV and promote gender equality. My leadership has helped to empower survivors of GBV, providing them with the support resources and services they need to heal and rebuilt their lives.</a:t>
            </a:r>
            <a:endParaRPr lang="en-US" sz="2000" dirty="0"/>
          </a:p>
        </p:txBody>
      </p:sp>
      <p:sp>
        <p:nvSpPr>
          <p:cNvPr id="43" name="Content Placeholder 4">
            <a:extLst>
              <a:ext uri="{FF2B5EF4-FFF2-40B4-BE49-F238E27FC236}">
                <a16:creationId xmlns:a16="http://schemas.microsoft.com/office/drawing/2014/main" xmlns="" id="{449580A2-9E5C-E6B7-6DA1-B6663C801AE7}"/>
              </a:ext>
            </a:extLst>
          </p:cNvPr>
          <p:cNvSpPr txBox="1">
            <a:spLocks/>
          </p:cNvSpPr>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0000"/>
                </a:solidFill>
              </a:rPr>
              <a:t>Share videos/photos of evidence</a:t>
            </a:r>
          </a:p>
        </p:txBody>
      </p:sp>
      <p:pic>
        <p:nvPicPr>
          <p:cNvPr id="5122" name="Picture 2" descr="C:\Users\Millicent\Pictures\20230329_1048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4589" y="1258313"/>
            <a:ext cx="3810000" cy="484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83650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c72703c-1067-4fa7-89cc-ef245258de7b" xsi:nil="true"/>
    <lcf76f155ced4ddcb4097134ff3c332f xmlns="406893f5-2274-413a-be44-8f15a880386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AD8123970EFE4E94AE6ECA64A6A3B0" ma:contentTypeVersion="16" ma:contentTypeDescription="Create a new document." ma:contentTypeScope="" ma:versionID="03bd46427a71bf1aa6d0764568b7d902">
  <xsd:schema xmlns:xsd="http://www.w3.org/2001/XMLSchema" xmlns:xs="http://www.w3.org/2001/XMLSchema" xmlns:p="http://schemas.microsoft.com/office/2006/metadata/properties" xmlns:ns2="406893f5-2274-413a-be44-8f15a8803862" xmlns:ns3="5c72703c-1067-4fa7-89cc-ef245258de7b" targetNamespace="http://schemas.microsoft.com/office/2006/metadata/properties" ma:root="true" ma:fieldsID="57cba43f45801e92a63e5e50236f11ed" ns2:_="" ns3:_="">
    <xsd:import namespace="406893f5-2274-413a-be44-8f15a8803862"/>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6893f5-2274-413a-be44-8f15a88038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316272-B14B-4FAE-AC70-6D3A4C63D4D0}">
  <ds:schemaRefs>
    <ds:schemaRef ds:uri="http://schemas.microsoft.com/sharepoint/v3/contenttype/forms"/>
  </ds:schemaRefs>
</ds:datastoreItem>
</file>

<file path=customXml/itemProps2.xml><?xml version="1.0" encoding="utf-8"?>
<ds:datastoreItem xmlns:ds="http://schemas.openxmlformats.org/officeDocument/2006/customXml" ds:itemID="{872EB84B-407E-436A-AA0E-69A0C3BD71AB}">
  <ds:schemaRefs>
    <ds:schemaRef ds:uri="http://purl.org/dc/terms/"/>
    <ds:schemaRef ds:uri="406893f5-2274-413a-be44-8f15a8803862"/>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5c72703c-1067-4fa7-89cc-ef245258de7b"/>
    <ds:schemaRef ds:uri="http://www.w3.org/XML/1998/namespace"/>
    <ds:schemaRef ds:uri="http://purl.org/dc/elements/1.1/"/>
  </ds:schemaRefs>
</ds:datastoreItem>
</file>

<file path=customXml/itemProps3.xml><?xml version="1.0" encoding="utf-8"?>
<ds:datastoreItem xmlns:ds="http://schemas.openxmlformats.org/officeDocument/2006/customXml" ds:itemID="{81944585-4E5C-431B-A750-4525EFEFB7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6893f5-2274-413a-be44-8f15a8803862"/>
    <ds:schemaRef ds:uri="5c72703c-1067-4fa7-89cc-ef245258de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3217</TotalTime>
  <Words>1300</Words>
  <Application>Microsoft Office PowerPoint</Application>
  <PresentationFormat>On-screen Show (4:3)</PresentationFormat>
  <Paragraphs>75</Paragraphs>
  <Slides>12</Slides>
  <Notes>0</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Who is this leader? </vt:lpstr>
      <vt:lpstr>What drives you?</vt:lpstr>
      <vt:lpstr>What do you do?</vt:lpstr>
      <vt:lpstr>Personal achievements</vt:lpstr>
      <vt:lpstr>Change at the individual level</vt:lpstr>
      <vt:lpstr>Achievements  at community level</vt:lpstr>
      <vt:lpstr>Achievements  at societal level</vt:lpstr>
      <vt:lpstr>Leadership qualities</vt:lpstr>
      <vt:lpstr>Contribution to gender equality</vt:lpstr>
      <vt:lpstr>Next steps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vhai</dc:creator>
  <cp:lastModifiedBy>Millicent</cp:lastModifiedBy>
  <cp:revision>137</cp:revision>
  <dcterms:created xsi:type="dcterms:W3CDTF">2014-03-06T12:27:13Z</dcterms:created>
  <dcterms:modified xsi:type="dcterms:W3CDTF">2025-02-21T08:05:47Z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0x01010034AD8123970EFE4E94AE6ECA64A6A3B0</vt:lpwstr>
  </property>
  <property fmtid="{D5CDD505-2E9C-101B-9397-08002B2CF9AE}" pid="3" name="MediaServiceImageTags">
    <vt:lpwstr/>
  </property>
</Properties>
</file>