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handoutMasterIdLst>
    <p:handoutMasterId r:id="rId16"/>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6A3"/>
    <a:srgbClr val="B6A2D3"/>
    <a:srgbClr val="B7A3D3"/>
    <a:srgbClr val="BAA8D5"/>
    <a:srgbClr val="E9E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37" autoAdjust="0"/>
  </p:normalViewPr>
  <p:slideViewPr>
    <p:cSldViewPr>
      <p:cViewPr varScale="1">
        <p:scale>
          <a:sx n="64" d="100"/>
          <a:sy n="64"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0"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1048721"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75ABB-6DDB-4E13-B48C-52C512BE779E}" type="datetimeFigureOut">
              <a:rPr lang="en-ZA" smtClean="0"/>
              <a:t>2025/02/21</a:t>
            </a:fld>
            <a:endParaRPr lang="en-ZA"/>
          </a:p>
        </p:txBody>
      </p:sp>
      <p:sp>
        <p:nvSpPr>
          <p:cNvPr id="1048722"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1048723"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2879573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1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1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1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201554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t>4</a:t>
            </a:fld>
            <a:endParaRPr lang="en-US"/>
          </a:p>
        </p:txBody>
      </p:sp>
    </p:spTree>
    <p:extLst>
      <p:ext uri="{BB962C8B-B14F-4D97-AF65-F5344CB8AC3E}">
        <p14:creationId xmlns:p14="http://schemas.microsoft.com/office/powerpoint/2010/main" val="314887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65"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104866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1048667"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1048668" name="Footer Placeholder 4"/>
          <p:cNvSpPr>
            <a:spLocks noGrp="1"/>
          </p:cNvSpPr>
          <p:nvPr>
            <p:ph type="ftr" sz="quarter" idx="11"/>
          </p:nvPr>
        </p:nvSpPr>
        <p:spPr/>
        <p:txBody>
          <a:bodyPr/>
          <a:lstStyle/>
          <a:p>
            <a:endParaRPr lang="en-ZW"/>
          </a:p>
        </p:txBody>
      </p:sp>
      <p:sp>
        <p:nvSpPr>
          <p:cNvPr id="1048669"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0" name="Title 1"/>
          <p:cNvSpPr>
            <a:spLocks noGrp="1"/>
          </p:cNvSpPr>
          <p:nvPr>
            <p:ph type="title"/>
          </p:nvPr>
        </p:nvSpPr>
        <p:spPr/>
        <p:txBody>
          <a:bodyPr/>
          <a:lstStyle/>
          <a:p>
            <a:r>
              <a:rPr lang="en-US"/>
              <a:t>Click to edit Master title style</a:t>
            </a:r>
            <a:endParaRPr lang="en-ZW"/>
          </a:p>
        </p:txBody>
      </p:sp>
      <p:sp>
        <p:nvSpPr>
          <p:cNvPr id="104869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692"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1048693" name="Footer Placeholder 4"/>
          <p:cNvSpPr>
            <a:spLocks noGrp="1"/>
          </p:cNvSpPr>
          <p:nvPr>
            <p:ph type="ftr" sz="quarter" idx="11"/>
          </p:nvPr>
        </p:nvSpPr>
        <p:spPr/>
        <p:txBody>
          <a:bodyPr/>
          <a:lstStyle/>
          <a:p>
            <a:endParaRPr lang="en-ZW"/>
          </a:p>
        </p:txBody>
      </p:sp>
      <p:sp>
        <p:nvSpPr>
          <p:cNvPr id="1048694"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4"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1048675"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676"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1048677" name="Footer Placeholder 4"/>
          <p:cNvSpPr>
            <a:spLocks noGrp="1"/>
          </p:cNvSpPr>
          <p:nvPr>
            <p:ph type="ftr" sz="quarter" idx="11"/>
          </p:nvPr>
        </p:nvSpPr>
        <p:spPr/>
        <p:txBody>
          <a:bodyPr/>
          <a:lstStyle/>
          <a:p>
            <a:endParaRPr lang="en-ZW"/>
          </a:p>
        </p:txBody>
      </p:sp>
      <p:sp>
        <p:nvSpPr>
          <p:cNvPr id="1048678"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r>
              <a:rPr lang="en-US"/>
              <a:t>Click to edit Master title style</a:t>
            </a:r>
            <a:endParaRPr lang="en-ZW"/>
          </a:p>
        </p:txBody>
      </p:sp>
      <p:sp>
        <p:nvSpPr>
          <p:cNvPr id="1048680"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681"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1048682" name="Footer Placeholder 4"/>
          <p:cNvSpPr>
            <a:spLocks noGrp="1"/>
          </p:cNvSpPr>
          <p:nvPr>
            <p:ph type="ftr" sz="quarter" idx="11"/>
          </p:nvPr>
        </p:nvSpPr>
        <p:spPr/>
        <p:txBody>
          <a:bodyPr/>
          <a:lstStyle/>
          <a:p>
            <a:endParaRPr lang="en-ZW"/>
          </a:p>
        </p:txBody>
      </p:sp>
      <p:sp>
        <p:nvSpPr>
          <p:cNvPr id="1048683"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5"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1048696"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97" name="Date Placeholder 3"/>
          <p:cNvSpPr>
            <a:spLocks noGrp="1"/>
          </p:cNvSpPr>
          <p:nvPr>
            <p:ph type="dt" sz="half" idx="10"/>
          </p:nvPr>
        </p:nvSpPr>
        <p:spPr/>
        <p:txBody>
          <a:bodyPr/>
          <a:lstStyle/>
          <a:p>
            <a:fld id="{BDB4485F-ED24-47DB-AFF9-387090B6200D}" type="datetimeFigureOut">
              <a:rPr lang="en-ZW" smtClean="0"/>
              <a:t>21/2/2025</a:t>
            </a:fld>
            <a:endParaRPr lang="en-ZW"/>
          </a:p>
        </p:txBody>
      </p:sp>
      <p:sp>
        <p:nvSpPr>
          <p:cNvPr id="1048698" name="Footer Placeholder 4"/>
          <p:cNvSpPr>
            <a:spLocks noGrp="1"/>
          </p:cNvSpPr>
          <p:nvPr>
            <p:ph type="ftr" sz="quarter" idx="11"/>
          </p:nvPr>
        </p:nvSpPr>
        <p:spPr/>
        <p:txBody>
          <a:bodyPr/>
          <a:lstStyle/>
          <a:p>
            <a:endParaRPr lang="en-ZW"/>
          </a:p>
        </p:txBody>
      </p:sp>
      <p:sp>
        <p:nvSpPr>
          <p:cNvPr id="1048699"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US"/>
              <a:t>Click to edit Master title style</a:t>
            </a:r>
            <a:endParaRPr lang="en-ZW"/>
          </a:p>
        </p:txBody>
      </p:sp>
      <p:sp>
        <p:nvSpPr>
          <p:cNvPr id="104859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59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592" name="Date Placeholder 4"/>
          <p:cNvSpPr>
            <a:spLocks noGrp="1"/>
          </p:cNvSpPr>
          <p:nvPr>
            <p:ph type="dt" sz="half" idx="10"/>
          </p:nvPr>
        </p:nvSpPr>
        <p:spPr/>
        <p:txBody>
          <a:bodyPr/>
          <a:lstStyle/>
          <a:p>
            <a:fld id="{BDB4485F-ED24-47DB-AFF9-387090B6200D}" type="datetimeFigureOut">
              <a:rPr lang="en-ZW" smtClean="0"/>
              <a:t>21/2/2025</a:t>
            </a:fld>
            <a:endParaRPr lang="en-ZW"/>
          </a:p>
        </p:txBody>
      </p:sp>
      <p:sp>
        <p:nvSpPr>
          <p:cNvPr id="1048593" name="Footer Placeholder 5"/>
          <p:cNvSpPr>
            <a:spLocks noGrp="1"/>
          </p:cNvSpPr>
          <p:nvPr>
            <p:ph type="ftr" sz="quarter" idx="11"/>
          </p:nvPr>
        </p:nvSpPr>
        <p:spPr/>
        <p:txBody>
          <a:bodyPr/>
          <a:lstStyle/>
          <a:p>
            <a:endParaRPr lang="en-ZW"/>
          </a:p>
        </p:txBody>
      </p:sp>
      <p:sp>
        <p:nvSpPr>
          <p:cNvPr id="1048594"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a:t>Click to edit Master title style</a:t>
            </a:r>
            <a:endParaRPr lang="en-ZW"/>
          </a:p>
        </p:txBody>
      </p:sp>
      <p:sp>
        <p:nvSpPr>
          <p:cNvPr id="104870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703"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705" name="Date Placeholder 6"/>
          <p:cNvSpPr>
            <a:spLocks noGrp="1"/>
          </p:cNvSpPr>
          <p:nvPr>
            <p:ph type="dt" sz="half" idx="10"/>
          </p:nvPr>
        </p:nvSpPr>
        <p:spPr/>
        <p:txBody>
          <a:bodyPr/>
          <a:lstStyle/>
          <a:p>
            <a:fld id="{BDB4485F-ED24-47DB-AFF9-387090B6200D}" type="datetimeFigureOut">
              <a:rPr lang="en-ZW" smtClean="0"/>
              <a:t>21/2/2025</a:t>
            </a:fld>
            <a:endParaRPr lang="en-ZW"/>
          </a:p>
        </p:txBody>
      </p:sp>
      <p:sp>
        <p:nvSpPr>
          <p:cNvPr id="1048706" name="Footer Placeholder 7"/>
          <p:cNvSpPr>
            <a:spLocks noGrp="1"/>
          </p:cNvSpPr>
          <p:nvPr>
            <p:ph type="ftr" sz="quarter" idx="11"/>
          </p:nvPr>
        </p:nvSpPr>
        <p:spPr/>
        <p:txBody>
          <a:bodyPr/>
          <a:lstStyle/>
          <a:p>
            <a:endParaRPr lang="en-ZW"/>
          </a:p>
        </p:txBody>
      </p:sp>
      <p:sp>
        <p:nvSpPr>
          <p:cNvPr id="1048707"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r>
              <a:rPr lang="en-US"/>
              <a:t>Click to edit Master title style</a:t>
            </a:r>
            <a:endParaRPr lang="en-ZW"/>
          </a:p>
        </p:txBody>
      </p:sp>
      <p:sp>
        <p:nvSpPr>
          <p:cNvPr id="1048671" name="Date Placeholder 2"/>
          <p:cNvSpPr>
            <a:spLocks noGrp="1"/>
          </p:cNvSpPr>
          <p:nvPr>
            <p:ph type="dt" sz="half" idx="10"/>
          </p:nvPr>
        </p:nvSpPr>
        <p:spPr/>
        <p:txBody>
          <a:bodyPr/>
          <a:lstStyle/>
          <a:p>
            <a:fld id="{BDB4485F-ED24-47DB-AFF9-387090B6200D}" type="datetimeFigureOut">
              <a:rPr lang="en-ZW" smtClean="0"/>
              <a:t>21/2/2025</a:t>
            </a:fld>
            <a:endParaRPr lang="en-ZW"/>
          </a:p>
        </p:txBody>
      </p:sp>
      <p:sp>
        <p:nvSpPr>
          <p:cNvPr id="1048672" name="Footer Placeholder 3"/>
          <p:cNvSpPr>
            <a:spLocks noGrp="1"/>
          </p:cNvSpPr>
          <p:nvPr>
            <p:ph type="ftr" sz="quarter" idx="11"/>
          </p:nvPr>
        </p:nvSpPr>
        <p:spPr/>
        <p:txBody>
          <a:bodyPr/>
          <a:lstStyle/>
          <a:p>
            <a:endParaRPr lang="en-ZW"/>
          </a:p>
        </p:txBody>
      </p:sp>
      <p:sp>
        <p:nvSpPr>
          <p:cNvPr id="1048673"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BDB4485F-ED24-47DB-AFF9-387090B6200D}" type="datetimeFigureOut">
              <a:rPr lang="en-ZW" smtClean="0"/>
              <a:t>21/2/2025</a:t>
            </a:fld>
            <a:endParaRPr lang="en-ZW"/>
          </a:p>
        </p:txBody>
      </p:sp>
      <p:sp>
        <p:nvSpPr>
          <p:cNvPr id="1048582" name="Footer Placeholder 2"/>
          <p:cNvSpPr>
            <a:spLocks noGrp="1"/>
          </p:cNvSpPr>
          <p:nvPr>
            <p:ph type="ftr" sz="quarter" idx="11"/>
          </p:nvPr>
        </p:nvSpPr>
        <p:spPr/>
        <p:txBody>
          <a:bodyPr/>
          <a:lstStyle/>
          <a:p>
            <a:endParaRPr lang="en-ZW"/>
          </a:p>
        </p:txBody>
      </p:sp>
      <p:sp>
        <p:nvSpPr>
          <p:cNvPr id="1048583"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8"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104870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710"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11" name="Date Placeholder 4"/>
          <p:cNvSpPr>
            <a:spLocks noGrp="1"/>
          </p:cNvSpPr>
          <p:nvPr>
            <p:ph type="dt" sz="half" idx="10"/>
          </p:nvPr>
        </p:nvSpPr>
        <p:spPr/>
        <p:txBody>
          <a:bodyPr/>
          <a:lstStyle/>
          <a:p>
            <a:fld id="{BDB4485F-ED24-47DB-AFF9-387090B6200D}" type="datetimeFigureOut">
              <a:rPr lang="en-ZW" smtClean="0"/>
              <a:t>21/2/2025</a:t>
            </a:fld>
            <a:endParaRPr lang="en-ZW"/>
          </a:p>
        </p:txBody>
      </p:sp>
      <p:sp>
        <p:nvSpPr>
          <p:cNvPr id="1048712" name="Footer Placeholder 5"/>
          <p:cNvSpPr>
            <a:spLocks noGrp="1"/>
          </p:cNvSpPr>
          <p:nvPr>
            <p:ph type="ftr" sz="quarter" idx="11"/>
          </p:nvPr>
        </p:nvSpPr>
        <p:spPr/>
        <p:txBody>
          <a:bodyPr/>
          <a:lstStyle/>
          <a:p>
            <a:endParaRPr lang="en-ZW"/>
          </a:p>
        </p:txBody>
      </p:sp>
      <p:sp>
        <p:nvSpPr>
          <p:cNvPr id="1048713"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4"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1048685"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1048686"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7" name="Date Placeholder 4"/>
          <p:cNvSpPr>
            <a:spLocks noGrp="1"/>
          </p:cNvSpPr>
          <p:nvPr>
            <p:ph type="dt" sz="half" idx="10"/>
          </p:nvPr>
        </p:nvSpPr>
        <p:spPr/>
        <p:txBody>
          <a:bodyPr/>
          <a:lstStyle/>
          <a:p>
            <a:fld id="{BDB4485F-ED24-47DB-AFF9-387090B6200D}" type="datetimeFigureOut">
              <a:rPr lang="en-ZW" smtClean="0"/>
              <a:t>21/2/2025</a:t>
            </a:fld>
            <a:endParaRPr lang="en-ZW"/>
          </a:p>
        </p:txBody>
      </p:sp>
      <p:sp>
        <p:nvSpPr>
          <p:cNvPr id="1048688" name="Footer Placeholder 5"/>
          <p:cNvSpPr>
            <a:spLocks noGrp="1"/>
          </p:cNvSpPr>
          <p:nvPr>
            <p:ph type="ftr" sz="quarter" idx="11"/>
          </p:nvPr>
        </p:nvSpPr>
        <p:spPr/>
        <p:txBody>
          <a:bodyPr/>
          <a:lstStyle/>
          <a:p>
            <a:endParaRPr lang="en-ZW"/>
          </a:p>
        </p:txBody>
      </p:sp>
      <p:sp>
        <p:nvSpPr>
          <p:cNvPr id="1048689"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485F-ED24-47DB-AFF9-387090B6200D}" type="datetimeFigureOut">
              <a:rPr lang="en-ZW" smtClean="0"/>
              <a:t>21/2/2025</a:t>
            </a:fld>
            <a:endParaRPr lang="en-ZW"/>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3"/>
          <p:cNvPicPr>
            <a:picLocks noChangeAspect="1"/>
          </p:cNvPicPr>
          <p:nvPr/>
        </p:nvPicPr>
        <p:blipFill>
          <a:blip r:embed="rId2" cstate="print"/>
          <a:stretch>
            <a:fillRect/>
          </a:stretch>
        </p:blipFill>
        <p:spPr>
          <a:xfrm>
            <a:off x="-2261" y="-28467"/>
            <a:ext cx="2651877" cy="6858000"/>
          </a:xfrm>
          <a:prstGeom prst="rect">
            <a:avLst/>
          </a:prstGeom>
        </p:spPr>
      </p:pic>
      <p:sp>
        <p:nvSpPr>
          <p:cNvPr id="1048584" name="Rectangle 14"/>
          <p:cNvSpPr/>
          <p:nvPr/>
        </p:nvSpPr>
        <p:spPr>
          <a:xfrm rot="5400000">
            <a:off x="4351839"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585"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586" name="TextBox 7"/>
          <p:cNvSpPr txBox="1"/>
          <p:nvPr/>
        </p:nvSpPr>
        <p:spPr>
          <a:xfrm>
            <a:off x="2516668" y="2124553"/>
            <a:ext cx="4125209" cy="2072640"/>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2097153" name="Picture 8"/>
          <p:cNvPicPr>
            <a:picLocks/>
          </p:cNvPicPr>
          <p:nvPr/>
        </p:nvPicPr>
        <p:blipFill>
          <a:blip r:embed="rId3" cstate="print"/>
          <a:srcRect/>
          <a:stretch>
            <a:fillRect/>
          </a:stretch>
        </p:blipFill>
        <p:spPr bwMode="auto">
          <a:xfrm>
            <a:off x="702484" y="1193928"/>
            <a:ext cx="1777379" cy="1692692"/>
          </a:xfrm>
          <a:prstGeom prst="rect">
            <a:avLst/>
          </a:prstGeom>
          <a:noFill/>
          <a:ln>
            <a:noFill/>
          </a:ln>
        </p:spPr>
      </p:pic>
      <p:pic>
        <p:nvPicPr>
          <p:cNvPr id="2097154" name="Picture 11"/>
          <p:cNvPicPr>
            <a:picLocks/>
          </p:cNvPicPr>
          <p:nvPr/>
        </p:nvPicPr>
        <p:blipFill>
          <a:blip r:embed="rId4" cstate="print"/>
          <a:srcRect/>
          <a:stretch>
            <a:fillRect/>
          </a:stretch>
        </p:blipFill>
        <p:spPr bwMode="auto">
          <a:xfrm>
            <a:off x="5044635" y="630534"/>
            <a:ext cx="1896004" cy="664866"/>
          </a:xfrm>
          <a:prstGeom prst="rect">
            <a:avLst/>
          </a:prstGeom>
          <a:noFill/>
          <a:ln>
            <a:noFill/>
          </a:ln>
        </p:spPr>
      </p:pic>
      <p:pic>
        <p:nvPicPr>
          <p:cNvPr id="2097155" name="Picture 2"/>
          <p:cNvPicPr>
            <a:picLocks noChangeAspect="1" noChangeArrowheads="1"/>
          </p:cNvPicPr>
          <p:nvPr/>
        </p:nvPicPr>
        <p:blipFill>
          <a:blip r:embed="rId5" cstate="print"/>
          <a:srcRect/>
          <a:stretch>
            <a:fillRect/>
          </a:stretch>
        </p:blipFill>
        <p:spPr bwMode="auto">
          <a:xfrm>
            <a:off x="558330" y="486596"/>
            <a:ext cx="2356040" cy="558622"/>
          </a:xfrm>
          <a:prstGeom prst="rect">
            <a:avLst/>
          </a:prstGeom>
          <a:noFill/>
        </p:spPr>
      </p:pic>
      <p:sp>
        <p:nvSpPr>
          <p:cNvPr id="1048587" name="TextBox 1"/>
          <p:cNvSpPr txBox="1"/>
          <p:nvPr/>
        </p:nvSpPr>
        <p:spPr>
          <a:xfrm>
            <a:off x="1108698" y="4133941"/>
            <a:ext cx="6941148" cy="2161540"/>
          </a:xfrm>
          <a:prstGeom prst="rect">
            <a:avLst/>
          </a:prstGeom>
          <a:noFill/>
        </p:spPr>
        <p:txBody>
          <a:bodyPr wrap="square" rtlCol="0">
            <a:spAutoFit/>
          </a:bodyPr>
          <a:lstStyle/>
          <a:p>
            <a:pPr algn="ctr"/>
            <a:r>
              <a:rPr lang="en-US" sz="2800" b="1" dirty="0">
                <a:solidFill>
                  <a:srgbClr val="FF0000"/>
                </a:solidFill>
              </a:rPr>
              <a:t>South Africa, Johannesburg </a:t>
            </a:r>
            <a:endParaRPr lang="en-ZW" sz="2800" b="1" dirty="0"/>
          </a:p>
          <a:p>
            <a:pPr algn="ctr"/>
            <a:r>
              <a:rPr lang="en-US" sz="2800" b="1" dirty="0">
                <a:solidFill>
                  <a:srgbClr val="FF0000"/>
                </a:solidFill>
              </a:rPr>
              <a:t>March 2025</a:t>
            </a:r>
            <a:endParaRPr lang="en-ZW" sz="2800" b="1" dirty="0"/>
          </a:p>
          <a:p>
            <a:pPr algn="ctr"/>
            <a:r>
              <a:rPr lang="en-US" sz="2800" b="1" dirty="0">
                <a:solidFill>
                  <a:srgbClr val="FF0000"/>
                </a:solidFill>
              </a:rPr>
              <a:t>By</a:t>
            </a:r>
            <a:endParaRPr lang="en-ZW" sz="2800" b="1" dirty="0"/>
          </a:p>
          <a:p>
            <a:pPr algn="ctr"/>
            <a:r>
              <a:rPr lang="en-US" sz="2800" b="1" dirty="0">
                <a:solidFill>
                  <a:srgbClr val="FF0000"/>
                </a:solidFill>
              </a:rPr>
              <a:t>Tebello Lejakane </a:t>
            </a:r>
            <a:endParaRPr lang="en-ZW" sz="2800" b="1" dirty="0"/>
          </a:p>
          <a:p>
            <a:pPr algn="ctr"/>
            <a:endParaRPr lang="en-ZW" sz="2800" b="1" dirty="0"/>
          </a:p>
        </p:txBody>
      </p:sp>
      <p:sp>
        <p:nvSpPr>
          <p:cNvPr id="1048588" name="TextBox 9"/>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pic>
        <p:nvPicPr>
          <p:cNvPr id="2097156" name="Picture 13"/>
          <p:cNvPicPr>
            <a:picLocks noChangeAspect="1"/>
          </p:cNvPicPr>
          <p:nvPr/>
        </p:nvPicPr>
        <p:blipFill rotWithShape="1">
          <a:blip r:embed="rId6" cstate="print"/>
          <a:srcRect t="-1" b="-2141"/>
          <a:stretch>
            <a:fillRect/>
          </a:stretch>
        </p:blipFill>
        <p:spPr>
          <a:xfrm>
            <a:off x="2998697" y="299993"/>
            <a:ext cx="1877160" cy="1528807"/>
          </a:xfrm>
          <a:prstGeom prst="rect">
            <a:avLst/>
          </a:prstGeom>
        </p:spPr>
      </p:pic>
      <p:pic>
        <p:nvPicPr>
          <p:cNvPr id="2097157" name="Picture 14"/>
          <p:cNvPicPr>
            <a:picLocks noChangeAspect="1"/>
          </p:cNvPicPr>
          <p:nvPr/>
        </p:nvPicPr>
        <p:blipFill>
          <a:blip r:embed="rId7" cstate="print"/>
          <a:stretch>
            <a:fillRect/>
          </a:stretch>
        </p:blipFill>
        <p:spPr>
          <a:xfrm>
            <a:off x="5262103" y="1310344"/>
            <a:ext cx="1937953" cy="907269"/>
          </a:xfrm>
          <a:prstGeom prst="rect">
            <a:avLst/>
          </a:prstGeom>
        </p:spPr>
      </p:pic>
      <p:pic>
        <p:nvPicPr>
          <p:cNvPr id="2097158" name="Picture 4"/>
          <p:cNvPicPr>
            <a:picLocks noChangeAspect="1"/>
          </p:cNvPicPr>
          <p:nvPr/>
        </p:nvPicPr>
        <p:blipFill>
          <a:blip r:embed="rId8"/>
          <a:stretch>
            <a:fillRect/>
          </a:stretch>
        </p:blipFill>
        <p:spPr>
          <a:xfrm>
            <a:off x="7525942" y="486595"/>
            <a:ext cx="1295399" cy="879583"/>
          </a:xfrm>
          <a:prstGeom prst="rect">
            <a:avLst/>
          </a:prstGeom>
        </p:spPr>
      </p:pic>
      <p:pic>
        <p:nvPicPr>
          <p:cNvPr id="2097159" name="Picture 21"/>
          <p:cNvPicPr>
            <a:picLocks noChangeAspect="1"/>
          </p:cNvPicPr>
          <p:nvPr/>
        </p:nvPicPr>
        <p:blipFill>
          <a:blip r:embed="rId9"/>
          <a:stretch>
            <a:fillRect/>
          </a:stretch>
        </p:blipFill>
        <p:spPr>
          <a:xfrm>
            <a:off x="7217831" y="1193928"/>
            <a:ext cx="1940717" cy="38894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endParaRPr/>
          </a:p>
        </p:txBody>
      </p:sp>
      <p:grpSp>
        <p:nvGrpSpPr>
          <p:cNvPr id="47" name="Group 31"/>
          <p:cNvGrpSpPr/>
          <p:nvPr/>
        </p:nvGrpSpPr>
        <p:grpSpPr>
          <a:xfrm>
            <a:off x="-14548" y="2"/>
            <a:ext cx="9158548" cy="6856205"/>
            <a:chOff x="-14548" y="2"/>
            <a:chExt cx="9158548" cy="6856205"/>
          </a:xfrm>
        </p:grpSpPr>
        <p:sp>
          <p:nvSpPr>
            <p:cNvPr id="1048647"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48"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49"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50"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CHALLENGES AND LESSONS LEARNT</a:t>
            </a:r>
          </a:p>
        </p:txBody>
      </p:sp>
      <p:sp>
        <p:nvSpPr>
          <p:cNvPr id="1048651" name="Content Placeholder 2"/>
          <p:cNvSpPr>
            <a:spLocks noGrp="1"/>
          </p:cNvSpPr>
          <p:nvPr/>
        </p:nvSpPr>
        <p:spPr>
          <a:xfrm>
            <a:off x="444076" y="1320221"/>
            <a:ext cx="8306333" cy="47987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algn="just"/>
            <a:r>
              <a:rPr lang="en-US" dirty="0">
                <a:latin typeface="Arial"/>
              </a:rPr>
              <a:t>Regardless of beneficiaries attending our dialogues in quite impressive numbers, some of them refused to sign the attendance forms as we had a target of reaching 2730 beneficiaries,this led to the dialogues being completed </a:t>
            </a:r>
            <a:r>
              <a:rPr lang="en-US" dirty="0" smtClean="0">
                <a:latin typeface="Arial"/>
              </a:rPr>
              <a:t>later than expected because the targeted number  was not reached on time. </a:t>
            </a:r>
            <a:endParaRPr lang="zh-CN" altLang="en-US"/>
          </a:p>
          <a:p>
            <a:pPr algn="just"/>
            <a:r>
              <a:rPr lang="en-US" dirty="0" smtClean="0">
                <a:latin typeface="Arial"/>
              </a:rPr>
              <a:t>To </a:t>
            </a:r>
            <a:r>
              <a:rPr lang="en-US" dirty="0">
                <a:latin typeface="Arial"/>
              </a:rPr>
              <a:t>reach the number of targeted beneficiaries, we had to work with more private schools, of which majority of them had low enrollment rates. Moreover we had to conduct extra activities such as youth workshops during school holidays</a:t>
            </a:r>
            <a:r>
              <a:rPr lang="en-US" dirty="0" smtClean="0">
                <a:latin typeface="Arial"/>
              </a:rPr>
              <a:t>.</a:t>
            </a:r>
            <a:endParaRPr lang="en-US" dirty="0"/>
          </a:p>
          <a:p>
            <a:pPr algn="just"/>
            <a:r>
              <a:rPr lang="en-US" dirty="0">
                <a:latin typeface="Arial"/>
              </a:rPr>
              <a:t>Poor community attendance at our public gatherings required us to align our activities with existing events already scheduled on the chiefs’ timetables for the targeted villages. This occasionally resulted in delays in implementation. </a:t>
            </a:r>
            <a:endParaRPr lang="en-US" dirty="0" smtClean="0"/>
          </a:p>
          <a:p>
            <a:pPr algn="just"/>
            <a:r>
              <a:rPr lang="en-US" dirty="0" smtClean="0">
                <a:latin typeface="Arial"/>
              </a:rPr>
              <a:t>Due </a:t>
            </a:r>
            <a:r>
              <a:rPr lang="en-US" dirty="0">
                <a:latin typeface="Arial"/>
              </a:rPr>
              <a:t>to the  inadequate community turnover for public gatherings, we had to collaborate with other agendas of the already planned public gatherings in the communities.</a:t>
            </a:r>
          </a:p>
          <a:p>
            <a:pPr algn="just"/>
            <a:r>
              <a:rPr lang="en-US" dirty="0">
                <a:latin typeface="Arial"/>
              </a:rPr>
              <a:t>The majority of the private schools we collaborated with were slow to react to the suggested dates, which caused the implementation to be delayed</a:t>
            </a:r>
            <a:r>
              <a:rPr lang="en-US" dirty="0" smtClean="0">
                <a:latin typeface="Arial"/>
              </a:rPr>
              <a:t>.</a:t>
            </a:r>
            <a:r>
              <a:rPr lang="en-US" dirty="0">
                <a:latin typeface="Arial"/>
              </a:rPr>
              <a:t> </a:t>
            </a:r>
            <a:endParaRPr lang="en-US" dirty="0" smtClean="0"/>
          </a:p>
          <a:p>
            <a:pPr algn="just"/>
            <a:r>
              <a:rPr lang="en-US" dirty="0" smtClean="0">
                <a:latin typeface="Arial"/>
              </a:rPr>
              <a:t>We </a:t>
            </a:r>
            <a:r>
              <a:rPr lang="en-US" dirty="0">
                <a:latin typeface="Arial"/>
              </a:rPr>
              <a:t>had meetings with the school committees and principals  whereby we explained the relevance of the project in relation to their curriculum, that arouse interest in giving us more slots in their schools.</a:t>
            </a:r>
          </a:p>
          <a:p>
            <a:pPr marL="0" indent="0" algn="just">
              <a:buNone/>
            </a:pPr>
            <a:endParaRPr lang="en-US" dirty="0"/>
          </a:p>
          <a:p>
            <a:endParaRPr lang="en-ZA"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a:p>
        </p:txBody>
      </p:sp>
      <p:grpSp>
        <p:nvGrpSpPr>
          <p:cNvPr id="49" name="Group 31"/>
          <p:cNvGrpSpPr/>
          <p:nvPr/>
        </p:nvGrpSpPr>
        <p:grpSpPr>
          <a:xfrm>
            <a:off x="-14548" y="2"/>
            <a:ext cx="9158548" cy="6856205"/>
            <a:chOff x="-14548" y="2"/>
            <a:chExt cx="9158548" cy="6856205"/>
          </a:xfrm>
        </p:grpSpPr>
        <p:sp>
          <p:nvSpPr>
            <p:cNvPr id="1048653"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54"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55"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56" name="Title 3"/>
          <p:cNvSpPr>
            <a:spLocks noGrp="1"/>
          </p:cNvSpPr>
          <p:nvPr>
            <p:ph type="title"/>
          </p:nvPr>
        </p:nvSpPr>
        <p:spPr>
          <a:xfrm>
            <a:off x="0" y="331245"/>
            <a:ext cx="9144000" cy="845136"/>
          </a:xfrm>
        </p:spPr>
        <p:txBody>
          <a:bodyPr>
            <a:normAutofit fontScale="90000"/>
          </a:bodyPr>
          <a:lstStyle/>
          <a:p>
            <a:r>
              <a:rPr lang="en-ZW" dirty="0">
                <a:ln>
                  <a:solidFill>
                    <a:srgbClr val="7B56A3"/>
                  </a:solidFill>
                </a:ln>
                <a:solidFill>
                  <a:srgbClr val="7B56A3"/>
                </a:solidFill>
                <a:latin typeface="Century Gothic" panose="020B0502020202020204" pitchFamily="34" charset="0"/>
              </a:rPr>
              <a:t>SUSTAINABILITY AND REPLICATION</a:t>
            </a:r>
          </a:p>
        </p:txBody>
      </p:sp>
      <p:sp>
        <p:nvSpPr>
          <p:cNvPr id="1048657" name="Content Placeholder 2"/>
          <p:cNvSpPr>
            <a:spLocks noGrp="1"/>
          </p:cNvSpPr>
          <p:nvPr/>
        </p:nvSpPr>
        <p:spPr>
          <a:xfrm>
            <a:off x="447586" y="1278024"/>
            <a:ext cx="8375603" cy="481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0">
              <a:buNone/>
            </a:pPr>
            <a:endParaRPr lang="zh-CN" altLang="en-US"/>
          </a:p>
          <a:p>
            <a:r>
              <a:rPr lang="en-US" sz="1800" dirty="0" smtClean="0">
                <a:latin typeface="Arial"/>
              </a:rPr>
              <a:t>Continue </a:t>
            </a:r>
            <a:r>
              <a:rPr lang="en-US" sz="1800" dirty="0">
                <a:latin typeface="Arial"/>
              </a:rPr>
              <a:t>facilitating effective community gatherings with our community leaders.</a:t>
            </a:r>
            <a:endParaRPr lang="zh-CN" altLang="en-US"/>
          </a:p>
          <a:p>
            <a:r>
              <a:rPr lang="en-US" sz="1800" dirty="0">
                <a:latin typeface="Arial"/>
              </a:rPr>
              <a:t> </a:t>
            </a:r>
            <a:r>
              <a:rPr lang="en-US" sz="1800" dirty="0" smtClean="0">
                <a:latin typeface="Arial"/>
              </a:rPr>
              <a:t>Keep up the women empowerment movements and work towards fighting against GBV and educate girls about their Sexual Rights and Reproductive Health as well as HIV.</a:t>
            </a:r>
            <a:endParaRPr lang="en-US" sz="1800" dirty="0"/>
          </a:p>
          <a:p>
            <a:r>
              <a:rPr lang="en-US" sz="1800" dirty="0" smtClean="0">
                <a:latin typeface="Arial"/>
              </a:rPr>
              <a:t> The aim is to go back to our already existing Boy's Clubs and do refresher dialogues</a:t>
            </a:r>
            <a:endParaRPr lang="en-US" sz="1800" dirty="0"/>
          </a:p>
          <a:p>
            <a:r>
              <a:rPr lang="en-US" sz="1800" dirty="0" smtClean="0">
                <a:latin typeface="Arial"/>
              </a:rPr>
              <a:t> We are still going to commemorate activities and days that  entail HIV/ AIDS, GBV and SRHR.</a:t>
            </a:r>
            <a:endParaRPr lang="en-US" sz="1800" dirty="0"/>
          </a:p>
          <a:p>
            <a:r>
              <a:rPr lang="en-US" sz="1800" dirty="0" smtClean="0">
                <a:latin typeface="Arial"/>
              </a:rPr>
              <a:t> The distribution of IEC material would still go on</a:t>
            </a:r>
            <a:endParaRPr lang="en-US" sz="1800" dirty="0"/>
          </a:p>
          <a:p>
            <a:endParaRPr lang="en-US" sz="1800" dirty="0" smtClean="0"/>
          </a:p>
          <a:p>
            <a:endParaRPr lang="en-ZA" dirty="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31"/>
          <p:cNvGrpSpPr/>
          <p:nvPr/>
        </p:nvGrpSpPr>
        <p:grpSpPr>
          <a:xfrm>
            <a:off x="-14548" y="2"/>
            <a:ext cx="9158548" cy="6856205"/>
            <a:chOff x="-14548" y="2"/>
            <a:chExt cx="9158548" cy="6856205"/>
          </a:xfrm>
        </p:grpSpPr>
        <p:sp>
          <p:nvSpPr>
            <p:cNvPr id="1048658"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59"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60"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61"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1048662" name="Content Placeholder 2"/>
          <p:cNvSpPr txBox="1"/>
          <p:nvPr/>
        </p:nvSpPr>
        <p:spPr>
          <a:xfrm>
            <a:off x="457200" y="1258313"/>
            <a:ext cx="37338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endParaRPr sz="1600"/>
          </a:p>
        </p:txBody>
      </p:sp>
      <p:sp>
        <p:nvSpPr>
          <p:cNvPr id="1048663" name="Content Placeholder 4"/>
          <p:cNvSpPr txBox="1"/>
          <p:nvPr/>
        </p:nvSpPr>
        <p:spPr>
          <a:xfrm>
            <a:off x="4038600" y="1258313"/>
            <a:ext cx="46482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Include evidence here – photos/clippings</a:t>
            </a:r>
          </a:p>
        </p:txBody>
      </p:sp>
      <p:pic>
        <p:nvPicPr>
          <p:cNvPr id="2097165" name="Picture 4"/>
          <p:cNvPicPr>
            <a:picLocks noChangeAspect="1"/>
          </p:cNvPicPr>
          <p:nvPr/>
        </p:nvPicPr>
        <p:blipFill>
          <a:blip r:embed="rId2"/>
          <a:stretch>
            <a:fillRect/>
          </a:stretch>
        </p:blipFill>
        <p:spPr>
          <a:xfrm>
            <a:off x="4105851" y="1211431"/>
            <a:ext cx="4800387" cy="4821099"/>
          </a:xfrm>
          <a:prstGeom prst="rect">
            <a:avLst/>
          </a:prstGeom>
        </p:spPr>
      </p:pic>
      <p:sp>
        <p:nvSpPr>
          <p:cNvPr id="1048664" name="Content Placeholder 2"/>
          <p:cNvSpPr>
            <a:spLocks noGrp="1"/>
          </p:cNvSpPr>
          <p:nvPr/>
        </p:nvSpPr>
        <p:spPr>
          <a:xfrm>
            <a:off x="447586" y="1278024"/>
            <a:ext cx="3719872" cy="481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n-US" sz="2400" dirty="0" smtClean="0">
                <a:latin typeface="Arial"/>
              </a:rPr>
              <a:t>Keep up strengthened partnerships with relevant partners, community members, community leaders and government ministries so as to ensure sustainability.</a:t>
            </a:r>
            <a:endParaRPr lang="en-US" sz="2400" dirty="0" smtClean="0"/>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1"/>
          <p:cNvGrpSpPr/>
          <p:nvPr/>
        </p:nvGrpSpPr>
        <p:grpSpPr>
          <a:xfrm>
            <a:off x="-7274" y="2"/>
            <a:ext cx="9158548" cy="6857997"/>
            <a:chOff x="-7274" y="2"/>
            <a:chExt cx="9158548" cy="6857997"/>
          </a:xfrm>
        </p:grpSpPr>
        <p:sp>
          <p:nvSpPr>
            <p:cNvPr id="1048595" name="Rectangle 14"/>
            <p:cNvSpPr/>
            <p:nvPr/>
          </p:nvSpPr>
          <p:spPr>
            <a:xfrm rot="5400000">
              <a:off x="4344566" y="2051291"/>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596"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597"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598"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SYNOPSIS</a:t>
            </a:r>
          </a:p>
        </p:txBody>
      </p:sp>
      <p:sp>
        <p:nvSpPr>
          <p:cNvPr id="1048599" name="Content Placeholder 2"/>
          <p:cNvSpPr txBox="1"/>
          <p:nvPr/>
        </p:nvSpPr>
        <p:spPr>
          <a:xfrm>
            <a:off x="457200" y="1258313"/>
            <a:ext cx="4038600" cy="523581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ZA" b="1" dirty="0"/>
              <a:t>Describe the change that has occurred.</a:t>
            </a:r>
            <a:endParaRPr lang="en-ZA" dirty="0"/>
          </a:p>
          <a:p>
            <a:endParaRPr lang="en-ZA" sz="2000" dirty="0"/>
          </a:p>
        </p:txBody>
      </p:sp>
      <p:sp>
        <p:nvSpPr>
          <p:cNvPr id="1048600"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097160" name="Picture 2"/>
          <p:cNvPicPr>
            <a:picLocks noChangeAspect="1"/>
          </p:cNvPicPr>
          <p:nvPr/>
        </p:nvPicPr>
        <p:blipFill>
          <a:blip r:embed="rId2"/>
          <a:stretch>
            <a:fillRect/>
          </a:stretch>
        </p:blipFill>
        <p:spPr>
          <a:xfrm>
            <a:off x="4495800" y="1289670"/>
            <a:ext cx="4549274" cy="4804606"/>
          </a:xfrm>
          <a:prstGeom prst="rect">
            <a:avLst/>
          </a:prstGeom>
        </p:spPr>
      </p:pic>
      <p:sp>
        <p:nvSpPr>
          <p:cNvPr id="1048601" name="Content Placeholder 2"/>
          <p:cNvSpPr>
            <a:spLocks noGrp="1"/>
          </p:cNvSpPr>
          <p:nvPr/>
        </p:nvSpPr>
        <p:spPr>
          <a:xfrm>
            <a:off x="724367" y="2296546"/>
            <a:ext cx="3413159" cy="4561453"/>
          </a:xfrm>
          <a:prstGeom prst="rect">
            <a:avLst/>
          </a:prstGeom>
        </p:spPr>
        <p:txBody>
          <a:bodyPr vert="horz" lIns="91440" tIns="45720" rIns="91440" bIns="45720" rtlCol="0">
            <a:normAutofit fontScale="95455"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algn="just"/>
            <a:r>
              <a:rPr lang="en-US" sz="2200" dirty="0" smtClean="0">
                <a:latin typeface="Arial"/>
              </a:rPr>
              <a:t>Through Lesotho YWCA’s commnity and school dialogues there have been a great impact on students in schools as well as community leaders and the community at large. We, without a doubt, have seen a huge change in attitudes and mindsets within the targeted beneficiaries,  towards SRHR, CSE and HIV-related services for women and girls.</a:t>
            </a:r>
            <a:endParaRPr lang="en-US" sz="2200" dirty="0"/>
          </a:p>
          <a:p>
            <a:pPr marL="0" indent="0">
              <a:buNone/>
            </a:pPr>
            <a:endParaRPr lang="en-ZA"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1"/>
          <p:cNvGrpSpPr/>
          <p:nvPr/>
        </p:nvGrpSpPr>
        <p:grpSpPr>
          <a:xfrm>
            <a:off x="-14548" y="2"/>
            <a:ext cx="9158548" cy="6856205"/>
            <a:chOff x="-14548" y="2"/>
            <a:chExt cx="9158548" cy="6856205"/>
          </a:xfrm>
        </p:grpSpPr>
        <p:sp>
          <p:nvSpPr>
            <p:cNvPr id="1048602"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03"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04"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05"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OBJECTIVES</a:t>
            </a:r>
          </a:p>
        </p:txBody>
      </p:sp>
      <p:sp>
        <p:nvSpPr>
          <p:cNvPr id="1048606"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dirty="0"/>
              <a:t>What did the process/ project set out to do?</a:t>
            </a:r>
            <a:endParaRPr lang="en-ZA" sz="2000" dirty="0"/>
          </a:p>
          <a:p>
            <a:pPr marL="2743200" lvl="6" indent="0">
              <a:buFont typeface="Arial" panose="020B0604020202020204" pitchFamily="34" charset="0"/>
              <a:buNone/>
            </a:pPr>
            <a:endParaRPr lang="en-ZW" sz="1200" dirty="0"/>
          </a:p>
        </p:txBody>
      </p:sp>
      <p:sp>
        <p:nvSpPr>
          <p:cNvPr id="1048607"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097161" name="Picture 2"/>
          <p:cNvPicPr>
            <a:picLocks noChangeAspect="1"/>
          </p:cNvPicPr>
          <p:nvPr/>
        </p:nvPicPr>
        <p:blipFill>
          <a:blip r:embed="rId2"/>
          <a:stretch>
            <a:fillRect/>
          </a:stretch>
        </p:blipFill>
        <p:spPr>
          <a:xfrm>
            <a:off x="4683393" y="1305557"/>
            <a:ext cx="4003407" cy="4805397"/>
          </a:xfrm>
          <a:prstGeom prst="rect">
            <a:avLst/>
          </a:prstGeom>
        </p:spPr>
      </p:pic>
      <p:sp>
        <p:nvSpPr>
          <p:cNvPr id="1048608" name="Content Placeholder 2"/>
          <p:cNvSpPr>
            <a:spLocks noGrp="1"/>
          </p:cNvSpPr>
          <p:nvPr/>
        </p:nvSpPr>
        <p:spPr>
          <a:xfrm>
            <a:off x="457199" y="2190370"/>
            <a:ext cx="4127662" cy="37919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0">
              <a:buNone/>
            </a:pPr>
            <a:r>
              <a:rPr lang="en-US" sz="1600" dirty="0" smtClean="0">
                <a:latin typeface="Arial"/>
              </a:rPr>
              <a:t>The </a:t>
            </a:r>
            <a:r>
              <a:rPr lang="en-US" sz="1600" dirty="0">
                <a:latin typeface="Arial"/>
              </a:rPr>
              <a:t>project was aimed to create a conducive, safe and protective environment where sexual and reproductive health and rights of all people, especially adolescent girls, young woman, and key populations was intended to be respected, promoted, protected and fulfilled, but also to enhance meaningful participation of communities and relevant stakeholders on Comprehensive Sexuality Education (CSE). The increased knowledge for role players were holistically and sustainably run through programs aimed to reinforce SRHR and related rights/HIV-related services, including improved health for women and girls.</a:t>
            </a:r>
            <a:endParaRPr lang="zh-CN" altLang="en-US"/>
          </a:p>
          <a:p>
            <a:pPr marL="0" indent="0">
              <a:buNone/>
            </a:pPr>
            <a:endParaRPr lang="en-ZA" sz="1600" dirty="0" smtClean="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1"/>
          <p:cNvGrpSpPr/>
          <p:nvPr/>
        </p:nvGrpSpPr>
        <p:grpSpPr>
          <a:xfrm>
            <a:off x="-14548" y="2"/>
            <a:ext cx="9158548" cy="6856205"/>
            <a:chOff x="-14548" y="2"/>
            <a:chExt cx="9158548" cy="6856205"/>
          </a:xfrm>
        </p:grpSpPr>
        <p:sp>
          <p:nvSpPr>
            <p:cNvPr id="1048609"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10"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11"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12"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ACTIVITIES</a:t>
            </a:r>
          </a:p>
        </p:txBody>
      </p:sp>
      <p:sp>
        <p:nvSpPr>
          <p:cNvPr id="1048613"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ZA" sz="1800" b="1" dirty="0"/>
              <a:t>What evidence or means of verification do you have for this change?</a:t>
            </a:r>
            <a:endParaRPr lang="en-ZA" sz="1800" dirty="0"/>
          </a:p>
          <a:p>
            <a:endParaRPr lang="en-US" dirty="0"/>
          </a:p>
        </p:txBody>
      </p:sp>
      <p:sp>
        <p:nvSpPr>
          <p:cNvPr id="1048614"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solidFill>
                  <a:srgbClr val="FF0000"/>
                </a:solidFill>
              </a:rPr>
              <a:t>Photo</a:t>
            </a:r>
            <a:endParaRPr lang="en-GB" dirty="0">
              <a:solidFill>
                <a:srgbClr val="FF0000"/>
              </a:solidFill>
            </a:endParaRPr>
          </a:p>
        </p:txBody>
      </p:sp>
      <p:pic>
        <p:nvPicPr>
          <p:cNvPr id="2097162" name="Picture 2"/>
          <p:cNvPicPr>
            <a:picLocks noChangeAspect="1"/>
          </p:cNvPicPr>
          <p:nvPr/>
        </p:nvPicPr>
        <p:blipFill>
          <a:blip r:embed="rId3"/>
          <a:stretch>
            <a:fillRect/>
          </a:stretch>
        </p:blipFill>
        <p:spPr>
          <a:xfrm>
            <a:off x="4648200" y="1256832"/>
            <a:ext cx="4495800" cy="4846152"/>
          </a:xfrm>
          <a:prstGeom prst="rect">
            <a:avLst/>
          </a:prstGeom>
        </p:spPr>
      </p:pic>
      <p:sp>
        <p:nvSpPr>
          <p:cNvPr id="1048615" name="Content Placeholder 2"/>
          <p:cNvSpPr>
            <a:spLocks noGrp="1"/>
          </p:cNvSpPr>
          <p:nvPr/>
        </p:nvSpPr>
        <p:spPr>
          <a:xfrm>
            <a:off x="665235" y="2286000"/>
            <a:ext cx="3525764" cy="381846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n-US" sz="48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conducted 11 </a:t>
            </a:r>
            <a:r>
              <a:rPr lang="en-US" sz="4800" dirty="0">
                <a:latin typeface="Times New Roman" panose="02020603050405020304" pitchFamily="18" charset="0"/>
                <a:cs typeface="Times New Roman" panose="02020603050405020304" pitchFamily="18" charset="0"/>
              </a:rPr>
              <a:t>school dialogues on SRHR </a:t>
            </a:r>
            <a:r>
              <a:rPr lang="en-US" sz="4800" dirty="0" smtClean="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	</a:t>
            </a:r>
            <a:endParaRPr lang="zh-CN" altLang="en-US" sz="4800" dirty="0">
              <a:latin typeface="Times New Roman" panose="02020603050405020304" pitchFamily="18" charset="0"/>
              <a:cs typeface="Times New Roman" panose="02020603050405020304" pitchFamily="18" charset="0"/>
            </a:endParaRPr>
          </a:p>
          <a:p>
            <a:r>
              <a:rPr lang="en-ZA" sz="4800" dirty="0" smtClean="0">
                <a:latin typeface="Times New Roman" panose="02020603050405020304" pitchFamily="18" charset="0"/>
                <a:cs typeface="Times New Roman" panose="02020603050405020304" pitchFamily="18" charset="0"/>
              </a:rPr>
              <a:t>conducted 4 </a:t>
            </a:r>
            <a:r>
              <a:rPr lang="en-ZA" sz="4800" dirty="0">
                <a:latin typeface="Times New Roman" panose="02020603050405020304" pitchFamily="18" charset="0"/>
                <a:cs typeface="Times New Roman" panose="02020603050405020304" pitchFamily="18" charset="0"/>
              </a:rPr>
              <a:t>community dialogues on </a:t>
            </a:r>
            <a:r>
              <a:rPr lang="en-ZA" sz="4800" dirty="0" smtClean="0">
                <a:latin typeface="Times New Roman" panose="02020603050405020304" pitchFamily="18" charset="0"/>
                <a:cs typeface="Times New Roman" panose="02020603050405020304" pitchFamily="18" charset="0"/>
              </a:rPr>
              <a:t>SRHR </a:t>
            </a:r>
          </a:p>
          <a:p>
            <a:r>
              <a:rPr lang="en-US" sz="4800" dirty="0" smtClean="0">
                <a:latin typeface="Times New Roman" panose="02020603050405020304" pitchFamily="18" charset="0"/>
                <a:cs typeface="Times New Roman" panose="02020603050405020304" pitchFamily="18" charset="0"/>
              </a:rPr>
              <a:t>conducted  6 dialogues </a:t>
            </a:r>
            <a:r>
              <a:rPr lang="en-US" sz="4800" dirty="0">
                <a:latin typeface="Times New Roman" panose="02020603050405020304" pitchFamily="18" charset="0"/>
                <a:cs typeface="Times New Roman" panose="02020603050405020304" pitchFamily="18" charset="0"/>
              </a:rPr>
              <a:t>with community leaders and stakeholder on SRHR (1 dialogue per district</a:t>
            </a:r>
            <a:r>
              <a:rPr lang="en-US" sz="4800" dirty="0" smtClean="0">
                <a:latin typeface="Times New Roman" panose="02020603050405020304" pitchFamily="18" charset="0"/>
                <a:cs typeface="Times New Roman" panose="02020603050405020304" pitchFamily="18" charset="0"/>
              </a:rPr>
              <a:t>)</a:t>
            </a:r>
          </a:p>
          <a:p>
            <a:r>
              <a:rPr lang="en-US" sz="4800" dirty="0" smtClean="0">
                <a:latin typeface="Times New Roman" panose="02020603050405020304" pitchFamily="18" charset="0"/>
                <a:cs typeface="Times New Roman" panose="02020603050405020304" pitchFamily="18" charset="0"/>
              </a:rPr>
              <a:t>Developed and distributed IEC materials including brochures and flyers.</a:t>
            </a:r>
            <a:r>
              <a:rPr lang="en-US" sz="4800" dirty="0">
                <a:latin typeface="Times New Roman" panose="02020603050405020304" pitchFamily="18" charset="0"/>
                <a:cs typeface="Times New Roman" panose="02020603050405020304" pitchFamily="18" charset="0"/>
              </a:rPr>
              <a:t>	</a:t>
            </a:r>
          </a:p>
          <a:p>
            <a:r>
              <a:rPr lang="en-US" sz="4800" dirty="0" smtClean="0">
                <a:latin typeface="Times New Roman" panose="02020603050405020304" pitchFamily="18" charset="0"/>
                <a:cs typeface="Times New Roman" panose="02020603050405020304" pitchFamily="18" charset="0"/>
              </a:rPr>
              <a:t>Established </a:t>
            </a:r>
            <a:r>
              <a:rPr lang="en-US" sz="4800" dirty="0">
                <a:latin typeface="Times New Roman" panose="02020603050405020304" pitchFamily="18" charset="0"/>
                <a:cs typeface="Times New Roman" panose="02020603050405020304" pitchFamily="18" charset="0"/>
              </a:rPr>
              <a:t>men and boys clubs(1 per district for 3 districts</a:t>
            </a:r>
            <a:r>
              <a:rPr lang="en-US" sz="4800" dirty="0" smtClean="0">
                <a:latin typeface="Times New Roman" panose="02020603050405020304" pitchFamily="18" charset="0"/>
                <a:cs typeface="Times New Roman" panose="02020603050405020304" pitchFamily="18" charset="0"/>
              </a:rPr>
              <a:t>)</a:t>
            </a:r>
          </a:p>
          <a:p>
            <a:r>
              <a:rPr lang="en-US" sz="4800" dirty="0" smtClean="0">
                <a:latin typeface="Times New Roman" panose="02020603050405020304" pitchFamily="18" charset="0"/>
                <a:cs typeface="Times New Roman" panose="02020603050405020304" pitchFamily="18" charset="0"/>
              </a:rPr>
              <a:t>A 16 Days Activism Against GBV march</a:t>
            </a:r>
          </a:p>
          <a:p>
            <a:r>
              <a:rPr lang="en-US" sz="4800" dirty="0" smtClean="0">
                <a:latin typeface="Times New Roman" panose="02020603050405020304" pitchFamily="18" charset="0"/>
                <a:cs typeface="Times New Roman" panose="02020603050405020304" pitchFamily="18" charset="0"/>
              </a:rPr>
              <a:t>3 youth workshops during school holidays</a:t>
            </a:r>
          </a:p>
          <a:p>
            <a:r>
              <a:rPr lang="en-US" sz="4800" dirty="0" smtClean="0">
                <a:latin typeface="Times New Roman" panose="02020603050405020304" pitchFamily="18" charset="0"/>
                <a:cs typeface="Times New Roman" panose="02020603050405020304" pitchFamily="18" charset="0"/>
              </a:rPr>
              <a:t>Booked 2 </a:t>
            </a:r>
            <a:r>
              <a:rPr lang="en-US" sz="4800" dirty="0">
                <a:latin typeface="Times New Roman" panose="02020603050405020304" pitchFamily="18" charset="0"/>
                <a:cs typeface="Times New Roman" panose="02020603050405020304" pitchFamily="18" charset="0"/>
              </a:rPr>
              <a:t>radio slots </a:t>
            </a:r>
            <a:r>
              <a:rPr lang="en-US" sz="4800" dirty="0" smtClean="0">
                <a:latin typeface="Times New Roman" panose="02020603050405020304" pitchFamily="18" charset="0"/>
                <a:cs typeface="Times New Roman" panose="02020603050405020304" pitchFamily="18" charset="0"/>
              </a:rPr>
              <a:t>and had 2 separate </a:t>
            </a:r>
            <a:r>
              <a:rPr lang="en-US" sz="4800" dirty="0">
                <a:latin typeface="Times New Roman" panose="02020603050405020304" pitchFamily="18" charset="0"/>
                <a:cs typeface="Times New Roman" panose="02020603050405020304" pitchFamily="18" charset="0"/>
              </a:rPr>
              <a:t>radio interviews</a:t>
            </a:r>
          </a:p>
          <a:p>
            <a:r>
              <a:rPr lang="en-US" sz="4800" dirty="0">
                <a:latin typeface="Times New Roman" panose="02020603050405020304" pitchFamily="18" charset="0"/>
                <a:cs typeface="Times New Roman" panose="02020603050405020304" pitchFamily="18" charset="0"/>
              </a:rPr>
              <a:t>Baseline </a:t>
            </a:r>
            <a:r>
              <a:rPr lang="en-US" sz="4800" dirty="0" smtClean="0">
                <a:latin typeface="Times New Roman" panose="02020603050405020304" pitchFamily="18" charset="0"/>
                <a:cs typeface="Times New Roman" panose="02020603050405020304" pitchFamily="18" charset="0"/>
              </a:rPr>
              <a:t>and evaluation reports were written</a:t>
            </a:r>
            <a:endParaRPr lang="zh-CN" alt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Developed and administered 60 baseline questioners</a:t>
            </a:r>
          </a:p>
          <a:p>
            <a:r>
              <a:rPr lang="en-US" sz="4800" dirty="0" smtClean="0">
                <a:latin typeface="Times New Roman" panose="02020603050405020304" pitchFamily="18" charset="0"/>
                <a:cs typeface="Times New Roman" panose="02020603050405020304" pitchFamily="18" charset="0"/>
              </a:rPr>
              <a:t>Developed </a:t>
            </a:r>
            <a:r>
              <a:rPr lang="en-US" sz="4800" dirty="0">
                <a:latin typeface="Times New Roman" panose="02020603050405020304" pitchFamily="18" charset="0"/>
                <a:cs typeface="Times New Roman" panose="02020603050405020304" pitchFamily="18" charset="0"/>
              </a:rPr>
              <a:t>and </a:t>
            </a:r>
            <a:r>
              <a:rPr lang="en-US" sz="4800" dirty="0" smtClean="0">
                <a:latin typeface="Times New Roman" panose="02020603050405020304" pitchFamily="18" charset="0"/>
                <a:cs typeface="Times New Roman" panose="02020603050405020304" pitchFamily="18" charset="0"/>
              </a:rPr>
              <a:t>administered </a:t>
            </a:r>
            <a:r>
              <a:rPr lang="en-US" sz="4800" dirty="0">
                <a:latin typeface="Times New Roman" panose="02020603050405020304" pitchFamily="18" charset="0"/>
                <a:cs typeface="Times New Roman" panose="02020603050405020304" pitchFamily="18" charset="0"/>
              </a:rPr>
              <a:t>follow-up survey and report </a:t>
            </a:r>
          </a:p>
          <a:p>
            <a:pPr marL="0" indent="0">
              <a:buNone/>
            </a:pPr>
            <a:r>
              <a:rPr lang="en-US" sz="1900" dirty="0">
                <a:latin typeface="Arial"/>
              </a:rPr>
              <a:t>	</a:t>
            </a:r>
          </a:p>
          <a:p>
            <a:pPr marL="0" indent="0">
              <a:buNone/>
            </a:pPr>
            <a:r>
              <a:rPr lang="en-ZA" dirty="0">
                <a:latin typeface="Calibri"/>
              </a:rPr>
              <a:t>	</a:t>
            </a:r>
          </a:p>
          <a:p>
            <a:endParaRPr lang="en-ZA"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1"/>
          <p:cNvGrpSpPr/>
          <p:nvPr/>
        </p:nvGrpSpPr>
        <p:grpSpPr>
          <a:xfrm>
            <a:off x="-14548" y="2"/>
            <a:ext cx="9158548" cy="6856205"/>
            <a:chOff x="-14548" y="2"/>
            <a:chExt cx="9158548" cy="6856205"/>
          </a:xfrm>
        </p:grpSpPr>
        <p:sp>
          <p:nvSpPr>
            <p:cNvPr id="1048616"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17"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18"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19"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Contribution to change</a:t>
            </a:r>
          </a:p>
        </p:txBody>
      </p:sp>
      <p:sp>
        <p:nvSpPr>
          <p:cNvPr id="1048620" name="Rectangle 2"/>
          <p:cNvSpPr/>
          <p:nvPr/>
        </p:nvSpPr>
        <p:spPr>
          <a:xfrm>
            <a:off x="685800" y="1447800"/>
            <a:ext cx="7467600" cy="1272540"/>
          </a:xfrm>
          <a:prstGeom prst="rect">
            <a:avLst/>
          </a:prstGeom>
        </p:spPr>
        <p:txBody>
          <a:bodyPr wrap="square">
            <a:spAutoFit/>
          </a:bodyPr>
          <a:lstStyle/>
          <a:p>
            <a:r>
              <a:rPr lang="en-US" sz="2800" b="1" dirty="0"/>
              <a:t>What contribution did your </a:t>
            </a:r>
            <a:r>
              <a:rPr lang="en-US" sz="2800" b="1" dirty="0" err="1"/>
              <a:t>organisation</a:t>
            </a:r>
            <a:r>
              <a:rPr lang="en-US" sz="2800" b="1" dirty="0"/>
              <a:t> make to this change?</a:t>
            </a:r>
          </a:p>
          <a:p>
            <a:endParaRPr lang="en-US" sz="2800" b="1" dirty="0"/>
          </a:p>
        </p:txBody>
      </p:sp>
      <p:sp>
        <p:nvSpPr>
          <p:cNvPr id="1048621" name="Content Placeholder 2"/>
          <p:cNvSpPr>
            <a:spLocks noGrp="1"/>
          </p:cNvSpPr>
          <p:nvPr/>
        </p:nvSpPr>
        <p:spPr>
          <a:xfrm>
            <a:off x="862327" y="2449317"/>
            <a:ext cx="7953492" cy="395054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marL="0" indent="0">
              <a:buNone/>
            </a:pPr>
            <a:r>
              <a:rPr lang="en-ZA" dirty="0" smtClean="0">
                <a:latin typeface="+mj-lt"/>
              </a:rPr>
              <a:t>Having realised that </a:t>
            </a:r>
            <a:r>
              <a:rPr lang="en-US" dirty="0" smtClean="0">
                <a:latin typeface="+mj-lt"/>
              </a:rPr>
              <a:t>there </a:t>
            </a:r>
            <a:r>
              <a:rPr lang="en-US" dirty="0">
                <a:latin typeface="+mj-lt"/>
              </a:rPr>
              <a:t>was lack of understanding on gender-based violence, SRHR, HIV and Comprehensive Sexuaity education amongst community </a:t>
            </a:r>
            <a:r>
              <a:rPr lang="en-US" dirty="0" smtClean="0">
                <a:latin typeface="+mj-lt"/>
              </a:rPr>
              <a:t>members</a:t>
            </a:r>
            <a:r>
              <a:rPr lang="en-US" dirty="0">
                <a:latin typeface="+mj-lt"/>
              </a:rPr>
              <a:t> </a:t>
            </a:r>
            <a:r>
              <a:rPr lang="en-US" dirty="0" smtClean="0">
                <a:latin typeface="+mj-lt"/>
              </a:rPr>
              <a:t> and </a:t>
            </a:r>
            <a:r>
              <a:rPr lang="en-US" dirty="0">
                <a:latin typeface="+mj-lt"/>
              </a:rPr>
              <a:t>students, the Lesotho YWCA mobilized organizations and </a:t>
            </a:r>
            <a:r>
              <a:rPr lang="en-US" dirty="0" smtClean="0">
                <a:latin typeface="+mj-lt"/>
              </a:rPr>
              <a:t>trained </a:t>
            </a:r>
            <a:r>
              <a:rPr lang="en-US" dirty="0">
                <a:latin typeface="+mj-lt"/>
              </a:rPr>
              <a:t>personnel who worked together in  educating the beneficiaries.</a:t>
            </a:r>
            <a:endParaRPr lang="zh-CN" altLang="en-US" dirty="0">
              <a:latin typeface="+mj-lt"/>
            </a:endParaRPr>
          </a:p>
          <a:p>
            <a:pPr marL="0" indent="0">
              <a:buNone/>
            </a:pPr>
            <a:r>
              <a:rPr lang="en-US" dirty="0">
                <a:latin typeface="+mj-lt"/>
              </a:rPr>
              <a:t>D</a:t>
            </a:r>
            <a:r>
              <a:rPr lang="en-US" dirty="0" smtClean="0">
                <a:latin typeface="+mj-lt"/>
              </a:rPr>
              <a:t>uring our stakeholders </a:t>
            </a:r>
            <a:r>
              <a:rPr lang="en-US" dirty="0">
                <a:latin typeface="+mj-lt"/>
              </a:rPr>
              <a:t>meetings, community leaders conformed that there were limited to no reports of gender-based violence, and this was because victims normally do not get help from the child and gender protecion Unit,also there are no effective implementations of laws and policies by different stakeholders in</a:t>
            </a:r>
            <a:r>
              <a:rPr lang="en-US" dirty="0" smtClean="0">
                <a:latin typeface="+mj-lt"/>
              </a:rPr>
              <a:t> Lesotho. </a:t>
            </a:r>
            <a:endParaRPr lang="zh-CN" altLang="en-US" dirty="0">
              <a:latin typeface="+mj-lt"/>
            </a:endParaRPr>
          </a:p>
          <a:p>
            <a:pPr marL="0" indent="0">
              <a:buNone/>
            </a:pPr>
            <a:r>
              <a:rPr lang="en-US" dirty="0" smtClean="0">
                <a:latin typeface="+mj-lt"/>
              </a:rPr>
              <a:t>LYWCA mobilized Child and Gender Protection Unit officers so as to ensure the communities that their doors are open and they are ready to help.</a:t>
            </a:r>
            <a:endParaRPr lang="zh-CN" altLang="en-US" dirty="0">
              <a:latin typeface="+mj-lt"/>
            </a:endParaRPr>
          </a:p>
          <a:p>
            <a:pPr marL="0" indent="0">
              <a:buNone/>
            </a:pPr>
            <a:endParaRPr lang="en-US" dirty="0"/>
          </a:p>
          <a:p>
            <a:pPr marL="0" indent="0">
              <a:buNone/>
            </a:pPr>
            <a:endParaRPr lang="en-ZA"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1"/>
          <p:cNvGrpSpPr/>
          <p:nvPr/>
        </p:nvGrpSpPr>
        <p:grpSpPr>
          <a:xfrm>
            <a:off x="-14548" y="2"/>
            <a:ext cx="9158548" cy="6856205"/>
            <a:chOff x="-14548" y="2"/>
            <a:chExt cx="9158548" cy="6856205"/>
          </a:xfrm>
        </p:grpSpPr>
        <p:sp>
          <p:nvSpPr>
            <p:cNvPr id="1048622"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23"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24"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25" name="Title 3"/>
          <p:cNvSpPr>
            <a:spLocks noGrp="1"/>
          </p:cNvSpPr>
          <p:nvPr>
            <p:ph type="title"/>
          </p:nvPr>
        </p:nvSpPr>
        <p:spPr>
          <a:xfrm>
            <a:off x="0" y="331245"/>
            <a:ext cx="9144000" cy="845136"/>
          </a:xfrm>
        </p:spPr>
        <p:txBody>
          <a:bodyPr>
            <a:normAutofit fontScale="90000"/>
          </a:bodyPr>
          <a:lstStyle/>
          <a:p>
            <a:r>
              <a:rPr lang="en-US" dirty="0">
                <a:ln>
                  <a:solidFill>
                    <a:srgbClr val="7B56A3"/>
                  </a:solidFill>
                </a:ln>
                <a:solidFill>
                  <a:srgbClr val="7B56A3"/>
                </a:solidFill>
                <a:latin typeface="Century Gothic" panose="020B0502020202020204" pitchFamily="34" charset="0"/>
              </a:rPr>
              <a:t>Population Group this change most closely related to</a:t>
            </a:r>
            <a:endParaRPr lang="en-ZW" dirty="0">
              <a:ln>
                <a:solidFill>
                  <a:srgbClr val="7B56A3"/>
                </a:solidFill>
              </a:ln>
              <a:solidFill>
                <a:srgbClr val="7B56A3"/>
              </a:solidFill>
              <a:latin typeface="Century Gothic" panose="020B0502020202020204" pitchFamily="34" charset="0"/>
            </a:endParaRPr>
          </a:p>
        </p:txBody>
      </p:sp>
      <p:graphicFrame>
        <p:nvGraphicFramePr>
          <p:cNvPr id="4194304" name="Table 5"/>
          <p:cNvGraphicFramePr>
            <a:graphicFrameLocks noGrp="1"/>
          </p:cNvGraphicFramePr>
          <p:nvPr/>
        </p:nvGraphicFramePr>
        <p:xfrm>
          <a:off x="609600" y="1828800"/>
          <a:ext cx="8229600" cy="4267200"/>
        </p:xfrm>
        <a:graphic>
          <a:graphicData uri="http://schemas.openxmlformats.org/drawingml/2006/table">
            <a:tbl>
              <a:tblPr firstRow="1" firstCol="1" bandRow="1"/>
              <a:tblGrid>
                <a:gridCol w="3296571"/>
                <a:gridCol w="1334004"/>
                <a:gridCol w="969878"/>
                <a:gridCol w="1306533"/>
                <a:gridCol w="1322614"/>
              </a:tblGrid>
              <a:tr h="811266">
                <a:tc>
                  <a:txBody>
                    <a:bodyPr/>
                    <a:lstStyle/>
                    <a:p>
                      <a:pPr marR="226695" algn="ctr">
                        <a:lnSpc>
                          <a:spcPct val="115000"/>
                        </a:lnSpc>
                        <a:spcAft>
                          <a:spcPts val="0"/>
                        </a:spcAft>
                      </a:pPr>
                      <a:r>
                        <a:rPr lang="en-ZA" sz="1800" b="1" dirty="0">
                          <a:effectLst/>
                          <a:latin typeface="Tahoma"/>
                          <a:ea typeface="Calibri"/>
                          <a:cs typeface="Times New Roman"/>
                        </a:rPr>
                        <a:t>Category</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Women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Men</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800" b="1" dirty="0">
                          <a:effectLst/>
                          <a:latin typeface="Tahoma"/>
                          <a:ea typeface="Calibri"/>
                          <a:cs typeface="Times New Roman"/>
                        </a:rPr>
                        <a:t>  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00000"/>
                        </a:lnSpc>
                        <a:spcAft>
                          <a:spcPts val="0"/>
                        </a:spcAft>
                      </a:pPr>
                      <a:r>
                        <a:rPr lang="en-ZA" sz="1800" b="1" dirty="0">
                          <a:effectLst/>
                          <a:latin typeface="Tahoma"/>
                          <a:ea typeface="Calibri"/>
                          <a:cs typeface="Times New Roman"/>
                        </a:rPr>
                        <a:t>  %    </a:t>
                      </a:r>
                    </a:p>
                    <a:p>
                      <a:pPr marR="226695" algn="ctr">
                        <a:lnSpc>
                          <a:spcPct val="100000"/>
                        </a:lnSpc>
                        <a:spcAft>
                          <a:spcPts val="0"/>
                        </a:spcAft>
                      </a:pPr>
                      <a:r>
                        <a:rPr lang="en-ZA" sz="1800" b="1" dirty="0">
                          <a:effectLst/>
                          <a:latin typeface="Tahoma"/>
                          <a:ea typeface="Calibri"/>
                          <a:cs typeface="Times New Roman"/>
                        </a:rPr>
                        <a:t> Women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65820">
                <a:tc>
                  <a:txBody>
                    <a:bodyPr/>
                    <a:lstStyle/>
                    <a:p>
                      <a:pPr marR="226695" algn="just">
                        <a:lnSpc>
                          <a:spcPct val="115000"/>
                        </a:lnSpc>
                        <a:spcAft>
                          <a:spcPts val="0"/>
                        </a:spcAft>
                      </a:pPr>
                      <a:r>
                        <a:rPr lang="en-ZA" sz="1800" dirty="0">
                          <a:effectLst/>
                          <a:latin typeface="Tahoma"/>
                          <a:ea typeface="Calibri"/>
                          <a:cs typeface="Times New Roman"/>
                        </a:rPr>
                        <a:t>Direct beneficiaries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1600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1130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sz="1400" b="1" dirty="0">
                          <a:effectLst/>
                          <a:latin typeface="Tahoma"/>
                          <a:ea typeface="Calibri"/>
                          <a:cs typeface="Times New Roman"/>
                        </a:rPr>
                        <a:t>2730</a:t>
                      </a: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58.6%</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94453">
                <a:tc>
                  <a:txBody>
                    <a:bodyPr/>
                    <a:lstStyle/>
                    <a:p>
                      <a:pPr marR="226695" algn="l">
                        <a:lnSpc>
                          <a:spcPct val="115000"/>
                        </a:lnSpc>
                        <a:spcAft>
                          <a:spcPts val="0"/>
                        </a:spcAft>
                      </a:pPr>
                      <a:r>
                        <a:rPr lang="en-ZA" sz="1800" dirty="0">
                          <a:effectLst/>
                          <a:latin typeface="Tahoma"/>
                          <a:ea typeface="Calibri"/>
                          <a:cs typeface="Times New Roman"/>
                        </a:rPr>
                        <a:t>Indirect beneficiaries (e.g. through other networks)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sz="1400" b="1" dirty="0">
                          <a:effectLst/>
                          <a:latin typeface="Tahoma"/>
                          <a:ea typeface="Calibri"/>
                          <a:cs typeface="Times New Roman"/>
                        </a:rPr>
                        <a:t>45</a:t>
                      </a: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sz="1400" b="1" dirty="0">
                          <a:effectLst/>
                          <a:latin typeface="Tahoma"/>
                          <a:ea typeface="Calibri"/>
                          <a:cs typeface="Times New Roman"/>
                        </a:rPr>
                        <a:t>45</a:t>
                      </a: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100%</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98023">
                <a:tc>
                  <a:txBody>
                    <a:bodyPr/>
                    <a:lstStyle/>
                    <a:p>
                      <a:pPr marR="226695" algn="l">
                        <a:lnSpc>
                          <a:spcPct val="115000"/>
                        </a:lnSpc>
                        <a:spcAft>
                          <a:spcPts val="0"/>
                        </a:spcAft>
                      </a:pPr>
                      <a:r>
                        <a:rPr lang="en-ZA" sz="1800" dirty="0">
                          <a:effectLst/>
                          <a:latin typeface="Tahoma"/>
                          <a:ea typeface="Calibri"/>
                          <a:cs typeface="Times New Roman"/>
                        </a:rPr>
                        <a:t>Online beneficiaries (e.g. website access, mailing lists, scholarly articles)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US" sz="1400" b="1" dirty="0">
                          <a:effectLst/>
                          <a:latin typeface="Tahoma"/>
                          <a:ea typeface="Calibri"/>
                          <a:cs typeface="Times New Roman"/>
                        </a:rPr>
                        <a:t>151</a:t>
                      </a: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74</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224</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61.9%</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97638">
                <a:tc>
                  <a:txBody>
                    <a:bodyPr/>
                    <a:lstStyle/>
                    <a:p>
                      <a:pPr marR="226695" algn="just">
                        <a:lnSpc>
                          <a:spcPct val="115000"/>
                        </a:lnSpc>
                        <a:spcAft>
                          <a:spcPts val="0"/>
                        </a:spcAft>
                      </a:pPr>
                      <a:r>
                        <a:rPr lang="en-ZA" sz="1800" b="1" dirty="0">
                          <a:effectLst/>
                          <a:latin typeface="Tahoma"/>
                          <a:ea typeface="Calibri"/>
                          <a:cs typeface="Times New Roman"/>
                        </a:rPr>
                        <a:t>Total </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1796</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1203</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r>
                        <a:rPr lang="en-US" sz="1400" b="1" dirty="0">
                          <a:effectLst/>
                          <a:latin typeface="Tahoma"/>
                          <a:ea typeface="Calibri"/>
                          <a:cs typeface="Times New Roman"/>
                        </a:rPr>
                        <a:t>2999</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226695" algn="ctr">
                        <a:lnSpc>
                          <a:spcPct val="115000"/>
                        </a:lnSpc>
                        <a:spcAft>
                          <a:spcPts val="0"/>
                        </a:spcAft>
                      </a:pPr>
                      <a:r>
                        <a:rPr lang="en-ZA" sz="1400" b="1" dirty="0">
                          <a:effectLst/>
                          <a:latin typeface="Tahoma"/>
                          <a:ea typeface="Calibri"/>
                          <a:cs typeface="Times New Roman"/>
                        </a:rPr>
                        <a:t> </a:t>
                      </a:r>
                      <a:endParaRPr lang="en-GB"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ontent Placeholder 2"/>
          <p:cNvSpPr txBox="1"/>
          <p:nvPr/>
        </p:nvSpPr>
        <p:spPr>
          <a:xfrm>
            <a:off x="457199" y="1258312"/>
            <a:ext cx="8229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r>
              <a:rPr lang="en-ZA" b="1" dirty="0"/>
              <a:t>What</a:t>
            </a:r>
            <a:r>
              <a:rPr lang="en-ZA" dirty="0"/>
              <a:t> </a:t>
            </a:r>
            <a:r>
              <a:rPr lang="en-ZA" b="1" dirty="0"/>
              <a:t>is the significance of the change?</a:t>
            </a:r>
            <a:endParaRPr lang="en-ZA" dirty="0"/>
          </a:p>
          <a:p>
            <a:endParaRPr lang="en-ZW" sz="1200" dirty="0"/>
          </a:p>
        </p:txBody>
      </p:sp>
      <p:grpSp>
        <p:nvGrpSpPr>
          <p:cNvPr id="41" name="Group 31"/>
          <p:cNvGrpSpPr/>
          <p:nvPr/>
        </p:nvGrpSpPr>
        <p:grpSpPr>
          <a:xfrm>
            <a:off x="-14548" y="2"/>
            <a:ext cx="9158548" cy="6856205"/>
            <a:chOff x="-14548" y="2"/>
            <a:chExt cx="9158548" cy="6856205"/>
          </a:xfrm>
        </p:grpSpPr>
        <p:sp>
          <p:nvSpPr>
            <p:cNvPr id="1048627"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28"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29"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30"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Significance of change</a:t>
            </a:r>
          </a:p>
        </p:txBody>
      </p:sp>
      <p:sp>
        <p:nvSpPr>
          <p:cNvPr id="1048631" name="Content Placeholder 2"/>
          <p:cNvSpPr>
            <a:spLocks noGrp="1"/>
          </p:cNvSpPr>
          <p:nvPr/>
        </p:nvSpPr>
        <p:spPr>
          <a:xfrm>
            <a:off x="606369" y="1956621"/>
            <a:ext cx="8080430" cy="41997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pPr algn="just"/>
            <a:r>
              <a:rPr lang="en-ZA" sz="2100" dirty="0" smtClean="0">
                <a:latin typeface="Calibri"/>
              </a:rPr>
              <a:t>The main goal was to empower survivors of GBV, we saw it fit to provide a safe space where they </a:t>
            </a:r>
            <a:r>
              <a:rPr lang="en-US" sz="2100" dirty="0" smtClean="0">
                <a:latin typeface="Calibri"/>
              </a:rPr>
              <a:t>are </a:t>
            </a:r>
            <a:r>
              <a:rPr lang="en-ZA" sz="2100" dirty="0" smtClean="0">
                <a:latin typeface="Calibri"/>
              </a:rPr>
              <a:t>believed, respected, supported and provided with justice</a:t>
            </a:r>
            <a:endParaRPr lang="zh-CN" altLang="en-US" dirty="0"/>
          </a:p>
          <a:p>
            <a:pPr algn="just"/>
            <a:r>
              <a:rPr lang="en-ZA" sz="2100" dirty="0" smtClean="0">
                <a:latin typeface="Calibri"/>
              </a:rPr>
              <a:t>To help people understand that gender equality is essential to prevent GBV. </a:t>
            </a:r>
            <a:endParaRPr lang="en-ZA" sz="2100" dirty="0" smtClean="0"/>
          </a:p>
          <a:p>
            <a:pPr algn="just"/>
            <a:r>
              <a:rPr lang="en-ZA" sz="2100" dirty="0" smtClean="0">
                <a:latin typeface="Calibri"/>
              </a:rPr>
              <a:t>Improved understanding and knowledge </a:t>
            </a:r>
            <a:r>
              <a:rPr lang="en-ZA" sz="2100" smtClean="0">
                <a:latin typeface="Calibri"/>
              </a:rPr>
              <a:t>on GBV </a:t>
            </a:r>
            <a:r>
              <a:rPr lang="en-ZA" sz="2100" dirty="0" smtClean="0">
                <a:latin typeface="Calibri"/>
              </a:rPr>
              <a:t>and SRHR among different community members where we were able to conduct community dialogues </a:t>
            </a:r>
          </a:p>
          <a:p>
            <a:pPr algn="just"/>
            <a:r>
              <a:rPr lang="en-ZA" sz="2100" dirty="0" smtClean="0">
                <a:latin typeface="Calibri"/>
              </a:rPr>
              <a:t>increased understanding and knowledge on the existing laws that are meant to prevent, protect and mitigate GBV in Lesotho</a:t>
            </a:r>
          </a:p>
          <a:p>
            <a:pPr algn="just"/>
            <a:r>
              <a:rPr lang="en-ZA" sz="2100" dirty="0" smtClean="0">
                <a:latin typeface="Calibri"/>
              </a:rPr>
              <a:t>There is a huge change in communities and schools that we have reached as people were taught to recognise that GBV in unacceptable and going forward, there is no doubt that will challenge harmful stereotypes.</a:t>
            </a:r>
            <a:endParaRPr lang="en-US" sz="2100" dirty="0"/>
          </a:p>
          <a:p>
            <a:endParaRPr lang="en-ZA"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31"/>
          <p:cNvGrpSpPr/>
          <p:nvPr/>
        </p:nvGrpSpPr>
        <p:grpSpPr>
          <a:xfrm>
            <a:off x="-14548" y="2"/>
            <a:ext cx="9158548" cy="6856205"/>
            <a:chOff x="-14548" y="2"/>
            <a:chExt cx="9158548" cy="6856205"/>
          </a:xfrm>
        </p:grpSpPr>
        <p:sp>
          <p:nvSpPr>
            <p:cNvPr id="1048632"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33"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34"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35"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RESULTS</a:t>
            </a:r>
          </a:p>
        </p:txBody>
      </p:sp>
      <p:sp>
        <p:nvSpPr>
          <p:cNvPr id="1048636" name="Content Placeholder 2"/>
          <p:cNvSpPr txBox="1"/>
          <p:nvPr/>
        </p:nvSpPr>
        <p:spPr>
          <a:xfrm>
            <a:off x="457200" y="1258313"/>
            <a:ext cx="40386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a:p>
        </p:txBody>
      </p:sp>
      <p:sp>
        <p:nvSpPr>
          <p:cNvPr id="1048637" name="Content Placeholder 4"/>
          <p:cNvSpPr txBox="1"/>
          <p:nvPr/>
        </p:nvSpPr>
        <p:spPr>
          <a:xfrm>
            <a:off x="4648200" y="1258313"/>
            <a:ext cx="4038600" cy="4846152"/>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dirty="0">
                <a:solidFill>
                  <a:srgbClr val="FF0000"/>
                </a:solidFill>
              </a:rPr>
              <a:t>Include evidence here – photos/clippings</a:t>
            </a:r>
          </a:p>
        </p:txBody>
      </p:sp>
      <p:pic>
        <p:nvPicPr>
          <p:cNvPr id="2097163" name="Picture 2"/>
          <p:cNvPicPr>
            <a:picLocks noChangeAspect="1"/>
          </p:cNvPicPr>
          <p:nvPr/>
        </p:nvPicPr>
        <p:blipFill>
          <a:blip r:embed="rId2"/>
          <a:stretch>
            <a:fillRect/>
          </a:stretch>
        </p:blipFill>
        <p:spPr>
          <a:xfrm>
            <a:off x="4664453" y="1376742"/>
            <a:ext cx="4075191" cy="4759940"/>
          </a:xfrm>
          <a:prstGeom prst="rect">
            <a:avLst/>
          </a:prstGeom>
        </p:spPr>
      </p:pic>
      <p:sp>
        <p:nvSpPr>
          <p:cNvPr id="1048638" name="Content Placeholder 2"/>
          <p:cNvSpPr>
            <a:spLocks noGrp="1"/>
          </p:cNvSpPr>
          <p:nvPr/>
        </p:nvSpPr>
        <p:spPr>
          <a:xfrm>
            <a:off x="424256" y="1200854"/>
            <a:ext cx="4071544" cy="493582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r>
              <a:rPr lang="en-US" dirty="0" smtClean="0">
                <a:latin typeface="Arial"/>
              </a:rPr>
              <a:t>2999 beneficiaries were reached which most of them were women still with the support of men. This was a huge success because it is more than what was intended to have been reached.</a:t>
            </a:r>
          </a:p>
          <a:p>
            <a:r>
              <a:rPr lang="en-US" dirty="0" smtClean="0">
                <a:latin typeface="Arial"/>
              </a:rPr>
              <a:t>There has been a number of media coverage through the radio and social media platforms such as LinkedIn, Facebook, </a:t>
            </a:r>
            <a:r>
              <a:rPr lang="en-US" dirty="0" err="1" smtClean="0">
                <a:latin typeface="Arial"/>
              </a:rPr>
              <a:t>Tik</a:t>
            </a:r>
            <a:r>
              <a:rPr lang="en-US" dirty="0" smtClean="0">
                <a:latin typeface="Arial"/>
              </a:rPr>
              <a:t> </a:t>
            </a:r>
            <a:r>
              <a:rPr lang="en-US" dirty="0" err="1" smtClean="0">
                <a:latin typeface="Arial"/>
              </a:rPr>
              <a:t>Tok</a:t>
            </a:r>
            <a:r>
              <a:rPr lang="en-US" dirty="0" smtClean="0">
                <a:latin typeface="Arial"/>
              </a:rPr>
              <a:t> and Instagram.</a:t>
            </a:r>
          </a:p>
          <a:p>
            <a:r>
              <a:rPr lang="en-US" dirty="0">
                <a:latin typeface="Arial"/>
              </a:rPr>
              <a:t>Improved understanding and knowledge on HIV,GBV and SRHR among different community members where we were able to conduct community dialogues </a:t>
            </a:r>
            <a:endParaRPr lang="zh-CN" altLang="en-US"/>
          </a:p>
          <a:p>
            <a:r>
              <a:rPr lang="en-US" dirty="0">
                <a:latin typeface="Arial"/>
              </a:rPr>
              <a:t>An increase in understanding and knowledge on the existing laws that are meant to prevent, protect and mitigate GBV in Lesotho was visible</a:t>
            </a:r>
          </a:p>
          <a:p>
            <a:endParaRPr lang="en-US" dirty="0"/>
          </a:p>
          <a:p>
            <a:endParaRPr lang="en-US" dirty="0" smtClean="0"/>
          </a:p>
          <a:p>
            <a:endParaRPr lang="en-US" dirty="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31"/>
          <p:cNvGrpSpPr/>
          <p:nvPr/>
        </p:nvGrpSpPr>
        <p:grpSpPr>
          <a:xfrm>
            <a:off x="-14548" y="2"/>
            <a:ext cx="9158548" cy="6856205"/>
            <a:chOff x="-14548" y="2"/>
            <a:chExt cx="9158548" cy="6856205"/>
          </a:xfrm>
        </p:grpSpPr>
        <p:sp>
          <p:nvSpPr>
            <p:cNvPr id="1048639" name="Rectangle 14"/>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40" name="Rectangle 14"/>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8641" name="TextBox 35"/>
            <p:cNvSpPr txBox="1"/>
            <p:nvPr/>
          </p:nvSpPr>
          <p:spPr>
            <a:xfrm>
              <a:off x="154106" y="6418074"/>
              <a:ext cx="8835787" cy="438133"/>
            </a:xfrm>
            <a:prstGeom prst="rect">
              <a:avLst/>
            </a:prstGeom>
            <a:noFill/>
          </p:spPr>
          <p:txBody>
            <a:bodyPr wrap="square">
              <a:spAutoFit/>
            </a:bodyPr>
            <a:lstStyle/>
            <a:p>
              <a:pPr algn="ctr">
                <a:lnSpc>
                  <a:spcPct val="107000"/>
                </a:lnSpc>
                <a:spcAft>
                  <a:spcPts val="0"/>
                </a:spcAft>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1048642" name="Title 3"/>
          <p:cNvSpPr>
            <a:spLocks noGrp="1"/>
          </p:cNvSpPr>
          <p:nvPr>
            <p:ph type="title"/>
          </p:nvPr>
        </p:nvSpPr>
        <p:spPr>
          <a:xfrm>
            <a:off x="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Evidence</a:t>
            </a:r>
          </a:p>
        </p:txBody>
      </p:sp>
      <p:sp>
        <p:nvSpPr>
          <p:cNvPr id="1048643" name="Content Placeholder 2"/>
          <p:cNvSpPr txBox="1"/>
          <p:nvPr/>
        </p:nvSpPr>
        <p:spPr>
          <a:xfrm>
            <a:off x="457200" y="1258312"/>
            <a:ext cx="4038600" cy="5159761"/>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0"/>
            <a:endParaRPr/>
          </a:p>
        </p:txBody>
      </p:sp>
      <p:sp>
        <p:nvSpPr>
          <p:cNvPr id="1048644" name="Content Placeholder 4"/>
          <p:cNvSpPr txBox="1"/>
          <p:nvPr/>
        </p:nvSpPr>
        <p:spPr>
          <a:xfrm>
            <a:off x="4648200" y="1258312"/>
            <a:ext cx="4038600" cy="5140063"/>
          </a:xfrm>
          <a:prstGeom prst="rect">
            <a:avLst/>
          </a:prstGeom>
          <a:noFill/>
          <a:ln>
            <a:solidFill>
              <a:srgbClr val="7B56A3"/>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50" dirty="0">
                <a:solidFill>
                  <a:srgbClr val="FF0000"/>
                </a:solidFill>
              </a:rPr>
              <a:t>Include evidence here – photos/clippings</a:t>
            </a:r>
          </a:p>
        </p:txBody>
      </p:sp>
      <p:pic>
        <p:nvPicPr>
          <p:cNvPr id="2097164" name="Picture 2"/>
          <p:cNvPicPr>
            <a:picLocks noChangeAspect="1"/>
          </p:cNvPicPr>
          <p:nvPr/>
        </p:nvPicPr>
        <p:blipFill>
          <a:blip r:embed="rId2"/>
          <a:stretch>
            <a:fillRect/>
          </a:stretch>
        </p:blipFill>
        <p:spPr>
          <a:xfrm>
            <a:off x="4675908" y="1213157"/>
            <a:ext cx="4117398" cy="5414134"/>
          </a:xfrm>
          <a:prstGeom prst="rect">
            <a:avLst/>
          </a:prstGeom>
        </p:spPr>
      </p:pic>
      <p:sp>
        <p:nvSpPr>
          <p:cNvPr id="1048645" name="Content Placeholder 2"/>
          <p:cNvSpPr>
            <a:spLocks noGrp="1"/>
          </p:cNvSpPr>
          <p:nvPr/>
        </p:nvSpPr>
        <p:spPr>
          <a:xfrm>
            <a:off x="348492" y="1310135"/>
            <a:ext cx="4163438" cy="5104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9pPr>
          </a:lstStyle>
          <a:p>
            <a:endParaRPr lang="en-ZA" sz="1800" dirty="0" smtClean="0"/>
          </a:p>
          <a:p>
            <a:r>
              <a:rPr lang="en-ZA" sz="1800" dirty="0" smtClean="0">
                <a:latin typeface="Calibri"/>
              </a:rPr>
              <a:t>Due to the evaluation conducted after every event shows that, there is an improved understanding and knowledge among students where the school dialogues were conducted</a:t>
            </a:r>
          </a:p>
          <a:p>
            <a:r>
              <a:rPr lang="en-ZA" sz="1800" dirty="0" smtClean="0">
                <a:latin typeface="Calibri"/>
              </a:rPr>
              <a:t>There has been improved knowledge and understanding on the gender-based violence and existing laws and policies within the country that are meant to end gender-based violence in the communities </a:t>
            </a:r>
          </a:p>
          <a:p>
            <a:r>
              <a:rPr lang="en-ZA" sz="1800" dirty="0" smtClean="0">
                <a:latin typeface="Calibri"/>
              </a:rPr>
              <a:t>According to the child and gender </a:t>
            </a:r>
            <a:r>
              <a:rPr lang="en-ZA" sz="1800" smtClean="0">
                <a:latin typeface="Calibri"/>
              </a:rPr>
              <a:t>protection unit </a:t>
            </a:r>
            <a:r>
              <a:rPr lang="en-ZA" sz="1800" dirty="0" smtClean="0">
                <a:latin typeface="Calibri"/>
              </a:rPr>
              <a:t>in the districts where the project </a:t>
            </a:r>
            <a:r>
              <a:rPr lang="en-US" sz="1800" dirty="0" smtClean="0">
                <a:latin typeface="Calibri"/>
              </a:rPr>
              <a:t>was</a:t>
            </a:r>
            <a:r>
              <a:rPr lang="en-ZA" sz="1800" dirty="0" smtClean="0">
                <a:latin typeface="Calibri"/>
              </a:rPr>
              <a:t> implemented there </a:t>
            </a:r>
            <a:r>
              <a:rPr lang="en-US" sz="1800" dirty="0" smtClean="0">
                <a:latin typeface="Calibri"/>
              </a:rPr>
              <a:t>are </a:t>
            </a:r>
            <a:r>
              <a:rPr lang="en-ZA" sz="1800" dirty="0" smtClean="0">
                <a:latin typeface="Calibri"/>
              </a:rPr>
              <a:t> increased number of reported cases</a:t>
            </a:r>
            <a:endParaRPr lang="zh-CN" altLang="en-US"/>
          </a:p>
          <a:p>
            <a:endParaRPr lang="en-ZA" sz="1800" dirty="0"/>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7" ma:contentTypeDescription="Create a new document." ma:contentTypeScope="" ma:versionID="b4445fe144799517a01ca0e71ceb1fa0">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8a7614ef73844e48355af480b11fe703"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4D82D-6662-41C6-B5F1-663C8339D1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93f5-2274-413a-be44-8f15a8803862"/>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1166</Words>
  <Application>Microsoft Office PowerPoint</Application>
  <PresentationFormat>On-screen Show (4:3)</PresentationFormat>
  <Paragraphs>113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宋体</vt:lpstr>
      <vt:lpstr>Arial</vt:lpstr>
      <vt:lpstr>Calibri</vt:lpstr>
      <vt:lpstr>Century Gothic</vt:lpstr>
      <vt:lpstr>Tahoma</vt:lpstr>
      <vt:lpstr>Times New Roman</vt:lpstr>
      <vt:lpstr>Office Theme</vt:lpstr>
      <vt:lpstr>PowerPoint Presentation</vt:lpstr>
      <vt:lpstr>SYNOPSIS</vt:lpstr>
      <vt:lpstr>OBJECTIVES</vt:lpstr>
      <vt:lpstr>ACTIVITIES</vt:lpstr>
      <vt:lpstr>Contribution to change</vt:lpstr>
      <vt:lpstr>Population Group this change most closely related to</vt:lpstr>
      <vt:lpstr>Significance of change</vt:lpstr>
      <vt:lpstr>RESULTS</vt:lpstr>
      <vt:lpstr>Evidence</vt:lpstr>
      <vt:lpstr>CHALLENGES AND LESSONS LEARNT</vt:lpstr>
      <vt:lpstr>SUSTAINABILITY AND REPLICATION</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MANYELI</cp:lastModifiedBy>
  <cp:revision>6</cp:revision>
  <dcterms:created xsi:type="dcterms:W3CDTF">2014-03-04T00:27:13Z</dcterms:created>
  <dcterms:modified xsi:type="dcterms:W3CDTF">2025-02-21T15:20:02Z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y fmtid="{D5CDD505-2E9C-101B-9397-08002B2CF9AE}" pid="4" name="ICV">
    <vt:lpwstr>3be09d1c58074fb59ea27ffb036a6580</vt:lpwstr>
  </property>
</Properties>
</file>