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6"/>
  </p:handoutMasterIdLst>
  <p:sldIdLst>
    <p:sldId id="256" r:id="rId5"/>
    <p:sldId id="290" r:id="rId6"/>
    <p:sldId id="304" r:id="rId7"/>
    <p:sldId id="305" r:id="rId8"/>
    <p:sldId id="307" r:id="rId9"/>
    <p:sldId id="308" r:id="rId10"/>
    <p:sldId id="309" r:id="rId11"/>
    <p:sldId id="310" r:id="rId12"/>
    <p:sldId id="311" r:id="rId13"/>
    <p:sldId id="314" r:id="rId14"/>
    <p:sldId id="31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45" autoAdjust="0"/>
  </p:normalViewPr>
  <p:slideViewPr>
    <p:cSldViewPr>
      <p:cViewPr>
        <p:scale>
          <a:sx n="68" d="100"/>
          <a:sy n="68" d="100"/>
        </p:scale>
        <p:origin x="124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t>2025/03/03</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t>‹#›</a:t>
            </a:fld>
            <a:endParaRPr lang="en-ZA"/>
          </a:p>
        </p:txBody>
      </p:sp>
    </p:spTree>
    <p:extLst>
      <p:ext uri="{BB962C8B-B14F-4D97-AF65-F5344CB8AC3E}">
        <p14:creationId xmlns:p14="http://schemas.microsoft.com/office/powerpoint/2010/main" val="16745331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3/3/2025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3/3/2025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3/3/2025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3/3/2025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3/3/2025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3/3/2025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3/3/2025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3/3/2025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3/3/2025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3/3/2025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3/3/2025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3/3/2025</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0D9F-51CE-6C9C-76EB-06266568F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 y="-28467"/>
            <a:ext cx="2651877" cy="6858000"/>
          </a:xfrm>
          <a:prstGeom prst="rect">
            <a:avLst/>
          </a:prstGeom>
        </p:spPr>
      </p:pic>
      <p:sp>
        <p:nvSpPr>
          <p:cNvPr id="16" name="Rectangle 14">
            <a:extLst>
              <a:ext uri="{FF2B5EF4-FFF2-40B4-BE49-F238E27FC236}">
                <a16:creationId xmlns:a16="http://schemas.microsoft.com/office/drawing/2014/main" id="{9A22D600-B52E-E04B-A9E7-57874D1B3DE2}"/>
              </a:ext>
            </a:extLst>
          </p:cNvPr>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a:extLst>
              <a:ext uri="{FF2B5EF4-FFF2-40B4-BE49-F238E27FC236}">
                <a16:creationId xmlns:a16="http://schemas.microsoft.com/office/drawing/2014/main" id="{65239ED8-D9BC-9B07-2C66-1B0CADDD60CA}"/>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2516668" y="2124553"/>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702484"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p:blipFill>
        <p:spPr bwMode="auto">
          <a:xfrm>
            <a:off x="5044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58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B0E86D-BEBA-8DD5-5C76-03069FD92515}"/>
              </a:ext>
            </a:extLst>
          </p:cNvPr>
          <p:cNvSpPr txBox="1"/>
          <p:nvPr/>
        </p:nvSpPr>
        <p:spPr>
          <a:xfrm>
            <a:off x="3276600" y="4133941"/>
            <a:ext cx="4773246" cy="1354217"/>
          </a:xfrm>
          <a:prstGeom prst="rect">
            <a:avLst/>
          </a:prstGeom>
          <a:noFill/>
        </p:spPr>
        <p:txBody>
          <a:bodyPr wrap="square" rtlCol="0">
            <a:spAutoFit/>
          </a:bodyPr>
          <a:lstStyle/>
          <a:p>
            <a:pPr algn="ctr"/>
            <a:r>
              <a:rPr lang="en-ZW" sz="2800" b="1" dirty="0"/>
              <a:t>Story of Change Template </a:t>
            </a:r>
          </a:p>
          <a:p>
            <a:pPr algn="ctr"/>
            <a:r>
              <a:rPr lang="en-ZW" dirty="0"/>
              <a:t>(South Africa, Johannesburg, March 2025, Rozanne Myburgh and Boitumelo Bapela)</a:t>
            </a:r>
          </a:p>
          <a:p>
            <a:pPr algn="ctr"/>
            <a:endParaRPr lang="en-ZW" dirty="0"/>
          </a:p>
        </p:txBody>
      </p:sp>
      <p:sp>
        <p:nvSpPr>
          <p:cNvPr id="10" name="TextBox 9">
            <a:extLst>
              <a:ext uri="{FF2B5EF4-FFF2-40B4-BE49-F238E27FC236}">
                <a16:creationId xmlns:a16="http://schemas.microsoft.com/office/drawing/2014/main" id="{403E2E81-9601-1970-B83A-F4245917F760}"/>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pic>
        <p:nvPicPr>
          <p:cNvPr id="14" name="Picture 13">
            <a:extLst>
              <a:ext uri="{FF2B5EF4-FFF2-40B4-BE49-F238E27FC236}">
                <a16:creationId xmlns:a16="http://schemas.microsoft.com/office/drawing/2014/main" id="{FB2B55A6-2FFB-9EE3-F2C3-0C062E3E55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p:blipFill>
        <p:spPr>
          <a:xfrm>
            <a:off x="2998697" y="299993"/>
            <a:ext cx="1877160" cy="1528807"/>
          </a:xfrm>
          <a:prstGeom prst="rect">
            <a:avLst/>
          </a:prstGeom>
        </p:spPr>
      </p:pic>
      <p:pic>
        <p:nvPicPr>
          <p:cNvPr id="15" name="Picture 14">
            <a:extLst>
              <a:ext uri="{FF2B5EF4-FFF2-40B4-BE49-F238E27FC236}">
                <a16:creationId xmlns:a16="http://schemas.microsoft.com/office/drawing/2014/main" id="{4B60F413-7316-BB9C-963E-10784A14FB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2758" y="1289748"/>
            <a:ext cx="1937953" cy="907269"/>
          </a:xfrm>
          <a:prstGeom prst="rect">
            <a:avLst/>
          </a:prstGeom>
        </p:spPr>
      </p:pic>
      <p:pic>
        <p:nvPicPr>
          <p:cNvPr id="5" name="Picture 4">
            <a:extLst>
              <a:ext uri="{FF2B5EF4-FFF2-40B4-BE49-F238E27FC236}">
                <a16:creationId xmlns:a16="http://schemas.microsoft.com/office/drawing/2014/main" id="{BC5DECE9-F91C-477B-8BA3-5711816425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8834" y="449899"/>
            <a:ext cx="1461087" cy="1236478"/>
          </a:xfrm>
          <a:prstGeom prst="rect">
            <a:avLst/>
          </a:prstGeom>
        </p:spPr>
      </p:pic>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How will the work be sustained/kept going?</a:t>
            </a:r>
          </a:p>
          <a:p>
            <a:pPr marL="457200" lvl="1" indent="0">
              <a:buNone/>
            </a:pPr>
            <a:r>
              <a:rPr lang="en-US" dirty="0"/>
              <a:t>Through continuous fundraising and grant applications</a:t>
            </a:r>
          </a:p>
          <a:p>
            <a:pPr>
              <a:buFont typeface="Calibri" panose="020F0502020204030204" pitchFamily="34" charset="0"/>
              <a:buChar char="•"/>
            </a:pPr>
            <a:r>
              <a:rPr lang="en-US" dirty="0"/>
              <a:t>How will the work be shared or cascaded to other </a:t>
            </a:r>
            <a:r>
              <a:rPr lang="en-US" dirty="0" err="1"/>
              <a:t>organisations</a:t>
            </a:r>
            <a:r>
              <a:rPr lang="en-US" dirty="0"/>
              <a:t>?</a:t>
            </a:r>
          </a:p>
          <a:p>
            <a:pPr marL="457200" lvl="1" indent="0">
              <a:buNone/>
            </a:pPr>
            <a:r>
              <a:rPr lang="en-US" dirty="0"/>
              <a:t>Through our Community Art Counselling training </a:t>
            </a:r>
            <a:r>
              <a:rPr lang="en-US" dirty="0" err="1"/>
              <a:t>programme</a:t>
            </a:r>
            <a:endParaRPr lang="en-US" dirty="0"/>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SUSTAINABILITY AND REPLICATION</a:t>
            </a:r>
          </a:p>
        </p:txBody>
      </p:sp>
    </p:spTree>
    <p:extLst>
      <p:ext uri="{BB962C8B-B14F-4D97-AF65-F5344CB8AC3E}">
        <p14:creationId xmlns:p14="http://schemas.microsoft.com/office/powerpoint/2010/main" val="100765859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78C6D-45B4-45BF-9930-1E89361D65F5}"/>
              </a:ext>
            </a:extLst>
          </p:cNvPr>
          <p:cNvPicPr>
            <a:picLocks noChangeAspect="1"/>
          </p:cNvPicPr>
          <p:nvPr/>
        </p:nvPicPr>
        <p:blipFill rotWithShape="1">
          <a:blip r:embed="rId2">
            <a:extLst>
              <a:ext uri="{28A0092B-C50C-407E-A947-70E740481C1C}">
                <a14:useLocalDpi xmlns:a14="http://schemas.microsoft.com/office/drawing/2010/main" val="0"/>
              </a:ext>
            </a:extLst>
          </a:blip>
          <a:srcRect l="56394" t="12698" r="1411"/>
          <a:stretch/>
        </p:blipFill>
        <p:spPr>
          <a:xfrm>
            <a:off x="4724400" y="0"/>
            <a:ext cx="4419600" cy="6858000"/>
          </a:xfrm>
          <a:prstGeom prst="rect">
            <a:avLst/>
          </a:prstGeom>
        </p:spPr>
      </p:pic>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4953000" cy="845136"/>
          </a:xfrm>
        </p:spPr>
        <p:txBody>
          <a:bodyPr>
            <a:normAutofit/>
          </a:bodyPr>
          <a:lstStyle/>
          <a:p>
            <a:r>
              <a:rPr lang="en-ZW" dirty="0">
                <a:ln>
                  <a:solidFill>
                    <a:srgbClr val="7B56A3"/>
                  </a:solidFill>
                </a:ln>
                <a:solidFill>
                  <a:srgbClr val="7B56A3"/>
                </a:solidFill>
                <a:latin typeface="Century Gothic" panose="020B0502020202020204" pitchFamily="34" charset="0"/>
              </a:rPr>
              <a:t>NEXT STEPS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What will be the key priorities moving forward?</a:t>
            </a:r>
          </a:p>
          <a:p>
            <a:pPr marL="0" indent="0">
              <a:buNone/>
            </a:pPr>
            <a:r>
              <a:rPr lang="en-US" sz="2400" dirty="0"/>
              <a:t>1. Trauma-Informed Interventions</a:t>
            </a:r>
          </a:p>
          <a:p>
            <a:pPr marL="0" indent="0">
              <a:buNone/>
            </a:pPr>
            <a:r>
              <a:rPr lang="en-US" sz="2400" dirty="0"/>
              <a:t>2. Strengthening Community and Parental Engagement</a:t>
            </a:r>
          </a:p>
          <a:p>
            <a:pPr marL="0" indent="0">
              <a:buNone/>
            </a:pPr>
            <a:r>
              <a:rPr lang="en-US" sz="2400" dirty="0"/>
              <a:t>3. Addressing the Intersection of GBV and Mental Health</a:t>
            </a:r>
          </a:p>
          <a:p>
            <a:pPr marL="0" indent="0">
              <a:buNone/>
            </a:pPr>
            <a:r>
              <a:rPr lang="en-US" sz="2400" dirty="0"/>
              <a:t>4. Strengthening Partnerships and Advocacy Efforts</a:t>
            </a:r>
          </a:p>
          <a:p>
            <a:pPr marL="0" indent="0">
              <a:buNone/>
            </a:pPr>
            <a:r>
              <a:rPr lang="en-US" sz="2400" dirty="0"/>
              <a:t>5. Expanding Digital and Media-Based Outreach</a:t>
            </a:r>
          </a:p>
          <a:p>
            <a:pPr>
              <a:buFont typeface="Calibri" panose="020F0502020204030204" pitchFamily="34" charset="0"/>
              <a:buChar char="•"/>
            </a:pPr>
            <a:endParaRPr lang="en-US" sz="2400" dirty="0"/>
          </a:p>
        </p:txBody>
      </p:sp>
    </p:spTree>
    <p:extLst>
      <p:ext uri="{BB962C8B-B14F-4D97-AF65-F5344CB8AC3E}">
        <p14:creationId xmlns:p14="http://schemas.microsoft.com/office/powerpoint/2010/main" val="9331826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49DEC3-E742-43E9-8904-D8FBDDEFE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654" y="-1793"/>
            <a:ext cx="3913346" cy="6858000"/>
          </a:xfrm>
          <a:prstGeom prst="rect">
            <a:avLst/>
          </a:prstGeom>
        </p:spPr>
      </p:pic>
      <p:grpSp>
        <p:nvGrpSpPr>
          <p:cNvPr id="32" name="Group 31">
            <a:extLst>
              <a:ext uri="{FF2B5EF4-FFF2-40B4-BE49-F238E27FC236}">
                <a16:creationId xmlns:a16="http://schemas.microsoft.com/office/drawing/2014/main" id="{D8661110-5901-16D3-1C0A-7CF975076867}"/>
              </a:ext>
            </a:extLst>
          </p:cNvPr>
          <p:cNvGrpSpPr/>
          <p:nvPr/>
        </p:nvGrpSpPr>
        <p:grpSpPr>
          <a:xfrm>
            <a:off x="-7274" y="2"/>
            <a:ext cx="9158548" cy="6857997"/>
            <a:chOff x="-7274" y="2"/>
            <a:chExt cx="9158548" cy="6857997"/>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5230654" cy="845136"/>
          </a:xfrm>
        </p:spPr>
        <p:txBody>
          <a:bodyPr>
            <a:normAutofit/>
          </a:bodyPr>
          <a:lstStyle/>
          <a:p>
            <a:r>
              <a:rPr lang="en-ZW" dirty="0">
                <a:ln>
                  <a:solidFill>
                    <a:srgbClr val="7B56A3"/>
                  </a:solidFill>
                </a:ln>
                <a:solidFill>
                  <a:srgbClr val="7B56A3"/>
                </a:solidFill>
                <a:latin typeface="Century Gothic" panose="020B0502020202020204" pitchFamily="34" charset="0"/>
              </a:rPr>
              <a:t>SYNOPSIS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57200" y="1258313"/>
            <a:ext cx="45720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Creating safe spaces for adolescent girls and parent support groups by increasing our capacity to deliver afterschool </a:t>
            </a:r>
            <a:r>
              <a:rPr lang="en-US" sz="2400" dirty="0" err="1"/>
              <a:t>programmes</a:t>
            </a:r>
            <a:r>
              <a:rPr lang="en-US" sz="2400" dirty="0"/>
              <a:t>. It will result in access to safe spaces, increased mental health support, better educational outcomes, increased emotional literacy and increased agency for female adolescents (10-18 years). These afterschool </a:t>
            </a:r>
            <a:r>
              <a:rPr lang="en-US" sz="2400" dirty="0" err="1"/>
              <a:t>programmes</a:t>
            </a:r>
            <a:r>
              <a:rPr lang="en-US" sz="2400" dirty="0"/>
              <a:t> become a movement as adolescents can advocate and support each other.</a:t>
            </a:r>
            <a:endParaRPr lang="en-ZW" sz="2400" dirty="0"/>
          </a:p>
        </p:txBody>
      </p:sp>
    </p:spTree>
    <p:extLst>
      <p:ext uri="{BB962C8B-B14F-4D97-AF65-F5344CB8AC3E}">
        <p14:creationId xmlns:p14="http://schemas.microsoft.com/office/powerpoint/2010/main" val="36954544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67F80F-1274-4C0B-B3FB-379DF9A0DF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71523"/>
            <a:ext cx="4609913" cy="6146551"/>
          </a:xfrm>
          <a:prstGeom prst="rect">
            <a:avLst/>
          </a:prstGeom>
        </p:spPr>
      </p:pic>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4648200" cy="845136"/>
          </a:xfrm>
        </p:spPr>
        <p:txBody>
          <a:bodyPr>
            <a:normAutofit/>
          </a:bodyPr>
          <a:lstStyle/>
          <a:p>
            <a:r>
              <a:rPr lang="en-ZW" dirty="0">
                <a:ln>
                  <a:solidFill>
                    <a:srgbClr val="7B56A3"/>
                  </a:solidFill>
                </a:ln>
                <a:solidFill>
                  <a:srgbClr val="7B56A3"/>
                </a:solidFill>
                <a:latin typeface="Century Gothic" panose="020B0502020202020204" pitchFamily="34" charset="0"/>
              </a:rPr>
              <a:t>OBJECTIVES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What will the process/project aim to achieve?</a:t>
            </a:r>
          </a:p>
          <a:p>
            <a:r>
              <a:rPr lang="en-US" sz="2000" dirty="0"/>
              <a:t>Increasing access to safe, supportive afterschool spaces for adolescent girls.</a:t>
            </a:r>
          </a:p>
          <a:p>
            <a:r>
              <a:rPr lang="en-US" sz="2000" dirty="0"/>
              <a:t>Parent support. </a:t>
            </a:r>
          </a:p>
          <a:p>
            <a:r>
              <a:rPr lang="en-US" sz="2000" dirty="0"/>
              <a:t>Addressing gender-based violence and sexual and reproductive health. </a:t>
            </a:r>
          </a:p>
          <a:p>
            <a:r>
              <a:rPr lang="en-US" sz="2000" dirty="0"/>
              <a:t>Movement building through the use of social media, networking with other </a:t>
            </a:r>
            <a:r>
              <a:rPr lang="en-US" sz="2000" dirty="0" err="1"/>
              <a:t>organisations</a:t>
            </a:r>
            <a:r>
              <a:rPr lang="en-US" sz="2000" dirty="0"/>
              <a:t>, faith-based and community-based as well as local political structures in the areas of implementation. </a:t>
            </a:r>
          </a:p>
          <a:p>
            <a:pPr marL="0" indent="0">
              <a:buNone/>
            </a:pPr>
            <a:endParaRPr lang="en-US" sz="2000" dirty="0"/>
          </a:p>
          <a:p>
            <a:pPr marL="0" indent="0">
              <a:buNone/>
            </a:pPr>
            <a:endParaRPr lang="en-ZW" sz="2000"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solidFill>
                <a:srgbClr val="FF0000"/>
              </a:solidFill>
            </a:endParaRPr>
          </a:p>
        </p:txBody>
      </p:sp>
    </p:spTree>
    <p:extLst>
      <p:ext uri="{BB962C8B-B14F-4D97-AF65-F5344CB8AC3E}">
        <p14:creationId xmlns:p14="http://schemas.microsoft.com/office/powerpoint/2010/main" val="40408240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96509D-09E3-4A63-A091-32B365488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5885" y="201759"/>
            <a:ext cx="4647463" cy="6196617"/>
          </a:xfrm>
          <a:prstGeom prst="rect">
            <a:avLst/>
          </a:prstGeom>
        </p:spPr>
      </p:pic>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553495"/>
            <a:ext cx="43434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Planned Activities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57937" y="168060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t>What evidence or means of verification will you have for this change?</a:t>
            </a:r>
            <a:r>
              <a:rPr lang="en-US" sz="2400" i="1" dirty="0"/>
              <a:t> </a:t>
            </a:r>
          </a:p>
          <a:p>
            <a:pPr lvl="0"/>
            <a:r>
              <a:rPr lang="en-US" sz="2400" i="1" dirty="0"/>
              <a:t>Registers</a:t>
            </a:r>
          </a:p>
          <a:p>
            <a:pPr lvl="0"/>
            <a:r>
              <a:rPr lang="en-US" sz="2400" i="1" dirty="0"/>
              <a:t>Facilitators reports</a:t>
            </a:r>
          </a:p>
          <a:p>
            <a:pPr lvl="0"/>
            <a:r>
              <a:rPr lang="en-US" sz="2400" i="1" dirty="0"/>
              <a:t>Supervisor reports</a:t>
            </a:r>
          </a:p>
          <a:p>
            <a:pPr lvl="0"/>
            <a:r>
              <a:rPr lang="en-US" sz="2400" i="1" dirty="0"/>
              <a:t>Needs assessment and post implementation questionnaires </a:t>
            </a:r>
            <a:endParaRPr lang="en-US" sz="2400" dirty="0"/>
          </a:p>
        </p:txBody>
      </p:sp>
    </p:spTree>
    <p:extLst>
      <p:ext uri="{BB962C8B-B14F-4D97-AF65-F5344CB8AC3E}">
        <p14:creationId xmlns:p14="http://schemas.microsoft.com/office/powerpoint/2010/main" val="365115479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Contribution to change</a:t>
            </a:r>
          </a:p>
        </p:txBody>
      </p:sp>
      <p:sp>
        <p:nvSpPr>
          <p:cNvPr id="3" name="Rectangle 2"/>
          <p:cNvSpPr/>
          <p:nvPr/>
        </p:nvSpPr>
        <p:spPr>
          <a:xfrm>
            <a:off x="685800" y="1447800"/>
            <a:ext cx="7467600" cy="2616101"/>
          </a:xfrm>
          <a:prstGeom prst="rect">
            <a:avLst/>
          </a:prstGeom>
        </p:spPr>
        <p:txBody>
          <a:bodyPr wrap="square">
            <a:spAutoFit/>
          </a:bodyPr>
          <a:lstStyle/>
          <a:p>
            <a:r>
              <a:rPr lang="en-US" sz="2800" b="1" dirty="0"/>
              <a:t>What contribution will your </a:t>
            </a:r>
            <a:r>
              <a:rPr lang="en-US" sz="2800" b="1" dirty="0" err="1"/>
              <a:t>organisation</a:t>
            </a:r>
            <a:r>
              <a:rPr lang="en-US" sz="2800" b="1" dirty="0"/>
              <a:t> make to this change?</a:t>
            </a:r>
            <a:r>
              <a:rPr lang="en-US" sz="2800" i="1" dirty="0"/>
              <a:t> </a:t>
            </a:r>
            <a:endParaRPr lang="en-US" dirty="0"/>
          </a:p>
          <a:p>
            <a:endParaRPr lang="en-US" dirty="0"/>
          </a:p>
          <a:p>
            <a:r>
              <a:rPr lang="en-US" dirty="0"/>
              <a:t>Because of the therapeutic nature of our afterschool </a:t>
            </a:r>
            <a:r>
              <a:rPr lang="en-US" dirty="0" err="1"/>
              <a:t>programme</a:t>
            </a:r>
            <a:r>
              <a:rPr lang="en-US" dirty="0"/>
              <a:t> based in arts that is traditionally an advocacy tool, coupled with the increased capacity for empathy we intend to allow the participants to have agency in how they want to form a movement. The therapeutic part provides them with an internal value for advocacy and the arts gives them external tools for advocacy.</a:t>
            </a:r>
          </a:p>
        </p:txBody>
      </p:sp>
    </p:spTree>
    <p:extLst>
      <p:ext uri="{BB962C8B-B14F-4D97-AF65-F5344CB8AC3E}">
        <p14:creationId xmlns:p14="http://schemas.microsoft.com/office/powerpoint/2010/main" val="167299703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7274" y="575381"/>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Population Group this </a:t>
            </a:r>
            <a:br>
              <a:rPr lang="en-US" dirty="0">
                <a:ln>
                  <a:solidFill>
                    <a:srgbClr val="7B56A3"/>
                  </a:solidFill>
                </a:ln>
                <a:solidFill>
                  <a:srgbClr val="7B56A3"/>
                </a:solidFill>
                <a:latin typeface="Century Gothic" panose="020B0502020202020204" pitchFamily="34" charset="0"/>
              </a:rPr>
            </a:br>
            <a:r>
              <a:rPr lang="en-US" dirty="0">
                <a:ln>
                  <a:solidFill>
                    <a:srgbClr val="7B56A3"/>
                  </a:solidFill>
                </a:ln>
                <a:solidFill>
                  <a:srgbClr val="7B56A3"/>
                </a:solidFill>
                <a:latin typeface="Century Gothic" panose="020B0502020202020204" pitchFamily="34" charset="0"/>
              </a:rPr>
              <a:t>change will impact</a:t>
            </a:r>
            <a:endParaRPr lang="en-ZW" dirty="0">
              <a:ln>
                <a:solidFill>
                  <a:srgbClr val="7B56A3"/>
                </a:solidFill>
              </a:ln>
              <a:solidFill>
                <a:srgbClr val="7B56A3"/>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0D6747C9-32D5-CCC6-03BB-06036C28FEF9}"/>
              </a:ext>
            </a:extLst>
          </p:cNvPr>
          <p:cNvGraphicFramePr>
            <a:graphicFrameLocks noGrp="1"/>
          </p:cNvGraphicFramePr>
          <p:nvPr>
            <p:extLst>
              <p:ext uri="{D42A27DB-BD31-4B8C-83A1-F6EECF244321}">
                <p14:modId xmlns:p14="http://schemas.microsoft.com/office/powerpoint/2010/main" val="3335376593"/>
              </p:ext>
            </p:extLst>
          </p:nvPr>
        </p:nvGraphicFramePr>
        <p:xfrm>
          <a:off x="609600" y="1828800"/>
          <a:ext cx="8229600" cy="4267200"/>
        </p:xfrm>
        <a:graphic>
          <a:graphicData uri="http://schemas.openxmlformats.org/drawingml/2006/table">
            <a:tbl>
              <a:tblPr firstRow="1" firstCol="1" bandRow="1"/>
              <a:tblGrid>
                <a:gridCol w="3296571">
                  <a:extLst>
                    <a:ext uri="{9D8B030D-6E8A-4147-A177-3AD203B41FA5}">
                      <a16:colId xmlns:a16="http://schemas.microsoft.com/office/drawing/2014/main" val="20000"/>
                    </a:ext>
                  </a:extLst>
                </a:gridCol>
                <a:gridCol w="1334004">
                  <a:extLst>
                    <a:ext uri="{9D8B030D-6E8A-4147-A177-3AD203B41FA5}">
                      <a16:colId xmlns:a16="http://schemas.microsoft.com/office/drawing/2014/main" val="20001"/>
                    </a:ext>
                  </a:extLst>
                </a:gridCol>
                <a:gridCol w="969878">
                  <a:extLst>
                    <a:ext uri="{9D8B030D-6E8A-4147-A177-3AD203B41FA5}">
                      <a16:colId xmlns:a16="http://schemas.microsoft.com/office/drawing/2014/main" val="20002"/>
                    </a:ext>
                  </a:extLst>
                </a:gridCol>
                <a:gridCol w="1306533">
                  <a:extLst>
                    <a:ext uri="{9D8B030D-6E8A-4147-A177-3AD203B41FA5}">
                      <a16:colId xmlns:a16="http://schemas.microsoft.com/office/drawing/2014/main" val="20003"/>
                    </a:ext>
                  </a:extLst>
                </a:gridCol>
                <a:gridCol w="1322614">
                  <a:extLst>
                    <a:ext uri="{9D8B030D-6E8A-4147-A177-3AD203B41FA5}">
                      <a16:colId xmlns:a16="http://schemas.microsoft.com/office/drawing/2014/main" val="20004"/>
                    </a:ext>
                  </a:extLst>
                </a:gridCol>
              </a:tblGrid>
              <a:tr h="811266">
                <a:tc>
                  <a:txBody>
                    <a:bodyPr/>
                    <a:lstStyle/>
                    <a:p>
                      <a:pPr marR="226695" algn="ctr">
                        <a:lnSpc>
                          <a:spcPct val="115000"/>
                        </a:lnSpc>
                        <a:spcAft>
                          <a:spcPts val="0"/>
                        </a:spcAft>
                      </a:pPr>
                      <a:r>
                        <a:rPr lang="en-ZA" sz="1800" b="1" dirty="0">
                          <a:effectLst/>
                          <a:latin typeface="Tahoma"/>
                          <a:ea typeface="Calibri"/>
                          <a:cs typeface="Times New Roman"/>
                        </a:rPr>
                        <a:t>Category</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Women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00000"/>
                        </a:lnSpc>
                        <a:spcAft>
                          <a:spcPts val="0"/>
                        </a:spcAft>
                      </a:pPr>
                      <a:r>
                        <a:rPr lang="en-ZA" sz="1800" b="1" dirty="0">
                          <a:effectLst/>
                          <a:latin typeface="Tahoma"/>
                          <a:ea typeface="Calibri"/>
                          <a:cs typeface="Times New Roman"/>
                        </a:rPr>
                        <a:t>  %    </a:t>
                      </a:r>
                    </a:p>
                    <a:p>
                      <a:pPr marR="226695" algn="ctr">
                        <a:lnSpc>
                          <a:spcPct val="100000"/>
                        </a:lnSpc>
                        <a:spcAft>
                          <a:spcPts val="0"/>
                        </a:spcAft>
                      </a:pPr>
                      <a:r>
                        <a:rPr lang="en-ZA" sz="1800" b="1" dirty="0">
                          <a:effectLst/>
                          <a:latin typeface="Tahoma"/>
                          <a:ea typeface="Calibri"/>
                          <a:cs typeface="Times New Roman"/>
                        </a:rPr>
                        <a:t> Women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65820">
                <a:tc>
                  <a:txBody>
                    <a:bodyPr/>
                    <a:lstStyle/>
                    <a:p>
                      <a:pPr marR="226695" algn="just">
                        <a:lnSpc>
                          <a:spcPct val="115000"/>
                        </a:lnSpc>
                        <a:spcAft>
                          <a:spcPts val="0"/>
                        </a:spcAft>
                      </a:pPr>
                      <a:r>
                        <a:rPr lang="en-ZA" sz="1800" dirty="0">
                          <a:effectLst/>
                          <a:latin typeface="Tahoma"/>
                          <a:ea typeface="Calibri"/>
                          <a:cs typeface="Times New Roman"/>
                        </a:rPr>
                        <a:t>Direct beneficiaries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360 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360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100%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894453">
                <a:tc>
                  <a:txBody>
                    <a:bodyPr/>
                    <a:lstStyle/>
                    <a:p>
                      <a:pPr marR="226695" algn="l">
                        <a:lnSpc>
                          <a:spcPct val="115000"/>
                        </a:lnSpc>
                        <a:spcAft>
                          <a:spcPts val="0"/>
                        </a:spcAft>
                      </a:pPr>
                      <a:r>
                        <a:rPr lang="en-ZA" sz="1800" dirty="0">
                          <a:effectLst/>
                          <a:latin typeface="Tahoma"/>
                          <a:ea typeface="Calibri"/>
                          <a:cs typeface="Times New Roman"/>
                        </a:rPr>
                        <a:t>Indirect beneficiaries (e.g. through other networks)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100 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50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150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66%</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298023">
                <a:tc>
                  <a:txBody>
                    <a:bodyPr/>
                    <a:lstStyle/>
                    <a:p>
                      <a:pPr marR="226695" algn="l">
                        <a:lnSpc>
                          <a:spcPct val="115000"/>
                        </a:lnSpc>
                        <a:spcAft>
                          <a:spcPts val="0"/>
                        </a:spcAft>
                      </a:pPr>
                      <a:r>
                        <a:rPr lang="en-ZA" sz="1800" dirty="0">
                          <a:effectLst/>
                          <a:latin typeface="Tahoma"/>
                          <a:ea typeface="Calibri"/>
                          <a:cs typeface="Times New Roman"/>
                        </a:rPr>
                        <a:t>Online beneficiaries (e.g. website access, mailing lists, scholarly articles)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700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300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1000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70%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97638">
                <a:tc>
                  <a:txBody>
                    <a:bodyPr/>
                    <a:lstStyle/>
                    <a:p>
                      <a:pPr marR="226695" algn="just">
                        <a:lnSpc>
                          <a:spcPct val="115000"/>
                        </a:lnSpc>
                        <a:spcAft>
                          <a:spcPts val="0"/>
                        </a:spcAft>
                      </a:pPr>
                      <a:r>
                        <a:rPr lang="en-ZA" sz="1800" b="1" dirty="0">
                          <a:effectLst/>
                          <a:latin typeface="Tahoma"/>
                          <a:ea typeface="Calibri"/>
                          <a:cs typeface="Times New Roman"/>
                        </a:rPr>
                        <a:t>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1160 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350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1510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77%</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129124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US" b="1" dirty="0"/>
              <a:t>What will be the significance of the change?</a:t>
            </a:r>
            <a:r>
              <a:rPr lang="en-US" i="1" dirty="0"/>
              <a:t> Please provide further information on what this change will mean for the movement and its goals, and what effect this change may have on the next steps in this area of work.</a:t>
            </a:r>
            <a:endParaRPr lang="en-ZW" sz="1200" dirty="0"/>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Significance of change</a:t>
            </a:r>
          </a:p>
        </p:txBody>
      </p:sp>
    </p:spTree>
    <p:extLst>
      <p:ext uri="{BB962C8B-B14F-4D97-AF65-F5344CB8AC3E}">
        <p14:creationId xmlns:p14="http://schemas.microsoft.com/office/powerpoint/2010/main" val="193769098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RESULTS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57200" y="1258313"/>
            <a:ext cx="37338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Please share some of the results you aim to achieve, for example:</a:t>
            </a:r>
          </a:p>
          <a:p>
            <a:r>
              <a:rPr lang="en-US" sz="2400" i="1" dirty="0"/>
              <a:t>Female adolescent empowerment through </a:t>
            </a:r>
          </a:p>
          <a:p>
            <a:pPr lvl="1"/>
            <a:r>
              <a:rPr lang="en-US" dirty="0"/>
              <a:t>improved emotional literacy</a:t>
            </a:r>
          </a:p>
          <a:p>
            <a:pPr lvl="1"/>
            <a:r>
              <a:rPr lang="en-US" dirty="0"/>
              <a:t>increased school attendance, and </a:t>
            </a:r>
          </a:p>
          <a:p>
            <a:pPr lvl="1"/>
            <a:r>
              <a:rPr lang="en-US" dirty="0"/>
              <a:t>greater self-confidence</a:t>
            </a:r>
            <a:endParaRPr lang="en-US" sz="2000" i="1" dirty="0"/>
          </a:p>
        </p:txBody>
      </p:sp>
      <p:pic>
        <p:nvPicPr>
          <p:cNvPr id="3" name="Picture 2">
            <a:extLst>
              <a:ext uri="{FF2B5EF4-FFF2-40B4-BE49-F238E27FC236}">
                <a16:creationId xmlns:a16="http://schemas.microsoft.com/office/drawing/2014/main" id="{8DA39878-CEC4-4F9F-9176-7E6D52BF9B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2847"/>
          <a:stretch/>
        </p:blipFill>
        <p:spPr>
          <a:xfrm>
            <a:off x="4298268" y="1552472"/>
            <a:ext cx="4848874" cy="1176381"/>
          </a:xfrm>
          <a:prstGeom prst="rect">
            <a:avLst/>
          </a:prstGeom>
        </p:spPr>
      </p:pic>
      <p:pic>
        <p:nvPicPr>
          <p:cNvPr id="11" name="Picture 10">
            <a:extLst>
              <a:ext uri="{FF2B5EF4-FFF2-40B4-BE49-F238E27FC236}">
                <a16:creationId xmlns:a16="http://schemas.microsoft.com/office/drawing/2014/main" id="{140B68EB-2196-4463-BF78-02A98DBC76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889"/>
          <a:stretch/>
        </p:blipFill>
        <p:spPr>
          <a:xfrm>
            <a:off x="4298268" y="3147760"/>
            <a:ext cx="4848874" cy="2133600"/>
          </a:xfrm>
          <a:prstGeom prst="rect">
            <a:avLst/>
          </a:prstGeom>
        </p:spPr>
      </p:pic>
    </p:spTree>
    <p:extLst>
      <p:ext uri="{BB962C8B-B14F-4D97-AF65-F5344CB8AC3E}">
        <p14:creationId xmlns:p14="http://schemas.microsoft.com/office/powerpoint/2010/main" val="36295993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457199" y="1970279"/>
            <a:ext cx="8229600" cy="4005085"/>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What are the main challenges you anticipate? How do you plan to overcome these challenges?</a:t>
            </a:r>
          </a:p>
          <a:p>
            <a:pPr>
              <a:buFont typeface="Calibri" panose="020F0502020204030204" pitchFamily="34" charset="0"/>
              <a:buChar char="•"/>
            </a:pPr>
            <a:endParaRPr lang="en-US" dirty="0"/>
          </a:p>
          <a:p>
            <a:pPr>
              <a:buFont typeface="Calibri" panose="020F0502020204030204" pitchFamily="34" charset="0"/>
              <a:buChar char="•"/>
            </a:pPr>
            <a:r>
              <a:rPr lang="en-US" dirty="0"/>
              <a:t>Social risk</a:t>
            </a:r>
          </a:p>
          <a:p>
            <a:pPr>
              <a:buFont typeface="Calibri" panose="020F0502020204030204" pitchFamily="34" charset="0"/>
              <a:buChar char="•"/>
            </a:pPr>
            <a:r>
              <a:rPr lang="en-US" dirty="0"/>
              <a:t>Economic risk</a:t>
            </a:r>
          </a:p>
          <a:p>
            <a:pPr>
              <a:buFont typeface="Calibri" panose="020F0502020204030204" pitchFamily="34" charset="0"/>
              <a:buChar char="•"/>
            </a:pPr>
            <a:r>
              <a:rPr lang="en-US" dirty="0"/>
              <a:t>Human resource risk</a:t>
            </a:r>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696017"/>
            <a:ext cx="9144000" cy="698459"/>
          </a:xfrm>
        </p:spPr>
        <p:txBody>
          <a:bodyPr>
            <a:normAutofit fontScale="90000"/>
          </a:bodyPr>
          <a:lstStyle/>
          <a:p>
            <a:r>
              <a:rPr lang="en-US" dirty="0">
                <a:ln>
                  <a:solidFill>
                    <a:srgbClr val="7B56A3"/>
                  </a:solidFill>
                </a:ln>
                <a:solidFill>
                  <a:srgbClr val="7B56A3"/>
                </a:solidFill>
                <a:latin typeface="Century Gothic" panose="020B0502020202020204" pitchFamily="34" charset="0"/>
              </a:rPr>
              <a:t>Anticipated Challenges </a:t>
            </a:r>
            <a:br>
              <a:rPr lang="en-US" dirty="0">
                <a:ln>
                  <a:solidFill>
                    <a:srgbClr val="7B56A3"/>
                  </a:solidFill>
                </a:ln>
                <a:solidFill>
                  <a:srgbClr val="7B56A3"/>
                </a:solidFill>
                <a:latin typeface="Century Gothic" panose="020B0502020202020204" pitchFamily="34" charset="0"/>
              </a:rPr>
            </a:br>
            <a:r>
              <a:rPr lang="en-US" dirty="0">
                <a:ln>
                  <a:solidFill>
                    <a:srgbClr val="7B56A3"/>
                  </a:solidFill>
                </a:ln>
                <a:solidFill>
                  <a:srgbClr val="7B56A3"/>
                </a:solidFill>
                <a:latin typeface="Century Gothic" panose="020B0502020202020204" pitchFamily="34" charset="0"/>
              </a:rPr>
              <a:t>and Lessons to Learn</a:t>
            </a:r>
            <a:endParaRPr lang="en-ZW" dirty="0">
              <a:ln>
                <a:solidFill>
                  <a:srgbClr val="7B56A3"/>
                </a:solidFill>
              </a:ln>
              <a:solidFill>
                <a:srgbClr val="7B56A3"/>
              </a:solidFill>
              <a:latin typeface="Century Gothic" panose="020B0502020202020204" pitchFamily="34" charset="0"/>
            </a:endParaRPr>
          </a:p>
        </p:txBody>
      </p:sp>
    </p:spTree>
    <p:extLst>
      <p:ext uri="{BB962C8B-B14F-4D97-AF65-F5344CB8AC3E}">
        <p14:creationId xmlns:p14="http://schemas.microsoft.com/office/powerpoint/2010/main" val="319124832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406893f5-2274-413a-be44-8f15a880386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AD8123970EFE4E94AE6ECA64A6A3B0" ma:contentTypeVersion="17" ma:contentTypeDescription="Create a new document." ma:contentTypeScope="" ma:versionID="b4445fe144799517a01ca0e71ceb1fa0">
  <xsd:schema xmlns:xsd="http://www.w3.org/2001/XMLSchema" xmlns:xs="http://www.w3.org/2001/XMLSchema" xmlns:p="http://schemas.microsoft.com/office/2006/metadata/properties" xmlns:ns2="406893f5-2274-413a-be44-8f15a8803862" xmlns:ns3="5c72703c-1067-4fa7-89cc-ef245258de7b" targetNamespace="http://schemas.microsoft.com/office/2006/metadata/properties" ma:root="true" ma:fieldsID="8a7614ef73844e48355af480b11fe703" ns2:_="" ns3:_="">
    <xsd:import namespace="406893f5-2274-413a-be44-8f15a8803862"/>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93f5-2274-413a-be44-8f15a8803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2EB84B-407E-436A-AA0E-69A0C3BD71AB}">
  <ds:schemaRefs>
    <ds:schemaRef ds:uri="http://purl.org/dc/elements/1.1/"/>
    <ds:schemaRef ds:uri="406893f5-2274-413a-be44-8f15a8803862"/>
    <ds:schemaRef ds:uri="http://schemas.openxmlformats.org/package/2006/metadata/core-properties"/>
    <ds:schemaRef ds:uri="http://schemas.microsoft.com/office/2006/documentManagement/types"/>
    <ds:schemaRef ds:uri="http://purl.org/dc/terms/"/>
    <ds:schemaRef ds:uri="5c72703c-1067-4fa7-89cc-ef245258de7b"/>
    <ds:schemaRef ds:uri="http://schemas.microsoft.com/office/2006/metadata/properti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8316272-B14B-4FAE-AC70-6D3A4C63D4D0}">
  <ds:schemaRefs>
    <ds:schemaRef ds:uri="http://schemas.microsoft.com/sharepoint/v3/contenttype/forms"/>
  </ds:schemaRefs>
</ds:datastoreItem>
</file>

<file path=customXml/itemProps3.xml><?xml version="1.0" encoding="utf-8"?>
<ds:datastoreItem xmlns:ds="http://schemas.openxmlformats.org/officeDocument/2006/customXml" ds:itemID="{1509342F-F923-4ACD-900D-0F63C9BB3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893f5-2274-413a-be44-8f15a8803862"/>
    <ds:schemaRef ds:uri="5c72703c-1067-4fa7-89cc-ef245258d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3100</TotalTime>
  <Words>623</Words>
  <Application>Microsoft Office PowerPoint</Application>
  <PresentationFormat>On-screen Show (4:3)</PresentationFormat>
  <Paragraphs>87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Tahoma</vt:lpstr>
      <vt:lpstr>Times New Roman</vt:lpstr>
      <vt:lpstr>Office Theme</vt:lpstr>
      <vt:lpstr>PowerPoint Presentation</vt:lpstr>
      <vt:lpstr>SYNOPSIS</vt:lpstr>
      <vt:lpstr>OBJECTIVES</vt:lpstr>
      <vt:lpstr>Planned Activities</vt:lpstr>
      <vt:lpstr>Contribution to change</vt:lpstr>
      <vt:lpstr>Population Group this  change will impact</vt:lpstr>
      <vt:lpstr>Significance of change</vt:lpstr>
      <vt:lpstr>RESULTS</vt:lpstr>
      <vt:lpstr>Anticipated Challenges  and Lessons to Learn</vt:lpstr>
      <vt:lpstr>SUSTAINABILITY AND REPLICATION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Rozanne</cp:lastModifiedBy>
  <cp:revision>124</cp:revision>
  <dcterms:created xsi:type="dcterms:W3CDTF">2014-03-06T12:27:13Z</dcterms:created>
  <dcterms:modified xsi:type="dcterms:W3CDTF">2025-03-03T11:03:09Z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0x01010034AD8123970EFE4E94AE6ECA64A6A3B0</vt:lpwstr>
  </property>
  <property fmtid="{D5CDD505-2E9C-101B-9397-08002B2CF9AE}" pid="3" name="MediaServiceImageTags">
    <vt:lpwstr/>
  </property>
</Properties>
</file>