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Tahoma"/>
      <p:regular r:id="rId21"/>
      <p:bold r:id="rId22"/>
    </p:embeddedFont>
    <p:embeddedFont>
      <p:font typeface="Book Antiqu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673211-80DD-444B-9C75-470FD8BBEC9E}">
  <a:tblStyle styleId="{07673211-80DD-444B-9C75-470FD8BBEC9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BookAntiqua-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Tahoma-regular.fntdata"/><Relationship Id="rId3" Type="http://schemas.openxmlformats.org/officeDocument/2006/relationships/tableStyles" Target="tableStyles.xml"/><Relationship Id="rId25" Type="http://schemas.openxmlformats.org/officeDocument/2006/relationships/font" Target="fonts/BookAntiqua-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BookAntiqua-bold.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BookAntiqua-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Tahoma-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cd8de1ccb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cd8de1ccbf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cd8de1ccb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cd8de1ccbf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d8b7f8e1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3cd8b7f8e16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cd8de1ccb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cd8de1ccbf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cd8de1ccb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cd8de1ccbf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cd8de1ccb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cd8de1ccbf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grpSp>
        <p:nvGrpSpPr>
          <p:cNvPr id="84" name="Google Shape;84;p13"/>
          <p:cNvGrpSpPr/>
          <p:nvPr/>
        </p:nvGrpSpPr>
        <p:grpSpPr>
          <a:xfrm>
            <a:off x="-5410" y="0"/>
            <a:ext cx="12197407" cy="6882714"/>
            <a:chOff x="-5410" y="0"/>
            <a:chExt cx="12197407" cy="6882714"/>
          </a:xfrm>
        </p:grpSpPr>
        <p:pic>
          <p:nvPicPr>
            <p:cNvPr id="85" name="Google Shape;85;p13"/>
            <p:cNvPicPr preferRelativeResize="0"/>
            <p:nvPr/>
          </p:nvPicPr>
          <p:blipFill rotWithShape="1">
            <a:blip r:embed="rId3">
              <a:alphaModFix/>
            </a:blip>
            <a:srcRect b="0" l="0" r="0" t="0"/>
            <a:stretch/>
          </p:blipFill>
          <p:spPr>
            <a:xfrm>
              <a:off x="1165653" y="444608"/>
              <a:ext cx="8088706" cy="1194348"/>
            </a:xfrm>
            <a:prstGeom prst="rect">
              <a:avLst/>
            </a:prstGeom>
            <a:noFill/>
            <a:ln>
              <a:noFill/>
            </a:ln>
          </p:spPr>
        </p:pic>
        <p:sp>
          <p:nvSpPr>
            <p:cNvPr id="86" name="Google Shape;86;p13"/>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grpSp>
      <p:sp>
        <p:nvSpPr>
          <p:cNvPr id="89" name="Google Shape;89;p13"/>
          <p:cNvSpPr/>
          <p:nvPr/>
        </p:nvSpPr>
        <p:spPr>
          <a:xfrm>
            <a:off x="1" y="2584078"/>
            <a:ext cx="12191999" cy="2643876"/>
          </a:xfrm>
          <a:custGeom>
            <a:rect b="b" l="l" r="r" t="t"/>
            <a:pathLst>
              <a:path extrusionOk="0" h="2643876" w="12191999">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lt1">
              <a:alpha val="38039"/>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ph type="ctrTitle"/>
          </p:nvPr>
        </p:nvSpPr>
        <p:spPr>
          <a:xfrm>
            <a:off x="1397729" y="2069200"/>
            <a:ext cx="9144000" cy="1811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C0C0C"/>
              </a:buClr>
              <a:buSzPct val="100000"/>
              <a:buFont typeface="Tahoma"/>
              <a:buNone/>
            </a:pPr>
            <a:r>
              <a:rPr b="1" i="1" lang="en-US">
                <a:solidFill>
                  <a:srgbClr val="0C0C0C"/>
                </a:solidFill>
                <a:latin typeface="Tahoma"/>
                <a:ea typeface="Tahoma"/>
                <a:cs typeface="Tahoma"/>
                <a:sym typeface="Tahoma"/>
              </a:rPr>
              <a:t>Voice and Choice</a:t>
            </a:r>
            <a:br>
              <a:rPr b="1" i="1" lang="en-US">
                <a:solidFill>
                  <a:srgbClr val="0C0C0C"/>
                </a:solidFill>
                <a:latin typeface="Tahoma"/>
                <a:ea typeface="Tahoma"/>
                <a:cs typeface="Tahoma"/>
                <a:sym typeface="Tahoma"/>
              </a:rPr>
            </a:br>
            <a:r>
              <a:rPr b="1" i="1" lang="en-US">
                <a:solidFill>
                  <a:srgbClr val="0C0C0C"/>
                </a:solidFill>
                <a:latin typeface="Tahoma"/>
                <a:ea typeface="Tahoma"/>
                <a:cs typeface="Tahoma"/>
                <a:sym typeface="Tahoma"/>
              </a:rPr>
              <a:t>Summit 2026-</a:t>
            </a:r>
            <a:r>
              <a:rPr lang="en-US"/>
              <a:t>Leadership Category</a:t>
            </a:r>
            <a:endParaRPr b="1" i="1">
              <a:solidFill>
                <a:srgbClr val="0C0C0C"/>
              </a:solidFill>
              <a:latin typeface="Tahoma"/>
              <a:ea typeface="Tahoma"/>
              <a:cs typeface="Tahoma"/>
              <a:sym typeface="Tahoma"/>
            </a:endParaRPr>
          </a:p>
        </p:txBody>
      </p:sp>
      <p:sp>
        <p:nvSpPr>
          <p:cNvPr id="91" name="Google Shape;91;p13"/>
          <p:cNvSpPr txBox="1"/>
          <p:nvPr/>
        </p:nvSpPr>
        <p:spPr>
          <a:xfrm>
            <a:off x="794187" y="4090111"/>
            <a:ext cx="10972800" cy="1847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a:p>
            <a:pPr indent="0" lvl="0" marL="0" marR="0" rtl="0" algn="ctr">
              <a:spcBef>
                <a:spcPts val="0"/>
              </a:spcBef>
              <a:spcAft>
                <a:spcPts val="0"/>
              </a:spcAft>
              <a:buNone/>
            </a:pPr>
            <a:r>
              <a:rPr lang="en-US" sz="2800">
                <a:solidFill>
                  <a:srgbClr val="FF0000"/>
                </a:solidFill>
                <a:latin typeface="Calibri"/>
                <a:ea typeface="Calibri"/>
                <a:cs typeface="Calibri"/>
                <a:sym typeface="Calibri"/>
              </a:rPr>
              <a:t>Botswana: Young Leader Advancing LGBTIQ+ Health Equity Through Evidence-Driven Advocacy</a:t>
            </a:r>
            <a:endParaRPr/>
          </a:p>
          <a:p>
            <a:pPr indent="0" lvl="0" marL="0" marR="0" rtl="0" algn="ctr">
              <a:spcBef>
                <a:spcPts val="0"/>
              </a:spcBef>
              <a:spcAft>
                <a:spcPts val="0"/>
              </a:spcAft>
              <a:buNone/>
            </a:pPr>
            <a:r>
              <a:t/>
            </a:r>
            <a:endParaRPr b="0" i="0" sz="8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FF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FF0000"/>
              </a:solidFill>
              <a:latin typeface="Calibri"/>
              <a:ea typeface="Calibri"/>
              <a:cs typeface="Calibri"/>
              <a:sym typeface="Calibri"/>
            </a:endParaRPr>
          </a:p>
        </p:txBody>
      </p:sp>
      <p:sp>
        <p:nvSpPr>
          <p:cNvPr id="92" name="Google Shape;92;p13"/>
          <p:cNvSpPr txBox="1"/>
          <p:nvPr/>
        </p:nvSpPr>
        <p:spPr>
          <a:xfrm>
            <a:off x="9722368" y="469806"/>
            <a:ext cx="1303979" cy="897215"/>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2000"/>
              <a:buFont typeface="Arial"/>
              <a:buNone/>
            </a:pPr>
            <a:r>
              <a:rPr b="0" i="0" lang="en-US" sz="2000" u="none" cap="none" strike="noStrike">
                <a:solidFill>
                  <a:srgbClr val="FF0000"/>
                </a:solidFill>
                <a:latin typeface="Calibri"/>
                <a:ea typeface="Calibri"/>
                <a:cs typeface="Calibri"/>
                <a:sym typeface="Calibri"/>
              </a:rPr>
              <a:t>Your logo goes here</a:t>
            </a:r>
            <a:endParaRPr b="0" i="0" sz="2000" u="none" cap="none" strike="noStrike">
              <a:solidFill>
                <a:srgbClr val="FF0000"/>
              </a:solidFill>
              <a:latin typeface="Calibri"/>
              <a:ea typeface="Calibri"/>
              <a:cs typeface="Calibri"/>
              <a:sym typeface="Calibri"/>
            </a:endParaRPr>
          </a:p>
        </p:txBody>
      </p:sp>
      <p:pic>
        <p:nvPicPr>
          <p:cNvPr id="93" name="Google Shape;93;p13"/>
          <p:cNvPicPr preferRelativeResize="0"/>
          <p:nvPr/>
        </p:nvPicPr>
        <p:blipFill>
          <a:blip r:embed="rId4">
            <a:alphaModFix/>
          </a:blip>
          <a:stretch>
            <a:fillRect/>
          </a:stretch>
        </p:blipFill>
        <p:spPr>
          <a:xfrm>
            <a:off x="9722375" y="469800"/>
            <a:ext cx="1457306" cy="1026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22"/>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22"/>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p22"/>
          <p:cNvSpPr/>
          <p:nvPr/>
        </p:nvSpPr>
        <p:spPr>
          <a:xfrm>
            <a:off x="-2" y="129999"/>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Tahoma"/>
              <a:buNone/>
            </a:pPr>
            <a:r>
              <a:rPr b="0" i="0" lang="en-US" sz="4400" u="none" cap="none" strike="noStrike">
                <a:solidFill>
                  <a:srgbClr val="000000"/>
                </a:solidFill>
                <a:latin typeface="Tahoma"/>
                <a:ea typeface="Tahoma"/>
                <a:cs typeface="Tahoma"/>
                <a:sym typeface="Tahoma"/>
              </a:rPr>
              <a:t>Recognition </a:t>
            </a:r>
            <a:endParaRPr/>
          </a:p>
        </p:txBody>
      </p:sp>
      <p:sp>
        <p:nvSpPr>
          <p:cNvPr id="177" name="Google Shape;177;p22"/>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78" name="Google Shape;178;p22"/>
          <p:cNvSpPr txBox="1"/>
          <p:nvPr>
            <p:ph idx="1" type="body"/>
          </p:nvPr>
        </p:nvSpPr>
        <p:spPr>
          <a:xfrm>
            <a:off x="235125" y="905450"/>
            <a:ext cx="11733900" cy="5283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latin typeface="Book Antiqua"/>
                <a:ea typeface="Book Antiqua"/>
                <a:cs typeface="Book Antiqua"/>
                <a:sym typeface="Book Antiqua"/>
              </a:rPr>
              <a:t>My leadership has been recognised through contributions to </a:t>
            </a:r>
            <a:r>
              <a:rPr b="1" lang="en-US" sz="2700">
                <a:latin typeface="Book Antiqua"/>
                <a:ea typeface="Book Antiqua"/>
                <a:cs typeface="Book Antiqua"/>
                <a:sym typeface="Book Antiqua"/>
              </a:rPr>
              <a:t>evidence-driven advocacy and inclusive health programming</a:t>
            </a:r>
            <a:r>
              <a:rPr lang="en-US" sz="2700">
                <a:latin typeface="Book Antiqua"/>
                <a:ea typeface="Book Antiqua"/>
                <a:cs typeface="Book Antiqua"/>
                <a:sym typeface="Book Antiqua"/>
              </a:rPr>
              <a:t> within civil society initiatives.</a:t>
            </a:r>
            <a:endParaRPr sz="2700">
              <a:latin typeface="Book Antiqua"/>
              <a:ea typeface="Book Antiqua"/>
              <a:cs typeface="Book Antiqua"/>
              <a:sym typeface="Book Antiqua"/>
            </a:endParaRPr>
          </a:p>
          <a:p>
            <a:pPr indent="0" lvl="0" marL="0" rtl="0" algn="l">
              <a:lnSpc>
                <a:spcPct val="115000"/>
              </a:lnSpc>
              <a:spcBef>
                <a:spcPts val="1400"/>
              </a:spcBef>
              <a:spcAft>
                <a:spcPts val="0"/>
              </a:spcAft>
              <a:buClr>
                <a:schemeClr val="dk1"/>
              </a:buClr>
              <a:buSzPts val="1100"/>
              <a:buFont typeface="Arial"/>
              <a:buNone/>
            </a:pPr>
            <a:r>
              <a:rPr b="1" lang="en-US" sz="2700">
                <a:latin typeface="Book Antiqua"/>
                <a:ea typeface="Book Antiqua"/>
                <a:cs typeface="Book Antiqua"/>
                <a:sym typeface="Book Antiqua"/>
              </a:rPr>
              <a:t>Leadership in Monitoring &amp; Evaluation</a:t>
            </a:r>
            <a:endParaRPr b="1" sz="2700">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None/>
            </a:pPr>
            <a:r>
              <a:rPr lang="en-US" sz="2700">
                <a:latin typeface="Book Antiqua"/>
                <a:ea typeface="Book Antiqua"/>
                <a:cs typeface="Book Antiqua"/>
                <a:sym typeface="Book Antiqua"/>
              </a:rPr>
              <a:t>• Led the development and implementation of monitoring and evaluation systems for LGBTIQ+ health initiatives at Friends of Diversity</a:t>
            </a:r>
            <a:br>
              <a:rPr lang="en-US" sz="2700">
                <a:latin typeface="Book Antiqua"/>
                <a:ea typeface="Book Antiqua"/>
                <a:cs typeface="Book Antiqua"/>
                <a:sym typeface="Book Antiqua"/>
              </a:rPr>
            </a:br>
            <a:r>
              <a:rPr lang="en-US" sz="2700">
                <a:latin typeface="Book Antiqua"/>
                <a:ea typeface="Book Antiqua"/>
                <a:cs typeface="Book Antiqua"/>
                <a:sym typeface="Book Antiqua"/>
              </a:rPr>
              <a:t> • Strengthened the use of community-generated evidence to inform advocacy and programme design</a:t>
            </a:r>
            <a:br>
              <a:rPr lang="en-US" sz="2700">
                <a:latin typeface="Book Antiqua"/>
                <a:ea typeface="Book Antiqua"/>
                <a:cs typeface="Book Antiqua"/>
                <a:sym typeface="Book Antiqua"/>
              </a:rPr>
            </a:br>
            <a:r>
              <a:rPr lang="en-US" sz="2700">
                <a:latin typeface="Book Antiqua"/>
                <a:ea typeface="Book Antiqua"/>
                <a:cs typeface="Book Antiqua"/>
                <a:sym typeface="Book Antiqua"/>
              </a:rPr>
              <a:t> • Promoted the integration of monitoring, evaluation, and learning within project implementation</a:t>
            </a:r>
            <a:r>
              <a:rPr lang="en-US" sz="2700"/>
              <a:t> </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3"/>
          <p:cNvSpPr/>
          <p:nvPr/>
        </p:nvSpPr>
        <p:spPr>
          <a:xfrm>
            <a:off x="0" y="0"/>
            <a:ext cx="12192000" cy="113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23"/>
          <p:cNvSpPr/>
          <p:nvPr/>
        </p:nvSpPr>
        <p:spPr>
          <a:xfrm>
            <a:off x="0" y="6364553"/>
            <a:ext cx="12192000" cy="518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23"/>
          <p:cNvSpPr/>
          <p:nvPr/>
        </p:nvSpPr>
        <p:spPr>
          <a:xfrm>
            <a:off x="-2" y="-102318"/>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Tahoma"/>
              <a:buNone/>
            </a:pPr>
            <a:r>
              <a:rPr i="0" lang="en-US" sz="4400" u="none" cap="none" strike="noStrike">
                <a:solidFill>
                  <a:srgbClr val="000000"/>
                </a:solidFill>
                <a:latin typeface="Book Antiqua"/>
                <a:ea typeface="Book Antiqua"/>
                <a:cs typeface="Book Antiqua"/>
                <a:sym typeface="Book Antiqua"/>
              </a:rPr>
              <a:t>Recognition </a:t>
            </a:r>
            <a:endParaRPr>
              <a:latin typeface="Book Antiqua"/>
              <a:ea typeface="Book Antiqua"/>
              <a:cs typeface="Book Antiqua"/>
              <a:sym typeface="Book Antiqua"/>
            </a:endParaRPr>
          </a:p>
        </p:txBody>
      </p:sp>
      <p:sp>
        <p:nvSpPr>
          <p:cNvPr id="186" name="Google Shape;186;p23"/>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87" name="Google Shape;187;p23"/>
          <p:cNvSpPr txBox="1"/>
          <p:nvPr>
            <p:ph idx="1" type="body"/>
          </p:nvPr>
        </p:nvSpPr>
        <p:spPr>
          <a:xfrm>
            <a:off x="-5475" y="742775"/>
            <a:ext cx="12192000" cy="5621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None/>
            </a:pPr>
            <a:r>
              <a:rPr b="1" lang="en-US" sz="2300">
                <a:latin typeface="Book Antiqua"/>
                <a:ea typeface="Book Antiqua"/>
                <a:cs typeface="Book Antiqua"/>
                <a:sym typeface="Book Antiqua"/>
              </a:rPr>
              <a:t>Advocacy and Knowledge Contribution</a:t>
            </a:r>
            <a:endParaRPr b="1" sz="23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300">
                <a:latin typeface="Book Antiqua"/>
                <a:ea typeface="Book Antiqua"/>
                <a:cs typeface="Book Antiqua"/>
                <a:sym typeface="Book Antiqua"/>
              </a:rPr>
              <a:t>• Contributed to discussions on removing health-related barriers affecting LGBTIQ+ communities</a:t>
            </a:r>
            <a:br>
              <a:rPr lang="en-US" sz="2300">
                <a:latin typeface="Book Antiqua"/>
                <a:ea typeface="Book Antiqua"/>
                <a:cs typeface="Book Antiqua"/>
                <a:sym typeface="Book Antiqua"/>
              </a:rPr>
            </a:br>
            <a:r>
              <a:rPr lang="en-US" sz="2300">
                <a:latin typeface="Book Antiqua"/>
                <a:ea typeface="Book Antiqua"/>
                <a:cs typeface="Book Antiqua"/>
                <a:sym typeface="Book Antiqua"/>
              </a:rPr>
              <a:t> • Supported the documentation of lived experiences to inform evidence-based advocacy</a:t>
            </a:r>
            <a:br>
              <a:rPr lang="en-US" sz="2300">
                <a:latin typeface="Book Antiqua"/>
                <a:ea typeface="Book Antiqua"/>
                <a:cs typeface="Book Antiqua"/>
                <a:sym typeface="Book Antiqua"/>
              </a:rPr>
            </a:br>
            <a:r>
              <a:rPr lang="en-US" sz="2300">
                <a:latin typeface="Book Antiqua"/>
                <a:ea typeface="Book Antiqua"/>
                <a:cs typeface="Book Antiqua"/>
                <a:sym typeface="Book Antiqua"/>
              </a:rPr>
              <a:t> • Elevated community voices within broader conversations on inclusive healthcare</a:t>
            </a:r>
            <a:endParaRPr sz="2300">
              <a:latin typeface="Book Antiqua"/>
              <a:ea typeface="Book Antiqua"/>
              <a:cs typeface="Book Antiqua"/>
              <a:sym typeface="Book Antiqua"/>
            </a:endParaRPr>
          </a:p>
          <a:p>
            <a:pPr indent="0" lvl="0" marL="0" rtl="0" algn="l">
              <a:lnSpc>
                <a:spcPct val="115000"/>
              </a:lnSpc>
              <a:spcBef>
                <a:spcPts val="1400"/>
              </a:spcBef>
              <a:spcAft>
                <a:spcPts val="0"/>
              </a:spcAft>
              <a:buClr>
                <a:schemeClr val="dk1"/>
              </a:buClr>
              <a:buSzPts val="1100"/>
              <a:buNone/>
            </a:pPr>
            <a:r>
              <a:rPr b="1" lang="en-US" sz="2300">
                <a:latin typeface="Book Antiqua"/>
                <a:ea typeface="Book Antiqua"/>
                <a:cs typeface="Book Antiqua"/>
                <a:sym typeface="Book Antiqua"/>
              </a:rPr>
              <a:t>Collaboration and Partnerships</a:t>
            </a:r>
            <a:endParaRPr b="1" sz="23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300">
                <a:latin typeface="Book Antiqua"/>
                <a:ea typeface="Book Antiqua"/>
                <a:cs typeface="Book Antiqua"/>
                <a:sym typeface="Book Antiqua"/>
              </a:rPr>
              <a:t>• Worked with organisations such as </a:t>
            </a:r>
            <a:r>
              <a:rPr b="1" lang="en-US" sz="2300">
                <a:latin typeface="Book Antiqua"/>
                <a:ea typeface="Book Antiqua"/>
                <a:cs typeface="Book Antiqua"/>
                <a:sym typeface="Book Antiqua"/>
              </a:rPr>
              <a:t>BONELA, Nothing Without Us, SISONKE and other civil society organisations.</a:t>
            </a:r>
            <a:br>
              <a:rPr b="1" lang="en-US" sz="2300">
                <a:latin typeface="Book Antiqua"/>
                <a:ea typeface="Book Antiqua"/>
                <a:cs typeface="Book Antiqua"/>
                <a:sym typeface="Book Antiqua"/>
              </a:rPr>
            </a:br>
            <a:r>
              <a:rPr lang="en-US" sz="2300">
                <a:latin typeface="Book Antiqua"/>
                <a:ea typeface="Book Antiqua"/>
                <a:cs typeface="Book Antiqua"/>
                <a:sym typeface="Book Antiqua"/>
              </a:rPr>
              <a:t> • Supported collaboration between civil society organisations and healthcare stakeholders</a:t>
            </a:r>
            <a:br>
              <a:rPr lang="en-US" sz="2300">
                <a:latin typeface="Book Antiqua"/>
                <a:ea typeface="Book Antiqua"/>
                <a:cs typeface="Book Antiqua"/>
                <a:sym typeface="Book Antiqua"/>
              </a:rPr>
            </a:br>
            <a:r>
              <a:rPr lang="en-US" sz="2300">
                <a:latin typeface="Book Antiqua"/>
                <a:ea typeface="Book Antiqua"/>
                <a:cs typeface="Book Antiqua"/>
                <a:sym typeface="Book Antiqua"/>
              </a:rPr>
              <a:t> • Strengthened partnerships aimed at promoting inclusive and equitable healthcare services</a:t>
            </a:r>
            <a:endParaRPr sz="23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b="1" lang="en-US" sz="2300">
                <a:latin typeface="Book Antiqua"/>
                <a:ea typeface="Book Antiqua"/>
                <a:cs typeface="Book Antiqua"/>
                <a:sym typeface="Book Antiqua"/>
              </a:rPr>
              <a:t>Recognition of this work reflects the growing importance of evidence-based leadership within social justice movements.</a:t>
            </a:r>
            <a:endParaRPr b="1" sz="2300">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None/>
            </a:pPr>
            <a:r>
              <a:rPr lang="en-US" sz="2200"/>
              <a:t>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4"/>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24"/>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24"/>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Challenges &amp; Lessons learnt</a:t>
            </a:r>
            <a:endParaRPr b="0" i="0" sz="4400" u="none" cap="none" strike="noStrike">
              <a:solidFill>
                <a:srgbClr val="000000"/>
              </a:solidFill>
              <a:latin typeface="Calibri"/>
              <a:ea typeface="Calibri"/>
              <a:cs typeface="Calibri"/>
              <a:sym typeface="Calibri"/>
            </a:endParaRPr>
          </a:p>
        </p:txBody>
      </p:sp>
      <p:sp>
        <p:nvSpPr>
          <p:cNvPr id="195" name="Google Shape;195;p24"/>
          <p:cNvSpPr txBox="1"/>
          <p:nvPr/>
        </p:nvSpPr>
        <p:spPr>
          <a:xfrm>
            <a:off x="6574576" y="1091300"/>
            <a:ext cx="5612100" cy="499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marR="0" rtl="0" algn="l">
              <a:spcBef>
                <a:spcPts val="0"/>
              </a:spcBef>
              <a:spcAft>
                <a:spcPts val="0"/>
              </a:spcAft>
              <a:buClr>
                <a:schemeClr val="dk1"/>
              </a:buClr>
              <a:buSzPts val="2800"/>
              <a:buFont typeface="Arial"/>
              <a:buNone/>
            </a:pPr>
            <a:r>
              <a:rPr b="1" lang="en-US" sz="2800">
                <a:solidFill>
                  <a:schemeClr val="dk1"/>
                </a:solidFill>
                <a:latin typeface="Book Antiqua"/>
                <a:ea typeface="Book Antiqua"/>
                <a:cs typeface="Book Antiqua"/>
                <a:sym typeface="Book Antiqua"/>
              </a:rPr>
              <a:t>LESSONS LEARNT</a:t>
            </a:r>
            <a:endParaRPr b="1" sz="2800">
              <a:solidFill>
                <a:schemeClr val="dk1"/>
              </a:solidFill>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1700">
                <a:solidFill>
                  <a:schemeClr val="dk1"/>
                </a:solidFill>
                <a:latin typeface="Book Antiqua"/>
                <a:ea typeface="Book Antiqua"/>
                <a:cs typeface="Book Antiqua"/>
                <a:sym typeface="Book Antiqua"/>
              </a:rPr>
              <a:t>Evidence strengthens advocacy credibility</a:t>
            </a:r>
            <a:br>
              <a:rPr b="1" lang="en-US" sz="1700">
                <a:solidFill>
                  <a:schemeClr val="dk1"/>
                </a:solidFill>
                <a:latin typeface="Book Antiqua"/>
                <a:ea typeface="Book Antiqua"/>
                <a:cs typeface="Book Antiqua"/>
                <a:sym typeface="Book Antiqua"/>
              </a:rPr>
            </a:br>
            <a:r>
              <a:rPr lang="en-US" sz="1700">
                <a:solidFill>
                  <a:schemeClr val="dk1"/>
                </a:solidFill>
                <a:latin typeface="Book Antiqua"/>
                <a:ea typeface="Book Antiqua"/>
                <a:cs typeface="Book Antiqua"/>
                <a:sym typeface="Book Antiqua"/>
              </a:rPr>
              <a:t> • When advocacy is supported by credible data and documented experiences, institutions are more likely to acknowledge systemic challenges and engage in dialogue.</a:t>
            </a:r>
            <a:endParaRPr sz="1700">
              <a:solidFill>
                <a:schemeClr val="dk1"/>
              </a:solidFill>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1700">
                <a:solidFill>
                  <a:schemeClr val="dk1"/>
                </a:solidFill>
                <a:latin typeface="Book Antiqua"/>
                <a:ea typeface="Book Antiqua"/>
                <a:cs typeface="Book Antiqua"/>
                <a:sym typeface="Book Antiqua"/>
              </a:rPr>
              <a:t>Community participation builds trust and ownership</a:t>
            </a:r>
            <a:br>
              <a:rPr b="1" lang="en-US" sz="1700">
                <a:solidFill>
                  <a:schemeClr val="dk1"/>
                </a:solidFill>
                <a:latin typeface="Book Antiqua"/>
                <a:ea typeface="Book Antiqua"/>
                <a:cs typeface="Book Antiqua"/>
                <a:sym typeface="Book Antiqua"/>
              </a:rPr>
            </a:br>
            <a:r>
              <a:rPr lang="en-US" sz="1700">
                <a:solidFill>
                  <a:schemeClr val="dk1"/>
                </a:solidFill>
                <a:latin typeface="Book Antiqua"/>
                <a:ea typeface="Book Antiqua"/>
                <a:cs typeface="Book Antiqua"/>
                <a:sym typeface="Book Antiqua"/>
              </a:rPr>
              <a:t> • Involving community members as active participants in monitoring and documentation processes strengthens trust and ensures that advocacy reflects real lived experiences.</a:t>
            </a:r>
            <a:endParaRPr sz="1700">
              <a:solidFill>
                <a:schemeClr val="dk1"/>
              </a:solidFill>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Font typeface="Arial"/>
              <a:buNone/>
            </a:pPr>
            <a:r>
              <a:rPr b="1" lang="en-US" sz="1700">
                <a:solidFill>
                  <a:schemeClr val="dk1"/>
                </a:solidFill>
                <a:latin typeface="Book Antiqua"/>
                <a:ea typeface="Book Antiqua"/>
                <a:cs typeface="Book Antiqua"/>
                <a:sym typeface="Book Antiqua"/>
              </a:rPr>
              <a:t>Strategic partnerships amplify impact</a:t>
            </a:r>
            <a:br>
              <a:rPr b="1" lang="en-US" sz="1700">
                <a:solidFill>
                  <a:schemeClr val="dk1"/>
                </a:solidFill>
                <a:latin typeface="Book Antiqua"/>
                <a:ea typeface="Book Antiqua"/>
                <a:cs typeface="Book Antiqua"/>
                <a:sym typeface="Book Antiqua"/>
              </a:rPr>
            </a:br>
            <a:r>
              <a:rPr lang="en-US" sz="1700">
                <a:solidFill>
                  <a:schemeClr val="dk1"/>
                </a:solidFill>
                <a:latin typeface="Book Antiqua"/>
                <a:ea typeface="Book Antiqua"/>
                <a:cs typeface="Book Antiqua"/>
                <a:sym typeface="Book Antiqua"/>
              </a:rPr>
              <a:t> • Collaboration with civil society organisations and health stakeholders helps expand reach, strengthen advocacy efforts, and promote collective action toward inclusive healthcare systems.</a:t>
            </a:r>
            <a:endParaRPr sz="2800">
              <a:solidFill>
                <a:schemeClr val="dk1"/>
              </a:solidFill>
              <a:latin typeface="Calibri"/>
              <a:ea typeface="Calibri"/>
              <a:cs typeface="Calibri"/>
              <a:sym typeface="Calibri"/>
            </a:endParaRPr>
          </a:p>
        </p:txBody>
      </p:sp>
      <p:sp>
        <p:nvSpPr>
          <p:cNvPr id="196" name="Google Shape;196;p24"/>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97" name="Google Shape;197;p24"/>
          <p:cNvSpPr txBox="1"/>
          <p:nvPr>
            <p:ph idx="1" type="body"/>
          </p:nvPr>
        </p:nvSpPr>
        <p:spPr>
          <a:xfrm>
            <a:off x="235125" y="1091300"/>
            <a:ext cx="63393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1500">
                <a:latin typeface="Book Antiqua"/>
                <a:ea typeface="Book Antiqua"/>
                <a:cs typeface="Book Antiqua"/>
                <a:sym typeface="Book Antiqua"/>
              </a:rPr>
              <a:t>Challenges &amp; mitigation</a:t>
            </a:r>
            <a:endParaRPr b="1" sz="15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1500">
                <a:latin typeface="Book Antiqua"/>
                <a:ea typeface="Book Antiqua"/>
                <a:cs typeface="Book Antiqua"/>
                <a:sym typeface="Book Antiqua"/>
              </a:rPr>
              <a:t>Persistent stigma within institutions</a:t>
            </a:r>
            <a:br>
              <a:rPr b="1" lang="en-US" sz="1500">
                <a:latin typeface="Book Antiqua"/>
                <a:ea typeface="Book Antiqua"/>
                <a:cs typeface="Book Antiqua"/>
                <a:sym typeface="Book Antiqua"/>
              </a:rPr>
            </a:br>
            <a:r>
              <a:rPr lang="en-US" sz="1500">
                <a:latin typeface="Book Antiqua"/>
                <a:ea typeface="Book Antiqua"/>
                <a:cs typeface="Book Antiqua"/>
                <a:sym typeface="Book Antiqua"/>
              </a:rPr>
              <a:t> • Some healthcare providers still hold misconceptions about LGBTIQ+ individuals, which can influence how services are delivered.</a:t>
            </a:r>
            <a:br>
              <a:rPr lang="en-US" sz="1500">
                <a:latin typeface="Book Antiqua"/>
                <a:ea typeface="Book Antiqua"/>
                <a:cs typeface="Book Antiqua"/>
                <a:sym typeface="Book Antiqua"/>
              </a:rPr>
            </a:br>
            <a:r>
              <a:rPr lang="en-US" sz="1500">
                <a:latin typeface="Book Antiqua"/>
                <a:ea typeface="Book Antiqua"/>
                <a:cs typeface="Book Antiqua"/>
                <a:sym typeface="Book Antiqua"/>
              </a:rPr>
              <a:t> • Changing attitudes within institutional systems takes time and requires continuous engagement and awareness.</a:t>
            </a:r>
            <a:endParaRPr sz="15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1500">
                <a:latin typeface="Book Antiqua"/>
                <a:ea typeface="Book Antiqua"/>
                <a:cs typeface="Book Antiqua"/>
                <a:sym typeface="Book Antiqua"/>
              </a:rPr>
              <a:t>Limited resources for community-led monitoring</a:t>
            </a:r>
            <a:br>
              <a:rPr b="1" lang="en-US" sz="1500">
                <a:latin typeface="Book Antiqua"/>
                <a:ea typeface="Book Antiqua"/>
                <a:cs typeface="Book Antiqua"/>
                <a:sym typeface="Book Antiqua"/>
              </a:rPr>
            </a:br>
            <a:r>
              <a:rPr lang="en-US" sz="1500">
                <a:latin typeface="Book Antiqua"/>
                <a:ea typeface="Book Antiqua"/>
                <a:cs typeface="Book Antiqua"/>
                <a:sym typeface="Book Antiqua"/>
              </a:rPr>
              <a:t> • Civil society organisations often operate with limited financial and technical resources to sustain long-term monitoring initiatives.</a:t>
            </a:r>
            <a:br>
              <a:rPr lang="en-US" sz="1500">
                <a:latin typeface="Book Antiqua"/>
                <a:ea typeface="Book Antiqua"/>
                <a:cs typeface="Book Antiqua"/>
                <a:sym typeface="Book Antiqua"/>
              </a:rPr>
            </a:br>
            <a:r>
              <a:rPr lang="en-US" sz="1500">
                <a:latin typeface="Book Antiqua"/>
                <a:ea typeface="Book Antiqua"/>
                <a:cs typeface="Book Antiqua"/>
                <a:sym typeface="Book Antiqua"/>
              </a:rPr>
              <a:t> • This can affect the scale and frequency of data collection and community engagement activities.</a:t>
            </a:r>
            <a:endParaRPr sz="1500">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None/>
            </a:pPr>
            <a:r>
              <a:rPr b="1" lang="en-US" sz="1500">
                <a:latin typeface="Book Antiqua"/>
                <a:ea typeface="Book Antiqua"/>
                <a:cs typeface="Book Antiqua"/>
                <a:sym typeface="Book Antiqua"/>
              </a:rPr>
              <a:t>Fear among community members to report violations</a:t>
            </a:r>
            <a:br>
              <a:rPr b="1" lang="en-US" sz="1500">
                <a:latin typeface="Book Antiqua"/>
                <a:ea typeface="Book Antiqua"/>
                <a:cs typeface="Book Antiqua"/>
                <a:sym typeface="Book Antiqua"/>
              </a:rPr>
            </a:br>
            <a:r>
              <a:rPr lang="en-US" sz="1500">
                <a:latin typeface="Book Antiqua"/>
                <a:ea typeface="Book Antiqua"/>
                <a:cs typeface="Book Antiqua"/>
                <a:sym typeface="Book Antiqua"/>
              </a:rPr>
              <a:t> • Many LGBTIQ+ individuals remain hesitant to report discrimination due to fear of further stigma, confidentiality breaches, or retaliation.</a:t>
            </a:r>
            <a:br>
              <a:rPr lang="en-US" sz="1500">
                <a:latin typeface="Book Antiqua"/>
                <a:ea typeface="Book Antiqua"/>
                <a:cs typeface="Book Antiqua"/>
                <a:sym typeface="Book Antiqua"/>
              </a:rPr>
            </a:br>
            <a:r>
              <a:rPr lang="en-US" sz="1500">
                <a:latin typeface="Book Antiqua"/>
                <a:ea typeface="Book Antiqua"/>
                <a:cs typeface="Book Antiqua"/>
                <a:sym typeface="Book Antiqua"/>
              </a:rPr>
              <a:t> • Building trust within communities therefore requires sustained engagement and safe reporting mechanisms.</a:t>
            </a:r>
            <a:endParaRPr sz="1500">
              <a:latin typeface="Book Antiqua"/>
              <a:ea typeface="Book Antiqua"/>
              <a:cs typeface="Book Antiqua"/>
              <a:sym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25"/>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25"/>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4" name="Google Shape;204;p25"/>
          <p:cNvSpPr/>
          <p:nvPr/>
        </p:nvSpPr>
        <p:spPr>
          <a:xfrm>
            <a:off x="-1944227" y="179646"/>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Sustainability</a:t>
            </a:r>
            <a:endParaRPr b="1" i="1" sz="4400" u="none" cap="none" strike="noStrike">
              <a:solidFill>
                <a:srgbClr val="000000"/>
              </a:solidFill>
              <a:latin typeface="Tahoma"/>
              <a:ea typeface="Tahoma"/>
              <a:cs typeface="Tahoma"/>
              <a:sym typeface="Tahoma"/>
            </a:endParaRPr>
          </a:p>
        </p:txBody>
      </p:sp>
      <p:sp>
        <p:nvSpPr>
          <p:cNvPr id="205" name="Google Shape;205;p25"/>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FFFFFF"/>
              </a:buClr>
              <a:buSzPts val="2400"/>
              <a:buFont typeface="Tahoma"/>
              <a:buNone/>
            </a:pPr>
            <a:r>
              <a:rPr b="0" i="1" lang="en-US" sz="2400" u="none" cap="none" strike="noStrike">
                <a:solidFill>
                  <a:srgbClr val="FFFFFF"/>
                </a:solidFill>
                <a:latin typeface="Tahoma"/>
                <a:ea typeface="Tahoma"/>
                <a:cs typeface="Tahoma"/>
                <a:sym typeface="Tahoma"/>
              </a:rPr>
              <a:t>Voice and Choice Summit 2026    \    Voice and Choice Summit 2026 </a:t>
            </a:r>
            <a:endParaRPr b="0" i="0" sz="2400" u="none" cap="none" strike="noStrike">
              <a:solidFill>
                <a:srgbClr val="FFFFFF"/>
              </a:solidFill>
              <a:latin typeface="Tahoma"/>
              <a:ea typeface="Tahoma"/>
              <a:cs typeface="Tahoma"/>
              <a:sym typeface="Tahoma"/>
            </a:endParaRPr>
          </a:p>
        </p:txBody>
      </p:sp>
      <p:sp>
        <p:nvSpPr>
          <p:cNvPr id="206" name="Google Shape;206;p25"/>
          <p:cNvSpPr txBox="1"/>
          <p:nvPr>
            <p:ph idx="1" type="body"/>
          </p:nvPr>
        </p:nvSpPr>
        <p:spPr>
          <a:xfrm>
            <a:off x="235124" y="1091300"/>
            <a:ext cx="69051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32500" lnSpcReduction="10000"/>
          </a:bodyPr>
          <a:lstStyle/>
          <a:p>
            <a:pPr indent="0" lvl="0" marL="0" rtl="0" algn="l">
              <a:lnSpc>
                <a:spcPct val="115000"/>
              </a:lnSpc>
              <a:spcBef>
                <a:spcPts val="1200"/>
              </a:spcBef>
              <a:spcAft>
                <a:spcPts val="0"/>
              </a:spcAft>
              <a:buClr>
                <a:schemeClr val="dk1"/>
              </a:buClr>
              <a:buSzPts val="358"/>
              <a:buFont typeface="Arial"/>
              <a:buNone/>
            </a:pPr>
            <a:r>
              <a:rPr lang="en-US" sz="4950">
                <a:latin typeface="Book Antiqua"/>
                <a:ea typeface="Book Antiqua"/>
                <a:cs typeface="Book Antiqua"/>
                <a:sym typeface="Book Antiqua"/>
              </a:rPr>
              <a:t>Sustainability is supported by embedding this work within </a:t>
            </a:r>
            <a:r>
              <a:rPr b="1" lang="en-US" sz="4950">
                <a:latin typeface="Book Antiqua"/>
                <a:ea typeface="Book Antiqua"/>
                <a:cs typeface="Book Antiqua"/>
                <a:sym typeface="Book Antiqua"/>
              </a:rPr>
              <a:t>community engagement, institutional systems, and civil society partnerships</a:t>
            </a:r>
            <a:r>
              <a:rPr lang="en-US" sz="4950">
                <a:latin typeface="Book Antiqua"/>
                <a:ea typeface="Book Antiqua"/>
                <a:cs typeface="Book Antiqua"/>
                <a:sym typeface="Book Antiqua"/>
              </a:rPr>
              <a:t>.</a:t>
            </a:r>
            <a:endParaRPr sz="495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358"/>
              <a:buFont typeface="Arial"/>
              <a:buNone/>
            </a:pPr>
            <a:r>
              <a:rPr b="1" lang="en-US" sz="4950">
                <a:latin typeface="Book Antiqua"/>
                <a:ea typeface="Book Antiqua"/>
                <a:cs typeface="Book Antiqua"/>
                <a:sym typeface="Book Antiqua"/>
              </a:rPr>
              <a:t>Institutionalised Monitoring &amp; Evaluation</a:t>
            </a:r>
            <a:br>
              <a:rPr b="1" lang="en-US" sz="4950">
                <a:latin typeface="Book Antiqua"/>
                <a:ea typeface="Book Antiqua"/>
                <a:cs typeface="Book Antiqua"/>
                <a:sym typeface="Book Antiqua"/>
              </a:rPr>
            </a:br>
            <a:r>
              <a:rPr lang="en-US" sz="4950">
                <a:latin typeface="Book Antiqua"/>
                <a:ea typeface="Book Antiqua"/>
                <a:cs typeface="Book Antiqua"/>
                <a:sym typeface="Book Antiqua"/>
              </a:rPr>
              <a:t> • Strengthening M&amp;E systems to continuously document healthcare experiences and track progress in inclusive service delivery.</a:t>
            </a:r>
            <a:endParaRPr sz="495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358"/>
              <a:buFont typeface="Arial"/>
              <a:buNone/>
            </a:pPr>
            <a:r>
              <a:rPr b="1" lang="en-US" sz="4950">
                <a:latin typeface="Book Antiqua"/>
                <a:ea typeface="Book Antiqua"/>
                <a:cs typeface="Book Antiqua"/>
                <a:sym typeface="Book Antiqua"/>
              </a:rPr>
              <a:t>Community-Led Documentation</a:t>
            </a:r>
            <a:br>
              <a:rPr b="1" lang="en-US" sz="4950">
                <a:latin typeface="Book Antiqua"/>
                <a:ea typeface="Book Antiqua"/>
                <a:cs typeface="Book Antiqua"/>
                <a:sym typeface="Book Antiqua"/>
              </a:rPr>
            </a:br>
            <a:r>
              <a:rPr lang="en-US" sz="4950">
                <a:latin typeface="Book Antiqua"/>
                <a:ea typeface="Book Antiqua"/>
                <a:cs typeface="Book Antiqua"/>
                <a:sym typeface="Book Antiqua"/>
              </a:rPr>
              <a:t> • Supporting LGBTIQ+ youth and community members to document lived experiences and contribute to ongoing advocacy efforts.</a:t>
            </a:r>
            <a:endParaRPr sz="495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358"/>
              <a:buFont typeface="Arial"/>
              <a:buNone/>
            </a:pPr>
            <a:r>
              <a:rPr b="1" lang="en-US" sz="4950">
                <a:latin typeface="Book Antiqua"/>
                <a:ea typeface="Book Antiqua"/>
                <a:cs typeface="Book Antiqua"/>
                <a:sym typeface="Book Antiqua"/>
              </a:rPr>
              <a:t>Strategic Partnerships</a:t>
            </a:r>
            <a:br>
              <a:rPr b="1" lang="en-US" sz="4950">
                <a:latin typeface="Book Antiqua"/>
                <a:ea typeface="Book Antiqua"/>
                <a:cs typeface="Book Antiqua"/>
                <a:sym typeface="Book Antiqua"/>
              </a:rPr>
            </a:br>
            <a:r>
              <a:rPr lang="en-US" sz="4950">
                <a:latin typeface="Book Antiqua"/>
                <a:ea typeface="Book Antiqua"/>
                <a:cs typeface="Book Antiqua"/>
                <a:sym typeface="Book Antiqua"/>
              </a:rPr>
              <a:t> • Collaboration with civil society organisations and health stakeholders to sustain dialogue on inclusive healthcare practices.</a:t>
            </a:r>
            <a:endParaRPr sz="495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358"/>
              <a:buFont typeface="Arial"/>
              <a:buNone/>
            </a:pPr>
            <a:r>
              <a:rPr b="1" lang="en-US" sz="4950">
                <a:latin typeface="Book Antiqua"/>
                <a:ea typeface="Book Antiqua"/>
                <a:cs typeface="Book Antiqua"/>
                <a:sym typeface="Book Antiqua"/>
              </a:rPr>
              <a:t>Capacity Building for Providers</a:t>
            </a:r>
            <a:br>
              <a:rPr b="1" lang="en-US" sz="4950">
                <a:latin typeface="Book Antiqua"/>
                <a:ea typeface="Book Antiqua"/>
                <a:cs typeface="Book Antiqua"/>
                <a:sym typeface="Book Antiqua"/>
              </a:rPr>
            </a:br>
            <a:r>
              <a:rPr lang="en-US" sz="4950">
                <a:latin typeface="Book Antiqua"/>
                <a:ea typeface="Book Antiqua"/>
                <a:cs typeface="Book Antiqua"/>
                <a:sym typeface="Book Antiqua"/>
              </a:rPr>
              <a:t> • Continued training and engagement with healthcare providers to promote respectful and inclusive service delivery.</a:t>
            </a:r>
            <a:endParaRPr sz="4950">
              <a:latin typeface="Book Antiqua"/>
              <a:ea typeface="Book Antiqua"/>
              <a:cs typeface="Book Antiqua"/>
              <a:sym typeface="Book Antiqua"/>
            </a:endParaRPr>
          </a:p>
          <a:p>
            <a:pPr indent="0" lvl="0" marL="0" rtl="0" algn="l">
              <a:lnSpc>
                <a:spcPct val="90000"/>
              </a:lnSpc>
              <a:spcBef>
                <a:spcPts val="1200"/>
              </a:spcBef>
              <a:spcAft>
                <a:spcPts val="0"/>
              </a:spcAft>
              <a:buNone/>
            </a:pPr>
            <a:br>
              <a:rPr lang="en-US"/>
            </a:br>
            <a:endParaRPr>
              <a:solidFill>
                <a:srgbClr val="FF0000"/>
              </a:solidFill>
            </a:endParaRPr>
          </a:p>
        </p:txBody>
      </p:sp>
      <p:pic>
        <p:nvPicPr>
          <p:cNvPr id="207" name="Google Shape;207;p25"/>
          <p:cNvPicPr preferRelativeResize="0"/>
          <p:nvPr/>
        </p:nvPicPr>
        <p:blipFill>
          <a:blip r:embed="rId3">
            <a:alphaModFix/>
          </a:blip>
          <a:stretch>
            <a:fillRect/>
          </a:stretch>
        </p:blipFill>
        <p:spPr>
          <a:xfrm>
            <a:off x="7079750" y="113125"/>
            <a:ext cx="5058651" cy="5977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26"/>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26"/>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26"/>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Next Steps</a:t>
            </a:r>
            <a:endParaRPr/>
          </a:p>
        </p:txBody>
      </p:sp>
      <p:sp>
        <p:nvSpPr>
          <p:cNvPr id="215" name="Google Shape;215;p26"/>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216" name="Google Shape;216;p26"/>
          <p:cNvSpPr txBox="1"/>
          <p:nvPr>
            <p:ph idx="1" type="body"/>
          </p:nvPr>
        </p:nvSpPr>
        <p:spPr>
          <a:xfrm>
            <a:off x="235131" y="1091294"/>
            <a:ext cx="11248946"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latin typeface="Book Antiqua"/>
                <a:ea typeface="Book Antiqua"/>
                <a:cs typeface="Book Antiqua"/>
                <a:sym typeface="Book Antiqua"/>
              </a:rPr>
              <a:t>Expanding Safe Healthcare Mapping</a:t>
            </a:r>
            <a:br>
              <a:rPr b="1" lang="en-US" sz="2300">
                <a:latin typeface="Book Antiqua"/>
                <a:ea typeface="Book Antiqua"/>
                <a:cs typeface="Book Antiqua"/>
                <a:sym typeface="Book Antiqua"/>
              </a:rPr>
            </a:br>
            <a:r>
              <a:rPr lang="en-US" sz="2300">
                <a:latin typeface="Book Antiqua"/>
                <a:ea typeface="Book Antiqua"/>
                <a:cs typeface="Book Antiqua"/>
                <a:sym typeface="Book Antiqua"/>
              </a:rPr>
              <a:t> • Identify and document more healthcare facilities that provide inclusive services.</a:t>
            </a:r>
            <a:endParaRPr sz="23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2300">
                <a:latin typeface="Book Antiqua"/>
                <a:ea typeface="Book Antiqua"/>
                <a:cs typeface="Book Antiqua"/>
                <a:sym typeface="Book Antiqua"/>
              </a:rPr>
              <a:t>Strengthening Institutional Engagement</a:t>
            </a:r>
            <a:br>
              <a:rPr b="1" lang="en-US" sz="2300">
                <a:latin typeface="Book Antiqua"/>
                <a:ea typeface="Book Antiqua"/>
                <a:cs typeface="Book Antiqua"/>
                <a:sym typeface="Book Antiqua"/>
              </a:rPr>
            </a:br>
            <a:r>
              <a:rPr lang="en-US" sz="2300">
                <a:latin typeface="Book Antiqua"/>
                <a:ea typeface="Book Antiqua"/>
                <a:cs typeface="Book Antiqua"/>
                <a:sym typeface="Book Antiqua"/>
              </a:rPr>
              <a:t> • Continue dialogue with healthcare providers and health institutions on inclusive care.</a:t>
            </a:r>
            <a:endParaRPr sz="23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2300">
                <a:latin typeface="Book Antiqua"/>
                <a:ea typeface="Book Antiqua"/>
                <a:cs typeface="Book Antiqua"/>
                <a:sym typeface="Book Antiqua"/>
              </a:rPr>
              <a:t>Scaling Evidence-Based Advocacy</a:t>
            </a:r>
            <a:br>
              <a:rPr b="1" lang="en-US" sz="2300">
                <a:latin typeface="Book Antiqua"/>
                <a:ea typeface="Book Antiqua"/>
                <a:cs typeface="Book Antiqua"/>
                <a:sym typeface="Book Antiqua"/>
              </a:rPr>
            </a:br>
            <a:r>
              <a:rPr lang="en-US" sz="2300">
                <a:latin typeface="Book Antiqua"/>
                <a:ea typeface="Book Antiqua"/>
                <a:cs typeface="Book Antiqua"/>
                <a:sym typeface="Book Antiqua"/>
              </a:rPr>
              <a:t> • Use monitoring and evaluation findings to inform advocacy at national and regional levels.</a:t>
            </a:r>
            <a:endParaRPr sz="23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b="1" lang="en-US" sz="2300">
                <a:latin typeface="Book Antiqua"/>
                <a:ea typeface="Book Antiqua"/>
                <a:cs typeface="Book Antiqua"/>
                <a:sym typeface="Book Antiqua"/>
              </a:rPr>
              <a:t>Supporting Youth Leadership</a:t>
            </a:r>
            <a:br>
              <a:rPr b="1" lang="en-US" sz="2300">
                <a:latin typeface="Book Antiqua"/>
                <a:ea typeface="Book Antiqua"/>
                <a:cs typeface="Book Antiqua"/>
                <a:sym typeface="Book Antiqua"/>
              </a:rPr>
            </a:br>
            <a:r>
              <a:rPr lang="en-US" sz="2300">
                <a:latin typeface="Book Antiqua"/>
                <a:ea typeface="Book Antiqua"/>
                <a:cs typeface="Book Antiqua"/>
                <a:sym typeface="Book Antiqua"/>
              </a:rPr>
              <a:t> • Empower young leaders to participate in advocacy and community engagement.</a:t>
            </a:r>
            <a:endParaRPr sz="2300">
              <a:latin typeface="Book Antiqua"/>
              <a:ea typeface="Book Antiqua"/>
              <a:cs typeface="Book Antiqua"/>
              <a:sym typeface="Book Antiqua"/>
            </a:endParaRPr>
          </a:p>
          <a:p>
            <a:pPr indent="0" lvl="0" marL="0" rtl="0" algn="l">
              <a:lnSpc>
                <a:spcPct val="90000"/>
              </a:lnSpc>
              <a:spcBef>
                <a:spcPts val="12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27"/>
          <p:cNvSpPr/>
          <p:nvPr/>
        </p:nvSpPr>
        <p:spPr>
          <a:xfrm>
            <a:off x="0" y="0"/>
            <a:ext cx="12192000" cy="113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2" name="Google Shape;222;p27"/>
          <p:cNvSpPr/>
          <p:nvPr/>
        </p:nvSpPr>
        <p:spPr>
          <a:xfrm>
            <a:off x="0" y="6364553"/>
            <a:ext cx="12192000" cy="518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3" name="Google Shape;223;p27"/>
          <p:cNvSpPr/>
          <p:nvPr/>
        </p:nvSpPr>
        <p:spPr>
          <a:xfrm>
            <a:off x="-2" y="246158"/>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Calibri"/>
              <a:buNone/>
            </a:pPr>
            <a:r>
              <a:rPr b="1" lang="en-US" sz="4400">
                <a:latin typeface="Calibri"/>
                <a:ea typeface="Calibri"/>
                <a:cs typeface="Calibri"/>
                <a:sym typeface="Calibri"/>
              </a:rPr>
              <a:t>QUOTE FROM A MEMBER OF THE COMMUNITY</a:t>
            </a:r>
            <a:endParaRPr/>
          </a:p>
        </p:txBody>
      </p:sp>
      <p:sp>
        <p:nvSpPr>
          <p:cNvPr id="224" name="Google Shape;224;p27"/>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225" name="Google Shape;225;p27"/>
          <p:cNvSpPr txBox="1"/>
          <p:nvPr>
            <p:ph idx="1" type="body"/>
          </p:nvPr>
        </p:nvSpPr>
        <p:spPr>
          <a:xfrm>
            <a:off x="235131" y="1091294"/>
            <a:ext cx="112488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b="1" lang="en-US">
                <a:latin typeface="Book Antiqua"/>
                <a:ea typeface="Book Antiqua"/>
                <a:cs typeface="Book Antiqua"/>
                <a:sym typeface="Book Antiqua"/>
              </a:rPr>
              <a:t>“For the first time, I walked into a clinic without feeling like I had to hide who I am.” ~ Resego Joseph</a:t>
            </a:r>
            <a:endParaRPr b="1">
              <a:latin typeface="Book Antiqua"/>
              <a:ea typeface="Book Antiqua"/>
              <a:cs typeface="Book Antiqua"/>
              <a:sym typeface="Book Antiqua"/>
            </a:endParaRPr>
          </a:p>
          <a:p>
            <a:pPr indent="0" lvl="0" marL="0" rtl="0" algn="ctr">
              <a:lnSpc>
                <a:spcPct val="90000"/>
              </a:lnSpc>
              <a:spcBef>
                <a:spcPts val="0"/>
              </a:spcBef>
              <a:spcAft>
                <a:spcPts val="0"/>
              </a:spcAft>
              <a:buClr>
                <a:schemeClr val="dk1"/>
              </a:buClr>
              <a:buSzPts val="2800"/>
              <a:buNone/>
            </a:pPr>
            <a:r>
              <a:t/>
            </a:r>
            <a:endParaRPr b="1">
              <a:latin typeface="Book Antiqua"/>
              <a:ea typeface="Book Antiqua"/>
              <a:cs typeface="Book Antiqua"/>
              <a:sym typeface="Book Antiqua"/>
            </a:endParaRPr>
          </a:p>
          <a:p>
            <a:pPr indent="0" lvl="0" marL="0" rtl="0" algn="ctr">
              <a:lnSpc>
                <a:spcPct val="90000"/>
              </a:lnSpc>
              <a:spcBef>
                <a:spcPts val="0"/>
              </a:spcBef>
              <a:spcAft>
                <a:spcPts val="0"/>
              </a:spcAft>
              <a:buClr>
                <a:schemeClr val="dk1"/>
              </a:buClr>
              <a:buSzPts val="2800"/>
              <a:buNone/>
            </a:pPr>
            <a:r>
              <a:rPr b="1" lang="en-US">
                <a:latin typeface="Book Antiqua"/>
                <a:ea typeface="Book Antiqua"/>
                <a:cs typeface="Book Antiqua"/>
                <a:sym typeface="Book Antiqua"/>
              </a:rPr>
              <a:t>“Now I can walk in knowing I will be treated with dignity.”~ KB (Pseudonym)</a:t>
            </a:r>
            <a:endParaRPr b="1">
              <a:latin typeface="Book Antiqua"/>
              <a:ea typeface="Book Antiqua"/>
              <a:cs typeface="Book Antiqua"/>
              <a:sym typeface="Book Antiqu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4"/>
          <p:cNvSpPr/>
          <p:nvPr/>
        </p:nvSpPr>
        <p:spPr>
          <a:xfrm>
            <a:off x="-2" y="-19878"/>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Book Antiqua"/>
                <a:ea typeface="Book Antiqua"/>
                <a:cs typeface="Book Antiqua"/>
                <a:sym typeface="Book Antiqua"/>
              </a:rPr>
              <a:t>Synopsis</a:t>
            </a:r>
            <a:r>
              <a:rPr i="0" lang="en-US" sz="4400" u="none" cap="none" strike="noStrike">
                <a:solidFill>
                  <a:schemeClr val="dk1"/>
                </a:solidFill>
                <a:latin typeface="Book Antiqua"/>
                <a:ea typeface="Book Antiqua"/>
                <a:cs typeface="Book Antiqua"/>
                <a:sym typeface="Book Antiqua"/>
              </a:rPr>
              <a:t>– brief overview what this is about </a:t>
            </a:r>
            <a:endParaRPr i="1" sz="4400" u="none" cap="none" strike="noStrike">
              <a:solidFill>
                <a:srgbClr val="000000"/>
              </a:solidFill>
              <a:latin typeface="Book Antiqua"/>
              <a:ea typeface="Book Antiqua"/>
              <a:cs typeface="Book Antiqua"/>
              <a:sym typeface="Book Antiqua"/>
            </a:endParaRPr>
          </a:p>
        </p:txBody>
      </p:sp>
      <p:sp>
        <p:nvSpPr>
          <p:cNvPr id="101" name="Google Shape;101;p14"/>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graphicFrame>
        <p:nvGraphicFramePr>
          <p:cNvPr id="102" name="Google Shape;102;p14"/>
          <p:cNvGraphicFramePr/>
          <p:nvPr/>
        </p:nvGraphicFramePr>
        <p:xfrm>
          <a:off x="541284" y="726953"/>
          <a:ext cx="3000000" cy="3000000"/>
        </p:xfrm>
        <a:graphic>
          <a:graphicData uri="http://schemas.openxmlformats.org/drawingml/2006/table">
            <a:tbl>
              <a:tblPr bandRow="1" firstCol="1" firstRow="1">
                <a:noFill/>
                <a:tableStyleId>{07673211-80DD-444B-9C75-470FD8BBEC9E}</a:tableStyleId>
              </a:tblPr>
              <a:tblGrid>
                <a:gridCol w="2080625"/>
                <a:gridCol w="9018000"/>
              </a:tblGrid>
              <a:tr h="504050">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rPr>
                        <a:t>Name </a:t>
                      </a:r>
                      <a:endParaRPr sz="2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latin typeface="Book Antiqua"/>
                          <a:ea typeface="Book Antiqua"/>
                          <a:cs typeface="Book Antiqua"/>
                          <a:sym typeface="Book Antiqua"/>
                        </a:rPr>
                        <a:t> KAGISHO KGOSIETSI</a:t>
                      </a:r>
                      <a:r>
                        <a:rPr lang="en-US" sz="2400">
                          <a:solidFill>
                            <a:schemeClr val="dk1"/>
                          </a:solidFill>
                          <a:latin typeface="Book Antiqua"/>
                          <a:ea typeface="Book Antiqua"/>
                          <a:cs typeface="Book Antiqua"/>
                          <a:sym typeface="Book Antiqua"/>
                        </a:rPr>
                        <a:t>LE RAMOKWAKWA</a:t>
                      </a:r>
                      <a:endParaRPr sz="2400" u="none" cap="none" strike="noStrike">
                        <a:solidFill>
                          <a:schemeClr val="dk1"/>
                        </a:solidFill>
                        <a:latin typeface="Book Antiqua"/>
                        <a:ea typeface="Book Antiqua"/>
                        <a:cs typeface="Book Antiqua"/>
                        <a:sym typeface="Book Antiqu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1175">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rPr>
                        <a:t>Designation </a:t>
                      </a:r>
                      <a:endParaRPr sz="2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latin typeface="Book Antiqua"/>
                          <a:ea typeface="Book Antiqua"/>
                          <a:cs typeface="Book Antiqua"/>
                          <a:sym typeface="Book Antiqua"/>
                        </a:rPr>
                        <a:t> MONITORING &amp; EVALUATION OFFICER</a:t>
                      </a:r>
                      <a:endParaRPr sz="2400" u="none" cap="none" strike="noStrike">
                        <a:solidFill>
                          <a:schemeClr val="dk1"/>
                        </a:solidFill>
                        <a:latin typeface="Book Antiqua"/>
                        <a:ea typeface="Book Antiqua"/>
                        <a:cs typeface="Book Antiqua"/>
                        <a:sym typeface="Book Antiqu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2525">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rPr>
                        <a:t>Organisation </a:t>
                      </a:r>
                      <a:endParaRPr sz="2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latin typeface="Book Antiqua"/>
                          <a:ea typeface="Book Antiqua"/>
                          <a:cs typeface="Book Antiqua"/>
                          <a:sym typeface="Book Antiqua"/>
                        </a:rPr>
                        <a:t> FRIENDS OF DIVERSITY </a:t>
                      </a:r>
                      <a:r>
                        <a:rPr lang="en-US" sz="2400">
                          <a:latin typeface="Book Antiqua"/>
                          <a:ea typeface="Book Antiqua"/>
                          <a:cs typeface="Book Antiqua"/>
                          <a:sym typeface="Book Antiqua"/>
                        </a:rPr>
                        <a:t>ORGANISATION</a:t>
                      </a:r>
                      <a:endParaRPr sz="2400" u="none" cap="none" strike="noStrike">
                        <a:solidFill>
                          <a:schemeClr val="dk1"/>
                        </a:solidFill>
                        <a:latin typeface="Book Antiqua"/>
                        <a:ea typeface="Book Antiqua"/>
                        <a:cs typeface="Book Antiqua"/>
                        <a:sym typeface="Book Antiqu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1225">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rPr>
                        <a:t>Country </a:t>
                      </a:r>
                      <a:endParaRPr sz="2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latin typeface="Book Antiqua"/>
                          <a:ea typeface="Book Antiqua"/>
                          <a:cs typeface="Book Antiqua"/>
                          <a:sym typeface="Book Antiqua"/>
                        </a:rPr>
                        <a:t> BOTS</a:t>
                      </a:r>
                      <a:r>
                        <a:rPr lang="en-US" sz="2400">
                          <a:latin typeface="Book Antiqua"/>
                          <a:ea typeface="Book Antiqua"/>
                          <a:cs typeface="Book Antiqua"/>
                          <a:sym typeface="Book Antiqua"/>
                        </a:rPr>
                        <a:t>WANA</a:t>
                      </a:r>
                      <a:endParaRPr sz="2400" u="none" cap="none" strike="noStrike">
                        <a:solidFill>
                          <a:schemeClr val="dk1"/>
                        </a:solidFill>
                        <a:latin typeface="Book Antiqua"/>
                        <a:ea typeface="Book Antiqua"/>
                        <a:cs typeface="Book Antiqua"/>
                        <a:sym typeface="Book Antiqu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3625">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rPr>
                        <a:t>Category </a:t>
                      </a:r>
                      <a:endParaRPr sz="2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400"/>
                        <a:buFont typeface="Calibri"/>
                        <a:buNone/>
                      </a:pPr>
                      <a:r>
                        <a:rPr lang="en-US" sz="2400" u="none" cap="none" strike="noStrike">
                          <a:solidFill>
                            <a:schemeClr val="dk1"/>
                          </a:solidFill>
                          <a:latin typeface="Book Antiqua"/>
                          <a:ea typeface="Book Antiqua"/>
                          <a:cs typeface="Book Antiqua"/>
                          <a:sym typeface="Book Antiqua"/>
                        </a:rPr>
                        <a:t> LEADERSHIP</a:t>
                      </a:r>
                      <a:endParaRPr sz="2400" u="none" cap="none" strike="noStrike">
                        <a:solidFill>
                          <a:schemeClr val="dk1"/>
                        </a:solidFill>
                        <a:latin typeface="Book Antiqua"/>
                        <a:ea typeface="Book Antiqua"/>
                        <a:cs typeface="Book Antiqua"/>
                        <a:sym typeface="Book Antiqu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44100">
                <a:tc>
                  <a:txBody>
                    <a:bodyPr/>
                    <a:lstStyle/>
                    <a:p>
                      <a:pPr indent="0" lvl="0" marL="0" marR="0" rtl="0" algn="l">
                        <a:spcBef>
                          <a:spcPts val="0"/>
                        </a:spcBef>
                        <a:spcAft>
                          <a:spcPts val="0"/>
                        </a:spcAft>
                        <a:buClr>
                          <a:schemeClr val="dk1"/>
                        </a:buClr>
                        <a:buSzPts val="2400"/>
                        <a:buFont typeface="Arial"/>
                        <a:buNone/>
                      </a:pPr>
                      <a:r>
                        <a:rPr lang="en-US" sz="2400" u="none" cap="none" strike="noStrike">
                          <a:solidFill>
                            <a:schemeClr val="dk1"/>
                          </a:solidFill>
                          <a:latin typeface="Arial"/>
                          <a:ea typeface="Arial"/>
                          <a:cs typeface="Arial"/>
                          <a:sym typeface="Arial"/>
                        </a:rPr>
                        <a:t>Summary</a:t>
                      </a:r>
                      <a:endParaRPr sz="2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400"/>
                        <a:buFont typeface="Calibri"/>
                        <a:buNone/>
                      </a:pPr>
                      <a:r>
                        <a:rPr lang="en-US" sz="2400">
                          <a:latin typeface="Book Antiqua"/>
                          <a:ea typeface="Book Antiqua"/>
                          <a:cs typeface="Book Antiqua"/>
                          <a:sym typeface="Book Antiqua"/>
                        </a:rPr>
                        <a:t>This presentation highlights how evidence-driven leadership can dismantle health-related barriers faced by LGBTIQ+ communities in Botswana. Through my work in monitoring and evaluation, I transformed lived experiences of discrimination into credible data used to strengthen advocacy, improve healthcare awareness, and promote inclusive service delivery. By working with communities, healthcare providers and civil society partners, the initiative contributes to advancing SDG 3, SDG 5 and SDG 10 while supporting the goals of the SADC Gender Protocol.</a:t>
                      </a:r>
                      <a:endParaRPr sz="2400" u="none" cap="none" strike="noStrike">
                        <a:solidFill>
                          <a:schemeClr val="dk1"/>
                        </a:solidFill>
                        <a:latin typeface="Book Antiqua"/>
                        <a:ea typeface="Book Antiqua"/>
                        <a:cs typeface="Book Antiqua"/>
                        <a:sym typeface="Book Antiqu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5"/>
          <p:cNvSpPr/>
          <p:nvPr/>
        </p:nvSpPr>
        <p:spPr>
          <a:xfrm>
            <a:off x="-492702" y="179658"/>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Background</a:t>
            </a:r>
            <a:r>
              <a:rPr b="0" i="0" lang="en-US" sz="4400" u="none" cap="none" strike="noStrike">
                <a:solidFill>
                  <a:schemeClr val="dk1"/>
                </a:solidFill>
                <a:latin typeface="Calibri"/>
                <a:ea typeface="Calibri"/>
                <a:cs typeface="Calibri"/>
                <a:sym typeface="Calibri"/>
              </a:rPr>
              <a:t>(problem, actions, change, evidence) </a:t>
            </a:r>
            <a:endParaRPr b="0" i="1" sz="4400" u="none" cap="none" strike="noStrike">
              <a:solidFill>
                <a:srgbClr val="000000"/>
              </a:solidFill>
              <a:latin typeface="Tahoma"/>
              <a:ea typeface="Tahoma"/>
              <a:cs typeface="Tahoma"/>
              <a:sym typeface="Tahoma"/>
            </a:endParaRPr>
          </a:p>
        </p:txBody>
      </p:sp>
      <p:sp>
        <p:nvSpPr>
          <p:cNvPr id="110" name="Google Shape;110;p15"/>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11" name="Google Shape;111;p15"/>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rPr lang="en-US" sz="2300">
                <a:latin typeface="Book Antiqua"/>
                <a:ea typeface="Book Antiqua"/>
                <a:cs typeface="Book Antiqua"/>
                <a:sym typeface="Book Antiqua"/>
              </a:rPr>
              <a:t>Kagisho is a youth leader and human rights activist from Botswana working with Friends of Diversity.</a:t>
            </a:r>
            <a:endParaRPr sz="2300">
              <a:latin typeface="Book Antiqua"/>
              <a:ea typeface="Book Antiqua"/>
              <a:cs typeface="Book Antiqua"/>
              <a:sym typeface="Book Antiqua"/>
            </a:endParaRPr>
          </a:p>
          <a:p>
            <a:pPr indent="-50800" lvl="0" marL="228600" rtl="0" algn="l">
              <a:lnSpc>
                <a:spcPct val="90000"/>
              </a:lnSpc>
              <a:spcBef>
                <a:spcPts val="1000"/>
              </a:spcBef>
              <a:spcAft>
                <a:spcPts val="0"/>
              </a:spcAft>
              <a:buClr>
                <a:schemeClr val="dk1"/>
              </a:buClr>
              <a:buSzPts val="2800"/>
              <a:buNone/>
            </a:pPr>
            <a:r>
              <a:rPr lang="en-US" sz="2300">
                <a:latin typeface="Book Antiqua"/>
                <a:ea typeface="Book Antiqua"/>
                <a:cs typeface="Book Antiqua"/>
                <a:sym typeface="Book Antiqua"/>
              </a:rPr>
              <a:t>As a Monitoring and Evaluation Professional, my work focuses on: </a:t>
            </a:r>
            <a:endParaRPr sz="2300">
              <a:latin typeface="Book Antiqua"/>
              <a:ea typeface="Book Antiqua"/>
              <a:cs typeface="Book Antiqua"/>
              <a:sym typeface="Book Antiqua"/>
            </a:endParaRPr>
          </a:p>
          <a:p>
            <a:pPr indent="-374650" lvl="0" marL="457200" rtl="0" algn="l">
              <a:lnSpc>
                <a:spcPct val="90000"/>
              </a:lnSpc>
              <a:spcBef>
                <a:spcPts val="1000"/>
              </a:spcBef>
              <a:spcAft>
                <a:spcPts val="0"/>
              </a:spcAft>
              <a:buSzPts val="2300"/>
              <a:buFont typeface="Book Antiqua"/>
              <a:buChar char="•"/>
            </a:pPr>
            <a:r>
              <a:rPr lang="en-US" sz="2300">
                <a:latin typeface="Book Antiqua"/>
                <a:ea typeface="Book Antiqua"/>
                <a:cs typeface="Book Antiqua"/>
                <a:sym typeface="Book Antiqua"/>
              </a:rPr>
              <a:t>Documenting lived experiences within communities</a:t>
            </a:r>
            <a:endParaRPr sz="2300">
              <a:latin typeface="Book Antiqua"/>
              <a:ea typeface="Book Antiqua"/>
              <a:cs typeface="Book Antiqua"/>
              <a:sym typeface="Book Antiqua"/>
            </a:endParaRPr>
          </a:p>
          <a:p>
            <a:pPr indent="-374650" lvl="0" marL="457200" rtl="0" algn="l">
              <a:lnSpc>
                <a:spcPct val="90000"/>
              </a:lnSpc>
              <a:spcBef>
                <a:spcPts val="0"/>
              </a:spcBef>
              <a:spcAft>
                <a:spcPts val="0"/>
              </a:spcAft>
              <a:buSzPts val="2300"/>
              <a:buFont typeface="Book Antiqua"/>
              <a:buChar char="•"/>
            </a:pPr>
            <a:r>
              <a:rPr lang="en-US" sz="2300">
                <a:latin typeface="Book Antiqua"/>
                <a:ea typeface="Book Antiqua"/>
                <a:cs typeface="Book Antiqua"/>
                <a:sym typeface="Book Antiqua"/>
              </a:rPr>
              <a:t>Identifying structural inequalities in service delivery</a:t>
            </a:r>
            <a:endParaRPr sz="2300">
              <a:latin typeface="Book Antiqua"/>
              <a:ea typeface="Book Antiqua"/>
              <a:cs typeface="Book Antiqua"/>
              <a:sym typeface="Book Antiqua"/>
            </a:endParaRPr>
          </a:p>
          <a:p>
            <a:pPr indent="-374650" lvl="0" marL="457200" rtl="0" algn="l">
              <a:lnSpc>
                <a:spcPct val="90000"/>
              </a:lnSpc>
              <a:spcBef>
                <a:spcPts val="0"/>
              </a:spcBef>
              <a:spcAft>
                <a:spcPts val="0"/>
              </a:spcAft>
              <a:buSzPts val="2300"/>
              <a:buFont typeface="Book Antiqua"/>
              <a:buChar char="•"/>
            </a:pPr>
            <a:r>
              <a:rPr lang="en-US" sz="2300">
                <a:latin typeface="Book Antiqua"/>
                <a:ea typeface="Book Antiqua"/>
                <a:cs typeface="Book Antiqua"/>
                <a:sym typeface="Book Antiqua"/>
              </a:rPr>
              <a:t>Generating credible evidence for advocacy</a:t>
            </a:r>
            <a:endParaRPr sz="2300">
              <a:latin typeface="Book Antiqua"/>
              <a:ea typeface="Book Antiqua"/>
              <a:cs typeface="Book Antiqua"/>
              <a:sym typeface="Book Antiqua"/>
            </a:endParaRPr>
          </a:p>
          <a:p>
            <a:pPr indent="-374650" lvl="0" marL="457200" rtl="0" algn="l">
              <a:lnSpc>
                <a:spcPct val="90000"/>
              </a:lnSpc>
              <a:spcBef>
                <a:spcPts val="0"/>
              </a:spcBef>
              <a:spcAft>
                <a:spcPts val="0"/>
              </a:spcAft>
              <a:buSzPts val="2300"/>
              <a:buFont typeface="Book Antiqua"/>
              <a:buChar char="•"/>
            </a:pPr>
            <a:r>
              <a:rPr lang="en-US" sz="2300">
                <a:latin typeface="Book Antiqua"/>
                <a:ea typeface="Book Antiqua"/>
                <a:cs typeface="Book Antiqua"/>
                <a:sym typeface="Book Antiqua"/>
              </a:rPr>
              <a:t>Strengthening</a:t>
            </a:r>
            <a:r>
              <a:rPr lang="en-US" sz="2300">
                <a:latin typeface="Book Antiqua"/>
                <a:ea typeface="Book Antiqua"/>
                <a:cs typeface="Book Antiqua"/>
                <a:sym typeface="Book Antiqua"/>
              </a:rPr>
              <a:t> accountability within institutions.</a:t>
            </a:r>
            <a:endParaRPr sz="2300">
              <a:latin typeface="Book Antiqua"/>
              <a:ea typeface="Book Antiqua"/>
              <a:cs typeface="Book Antiqua"/>
              <a:sym typeface="Book Antiqua"/>
            </a:endParaRPr>
          </a:p>
        </p:txBody>
      </p:sp>
      <p:pic>
        <p:nvPicPr>
          <p:cNvPr id="112" name="Google Shape;112;p15"/>
          <p:cNvPicPr preferRelativeResize="0"/>
          <p:nvPr/>
        </p:nvPicPr>
        <p:blipFill>
          <a:blip r:embed="rId3">
            <a:alphaModFix/>
          </a:blip>
          <a:stretch>
            <a:fillRect/>
          </a:stretch>
        </p:blipFill>
        <p:spPr>
          <a:xfrm>
            <a:off x="6634025" y="900575"/>
            <a:ext cx="4272075" cy="5416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16"/>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Book Antiqua"/>
              <a:ea typeface="Book Antiqua"/>
              <a:cs typeface="Book Antiqua"/>
              <a:sym typeface="Book Antiqua"/>
            </a:endParaRPr>
          </a:p>
        </p:txBody>
      </p:sp>
      <p:sp>
        <p:nvSpPr>
          <p:cNvPr id="118" name="Google Shape;118;p16"/>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Book Antiqua"/>
              <a:ea typeface="Book Antiqua"/>
              <a:cs typeface="Book Antiqua"/>
              <a:sym typeface="Book Antiqua"/>
            </a:endParaRPr>
          </a:p>
        </p:txBody>
      </p:sp>
      <p:sp>
        <p:nvSpPr>
          <p:cNvPr id="119" name="Google Shape;119;p16"/>
          <p:cNvSpPr/>
          <p:nvPr/>
        </p:nvSpPr>
        <p:spPr>
          <a:xfrm>
            <a:off x="0" y="246150"/>
            <a:ext cx="7620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300" u="none" cap="none" strike="noStrike">
                <a:solidFill>
                  <a:schemeClr val="dk1"/>
                </a:solidFill>
                <a:latin typeface="Book Antiqua"/>
                <a:ea typeface="Book Antiqua"/>
                <a:cs typeface="Book Antiqua"/>
                <a:sym typeface="Book Antiqua"/>
              </a:rPr>
              <a:t>Background</a:t>
            </a:r>
            <a:r>
              <a:rPr i="0" lang="en-US" sz="4300" u="none" cap="none" strike="noStrike">
                <a:solidFill>
                  <a:schemeClr val="dk1"/>
                </a:solidFill>
                <a:latin typeface="Book Antiqua"/>
                <a:ea typeface="Book Antiqua"/>
                <a:cs typeface="Book Antiqua"/>
                <a:sym typeface="Book Antiqua"/>
              </a:rPr>
              <a:t>(problem, actions, change, evidence)</a:t>
            </a:r>
            <a:r>
              <a:rPr i="0" lang="en-US" sz="4400" u="none" cap="none" strike="noStrike">
                <a:solidFill>
                  <a:schemeClr val="dk1"/>
                </a:solidFill>
                <a:latin typeface="Book Antiqua"/>
                <a:ea typeface="Book Antiqua"/>
                <a:cs typeface="Book Antiqua"/>
                <a:sym typeface="Book Antiqua"/>
              </a:rPr>
              <a:t> </a:t>
            </a:r>
            <a:endParaRPr i="1" sz="4400" u="none" cap="none" strike="noStrike">
              <a:solidFill>
                <a:srgbClr val="000000"/>
              </a:solidFill>
              <a:latin typeface="Book Antiqua"/>
              <a:ea typeface="Book Antiqua"/>
              <a:cs typeface="Book Antiqua"/>
              <a:sym typeface="Book Antiqua"/>
            </a:endParaRPr>
          </a:p>
        </p:txBody>
      </p:sp>
      <p:sp>
        <p:nvSpPr>
          <p:cNvPr id="120" name="Google Shape;120;p16"/>
          <p:cNvSpPr txBox="1"/>
          <p:nvPr/>
        </p:nvSpPr>
        <p:spPr>
          <a:xfrm>
            <a:off x="8497954" y="1091300"/>
            <a:ext cx="3688500" cy="499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rPr i="0" lang="en-US" sz="2800" u="none" cap="none" strike="noStrike">
                <a:solidFill>
                  <a:schemeClr val="dk1"/>
                </a:solidFill>
                <a:latin typeface="Book Antiqua"/>
                <a:ea typeface="Book Antiqua"/>
                <a:cs typeface="Book Antiqua"/>
                <a:sym typeface="Book Antiqua"/>
              </a:rPr>
              <a:t>Evidence: Include Photos or videos</a:t>
            </a:r>
            <a:endParaRPr>
              <a:latin typeface="Book Antiqua"/>
              <a:ea typeface="Book Antiqua"/>
              <a:cs typeface="Book Antiqua"/>
              <a:sym typeface="Book Antiqua"/>
            </a:endParaRPr>
          </a:p>
          <a:p>
            <a:pPr indent="-165100" lvl="0" marL="342900" marR="0" rtl="0" algn="l">
              <a:spcBef>
                <a:spcPts val="560"/>
              </a:spcBef>
              <a:spcAft>
                <a:spcPts val="0"/>
              </a:spcAft>
              <a:buClr>
                <a:schemeClr val="dk1"/>
              </a:buClr>
              <a:buSzPts val="2800"/>
              <a:buFont typeface="Arial"/>
              <a:buNone/>
            </a:pPr>
            <a:r>
              <a:t/>
            </a:r>
            <a:endParaRPr i="0" sz="2800" u="none" cap="none" strike="noStrike">
              <a:solidFill>
                <a:schemeClr val="dk1"/>
              </a:solidFill>
              <a:latin typeface="Book Antiqua"/>
              <a:ea typeface="Book Antiqua"/>
              <a:cs typeface="Book Antiqua"/>
              <a:sym typeface="Book Antiqua"/>
            </a:endParaRPr>
          </a:p>
        </p:txBody>
      </p:sp>
      <p:sp>
        <p:nvSpPr>
          <p:cNvPr id="121" name="Google Shape;121;p16"/>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400" u="none" cap="none" strike="noStrike">
                <a:solidFill>
                  <a:schemeClr val="lt1"/>
                </a:solidFill>
                <a:latin typeface="Book Antiqua"/>
                <a:ea typeface="Book Antiqua"/>
                <a:cs typeface="Book Antiqua"/>
                <a:sym typeface="Book Antiqua"/>
              </a:rPr>
              <a:t>Voice and Choice Summit 2026    \    Voice and Choice Summit 2026 </a:t>
            </a:r>
            <a:endParaRPr i="0" sz="2400" u="none" cap="none" strike="noStrike">
              <a:solidFill>
                <a:schemeClr val="lt1"/>
              </a:solidFill>
              <a:latin typeface="Book Antiqua"/>
              <a:ea typeface="Book Antiqua"/>
              <a:cs typeface="Book Antiqua"/>
              <a:sym typeface="Book Antiqua"/>
            </a:endParaRPr>
          </a:p>
        </p:txBody>
      </p:sp>
      <p:sp>
        <p:nvSpPr>
          <p:cNvPr id="122" name="Google Shape;122;p16"/>
          <p:cNvSpPr txBox="1"/>
          <p:nvPr>
            <p:ph idx="1" type="body"/>
          </p:nvPr>
        </p:nvSpPr>
        <p:spPr>
          <a:xfrm>
            <a:off x="-1" y="1416826"/>
            <a:ext cx="76200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115000"/>
              </a:lnSpc>
              <a:spcBef>
                <a:spcPts val="1200"/>
              </a:spcBef>
              <a:spcAft>
                <a:spcPts val="0"/>
              </a:spcAft>
              <a:buClr>
                <a:schemeClr val="dk1"/>
              </a:buClr>
              <a:buSzPts val="1100"/>
              <a:buFont typeface="Arial"/>
              <a:buNone/>
            </a:pPr>
            <a:r>
              <a:rPr lang="en-US" sz="2400">
                <a:latin typeface="Book Antiqua"/>
                <a:ea typeface="Book Antiqua"/>
                <a:cs typeface="Book Antiqua"/>
                <a:sym typeface="Book Antiqua"/>
              </a:rPr>
              <a:t>Despite progress in human rights, </a:t>
            </a:r>
            <a:r>
              <a:rPr b="1" lang="en-US" sz="2400">
                <a:latin typeface="Book Antiqua"/>
                <a:ea typeface="Book Antiqua"/>
                <a:cs typeface="Book Antiqua"/>
                <a:sym typeface="Book Antiqua"/>
              </a:rPr>
              <a:t>LGBTIQ+ communities in Botswana continue to face barriers in accessing healthcare.</a:t>
            </a:r>
            <a:endParaRPr b="1" sz="24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lang="en-US" sz="2400">
                <a:latin typeface="Book Antiqua"/>
                <a:ea typeface="Book Antiqua"/>
                <a:cs typeface="Book Antiqua"/>
                <a:sym typeface="Book Antiqua"/>
              </a:rPr>
              <a:t>Key challenges include:</a:t>
            </a:r>
            <a:endParaRPr sz="24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lang="en-US" sz="2400">
                <a:latin typeface="Book Antiqua"/>
                <a:ea typeface="Book Antiqua"/>
                <a:cs typeface="Book Antiqua"/>
                <a:sym typeface="Book Antiqua"/>
              </a:rPr>
              <a:t>• Stigma and discrimination in healthcare facilities</a:t>
            </a:r>
            <a:br>
              <a:rPr lang="en-US" sz="2400">
                <a:latin typeface="Book Antiqua"/>
                <a:ea typeface="Book Antiqua"/>
                <a:cs typeface="Book Antiqua"/>
                <a:sym typeface="Book Antiqua"/>
              </a:rPr>
            </a:br>
            <a:r>
              <a:rPr lang="en-US" sz="2400">
                <a:latin typeface="Book Antiqua"/>
                <a:ea typeface="Book Antiqua"/>
                <a:cs typeface="Book Antiqua"/>
                <a:sym typeface="Book Antiqua"/>
              </a:rPr>
              <a:t>• Misgendering and breaches of confidentiality</a:t>
            </a:r>
            <a:br>
              <a:rPr lang="en-US" sz="2400">
                <a:latin typeface="Book Antiqua"/>
                <a:ea typeface="Book Antiqua"/>
                <a:cs typeface="Book Antiqua"/>
                <a:sym typeface="Book Antiqua"/>
              </a:rPr>
            </a:br>
            <a:r>
              <a:rPr lang="en-US" sz="2400">
                <a:latin typeface="Book Antiqua"/>
                <a:ea typeface="Book Antiqua"/>
                <a:cs typeface="Book Antiqua"/>
                <a:sym typeface="Book Antiqua"/>
              </a:rPr>
              <a:t>• Limited provider knowledge on inclusive care</a:t>
            </a:r>
            <a:br>
              <a:rPr lang="en-US" sz="2400">
                <a:latin typeface="Book Antiqua"/>
                <a:ea typeface="Book Antiqua"/>
                <a:cs typeface="Book Antiqua"/>
                <a:sym typeface="Book Antiqua"/>
              </a:rPr>
            </a:br>
            <a:r>
              <a:rPr lang="en-US" sz="2400">
                <a:latin typeface="Book Antiqua"/>
                <a:ea typeface="Book Antiqua"/>
                <a:cs typeface="Book Antiqua"/>
                <a:sym typeface="Book Antiqua"/>
              </a:rPr>
              <a:t>• Fear and mistrust of public health institutions</a:t>
            </a:r>
            <a:endParaRPr sz="24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lang="en-US" sz="2400">
                <a:latin typeface="Book Antiqua"/>
                <a:ea typeface="Book Antiqua"/>
                <a:cs typeface="Book Antiqua"/>
                <a:sym typeface="Book Antiqua"/>
              </a:rPr>
              <a:t>As a result, many LGBTIQ+ individuals delay or avoid healthcare services.</a:t>
            </a:r>
            <a:endParaRPr sz="2400">
              <a:latin typeface="Book Antiqua"/>
              <a:ea typeface="Book Antiqua"/>
              <a:cs typeface="Book Antiqua"/>
              <a:sym typeface="Book Antiqua"/>
            </a:endParaRPr>
          </a:p>
          <a:p>
            <a:pPr indent="-50800" lvl="0" marL="228600" rtl="0" algn="l">
              <a:lnSpc>
                <a:spcPct val="90000"/>
              </a:lnSpc>
              <a:spcBef>
                <a:spcPts val="1200"/>
              </a:spcBef>
              <a:spcAft>
                <a:spcPts val="0"/>
              </a:spcAft>
              <a:buClr>
                <a:schemeClr val="dk1"/>
              </a:buClr>
              <a:buSzPts val="2800"/>
              <a:buNone/>
            </a:pPr>
            <a:r>
              <a:t/>
            </a:r>
            <a:endParaRPr>
              <a:latin typeface="Book Antiqua"/>
              <a:ea typeface="Book Antiqua"/>
              <a:cs typeface="Book Antiqua"/>
              <a:sym typeface="Book Antiqua"/>
            </a:endParaRPr>
          </a:p>
        </p:txBody>
      </p:sp>
      <p:pic>
        <p:nvPicPr>
          <p:cNvPr id="123" name="Google Shape;123;p16"/>
          <p:cNvPicPr preferRelativeResize="0"/>
          <p:nvPr/>
        </p:nvPicPr>
        <p:blipFill>
          <a:blip r:embed="rId3">
            <a:alphaModFix/>
          </a:blip>
          <a:stretch>
            <a:fillRect/>
          </a:stretch>
        </p:blipFill>
        <p:spPr>
          <a:xfrm>
            <a:off x="7620000" y="0"/>
            <a:ext cx="4572001" cy="68580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17"/>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7"/>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7"/>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Change</a:t>
            </a:r>
            <a:endParaRPr b="0" i="1" sz="4400" u="none" cap="none" strike="noStrike">
              <a:solidFill>
                <a:srgbClr val="000000"/>
              </a:solidFill>
              <a:latin typeface="Tahoma"/>
              <a:ea typeface="Tahoma"/>
              <a:cs typeface="Tahoma"/>
              <a:sym typeface="Tahoma"/>
            </a:endParaRPr>
          </a:p>
        </p:txBody>
      </p:sp>
      <p:sp>
        <p:nvSpPr>
          <p:cNvPr id="131" name="Google Shape;131;p17"/>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32" name="Google Shape;132;p17"/>
          <p:cNvSpPr txBox="1"/>
          <p:nvPr>
            <p:ph idx="1" type="body"/>
          </p:nvPr>
        </p:nvSpPr>
        <p:spPr>
          <a:xfrm>
            <a:off x="297244" y="1091300"/>
            <a:ext cx="114474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91803"/>
              <a:buNone/>
            </a:pPr>
            <a:r>
              <a:rPr b="1" lang="en-US" sz="3050"/>
              <a:t>Key Actions that drove change</a:t>
            </a:r>
            <a:endParaRPr b="1" sz="3050">
              <a:solidFill>
                <a:srgbClr val="FF0000"/>
              </a:solidFill>
            </a:endParaRPr>
          </a:p>
          <a:p>
            <a:pPr indent="0" lvl="0" marL="0" rtl="0" algn="l">
              <a:spcBef>
                <a:spcPts val="1000"/>
              </a:spcBef>
              <a:spcAft>
                <a:spcPts val="0"/>
              </a:spcAft>
              <a:buClr>
                <a:schemeClr val="dk1"/>
              </a:buClr>
              <a:buSzPct val="36065"/>
              <a:buFont typeface="Arial"/>
              <a:buNone/>
            </a:pPr>
            <a:r>
              <a:rPr b="1" lang="en-US" sz="3050">
                <a:latin typeface="Book Antiqua"/>
                <a:ea typeface="Book Antiqua"/>
                <a:cs typeface="Book Antiqua"/>
                <a:sym typeface="Book Antiqua"/>
              </a:rPr>
              <a:t>1. Participatory Evidence Generation</a:t>
            </a:r>
            <a:endParaRPr b="1" sz="3050">
              <a:latin typeface="Book Antiqua"/>
              <a:ea typeface="Book Antiqua"/>
              <a:cs typeface="Book Antiqua"/>
              <a:sym typeface="Book Antiqua"/>
            </a:endParaRPr>
          </a:p>
          <a:p>
            <a:pPr indent="0" lvl="0" marL="0" rtl="0" algn="l">
              <a:lnSpc>
                <a:spcPct val="90000"/>
              </a:lnSpc>
              <a:spcBef>
                <a:spcPts val="1000"/>
              </a:spcBef>
              <a:spcAft>
                <a:spcPts val="0"/>
              </a:spcAft>
              <a:buClr>
                <a:schemeClr val="dk1"/>
              </a:buClr>
              <a:buSzPct val="91803"/>
              <a:buNone/>
            </a:pPr>
            <a:r>
              <a:rPr lang="en-US" sz="3050">
                <a:latin typeface="Book Antiqua"/>
                <a:ea typeface="Book Antiqua"/>
                <a:cs typeface="Book Antiqua"/>
                <a:sym typeface="Book Antiqua"/>
              </a:rPr>
              <a:t>We worked directly with LGBTIQ+ youth and gender-diverse community members to document lived experiences of stigma, discrimination, and barriers in healthcare settings. This process ensured that advocacy efforts were grounded in </a:t>
            </a:r>
            <a:r>
              <a:rPr b="1" lang="en-US" sz="3050">
                <a:latin typeface="Book Antiqua"/>
                <a:ea typeface="Book Antiqua"/>
                <a:cs typeface="Book Antiqua"/>
                <a:sym typeface="Book Antiqua"/>
              </a:rPr>
              <a:t>credible community-generated evidence</a:t>
            </a:r>
            <a:r>
              <a:rPr lang="en-US" sz="3050">
                <a:latin typeface="Book Antiqua"/>
                <a:ea typeface="Book Antiqua"/>
                <a:cs typeface="Book Antiqua"/>
                <a:sym typeface="Book Antiqua"/>
              </a:rPr>
              <a:t>.</a:t>
            </a:r>
            <a:endParaRPr sz="3050">
              <a:latin typeface="Book Antiqua"/>
              <a:ea typeface="Book Antiqua"/>
              <a:cs typeface="Book Antiqua"/>
              <a:sym typeface="Book Antiqua"/>
            </a:endParaRPr>
          </a:p>
          <a:p>
            <a:pPr indent="0" lvl="0" marL="0" rtl="0" algn="l">
              <a:lnSpc>
                <a:spcPct val="90000"/>
              </a:lnSpc>
              <a:spcBef>
                <a:spcPts val="1000"/>
              </a:spcBef>
              <a:spcAft>
                <a:spcPts val="0"/>
              </a:spcAft>
              <a:buClr>
                <a:schemeClr val="dk1"/>
              </a:buClr>
              <a:buSzPct val="91803"/>
              <a:buNone/>
            </a:pPr>
            <a:r>
              <a:t/>
            </a:r>
            <a:endParaRPr sz="3050">
              <a:latin typeface="Book Antiqua"/>
              <a:ea typeface="Book Antiqua"/>
              <a:cs typeface="Book Antiqua"/>
              <a:sym typeface="Book Antiqua"/>
            </a:endParaRPr>
          </a:p>
          <a:p>
            <a:pPr indent="0" lvl="0" marL="0" rtl="0" algn="l">
              <a:spcBef>
                <a:spcPts val="1000"/>
              </a:spcBef>
              <a:spcAft>
                <a:spcPts val="0"/>
              </a:spcAft>
              <a:buClr>
                <a:schemeClr val="dk1"/>
              </a:buClr>
              <a:buSzPct val="36065"/>
              <a:buFont typeface="Arial"/>
              <a:buNone/>
            </a:pPr>
            <a:r>
              <a:rPr b="1" lang="en-US" sz="3050">
                <a:latin typeface="Book Antiqua"/>
                <a:ea typeface="Book Antiqua"/>
                <a:cs typeface="Book Antiqua"/>
                <a:sym typeface="Book Antiqua"/>
              </a:rPr>
              <a:t>2. Mapping Inclusive Healthcare Spaces</a:t>
            </a:r>
            <a:endParaRPr b="1" sz="3050">
              <a:latin typeface="Book Antiqua"/>
              <a:ea typeface="Book Antiqua"/>
              <a:cs typeface="Book Antiqua"/>
              <a:sym typeface="Book Antiqua"/>
            </a:endParaRPr>
          </a:p>
          <a:p>
            <a:pPr indent="0" lvl="0" marL="0" rtl="0" algn="l">
              <a:lnSpc>
                <a:spcPct val="90000"/>
              </a:lnSpc>
              <a:spcBef>
                <a:spcPts val="1000"/>
              </a:spcBef>
              <a:spcAft>
                <a:spcPts val="0"/>
              </a:spcAft>
              <a:buClr>
                <a:schemeClr val="dk1"/>
              </a:buClr>
              <a:buSzPct val="91803"/>
              <a:buNone/>
            </a:pPr>
            <a:r>
              <a:rPr lang="en-US" sz="3050">
                <a:latin typeface="Book Antiqua"/>
                <a:ea typeface="Book Antiqua"/>
                <a:cs typeface="Book Antiqua"/>
                <a:sym typeface="Book Antiqua"/>
              </a:rPr>
              <a:t>In collaboration with civil society partners, we identified and mapped healthcare facilities considered safe or unsafe for LGBTIQ+ individuals. This provided communities with clearer pathways to access services while encouraging greater accountability within health institutions.</a:t>
            </a:r>
            <a:endParaRPr sz="3050">
              <a:latin typeface="Book Antiqua"/>
              <a:ea typeface="Book Antiqua"/>
              <a:cs typeface="Book Antiqua"/>
              <a:sym typeface="Book Antiqua"/>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8"/>
          <p:cNvSpPr/>
          <p:nvPr/>
        </p:nvSpPr>
        <p:spPr>
          <a:xfrm>
            <a:off x="0" y="0"/>
            <a:ext cx="12192000" cy="113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18"/>
          <p:cNvSpPr/>
          <p:nvPr/>
        </p:nvSpPr>
        <p:spPr>
          <a:xfrm>
            <a:off x="0" y="6364553"/>
            <a:ext cx="12192000" cy="518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18"/>
          <p:cNvSpPr/>
          <p:nvPr/>
        </p:nvSpPr>
        <p:spPr>
          <a:xfrm>
            <a:off x="-2" y="246158"/>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Change</a:t>
            </a:r>
            <a:endParaRPr b="0" i="1" sz="4400" u="none" cap="none" strike="noStrike">
              <a:solidFill>
                <a:srgbClr val="000000"/>
              </a:solidFill>
              <a:latin typeface="Tahoma"/>
              <a:ea typeface="Tahoma"/>
              <a:cs typeface="Tahoma"/>
              <a:sym typeface="Tahoma"/>
            </a:endParaRPr>
          </a:p>
        </p:txBody>
      </p:sp>
      <p:sp>
        <p:nvSpPr>
          <p:cNvPr id="140" name="Google Shape;140;p18"/>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41" name="Google Shape;141;p18"/>
          <p:cNvSpPr txBox="1"/>
          <p:nvPr>
            <p:ph idx="1" type="body"/>
          </p:nvPr>
        </p:nvSpPr>
        <p:spPr>
          <a:xfrm>
            <a:off x="297244" y="1091300"/>
            <a:ext cx="114474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85000" lnSpcReduction="10000"/>
          </a:bodyPr>
          <a:lstStyle/>
          <a:p>
            <a:pPr indent="0" lvl="0" marL="0" rtl="0" algn="l">
              <a:lnSpc>
                <a:spcPct val="90000"/>
              </a:lnSpc>
              <a:spcBef>
                <a:spcPts val="1000"/>
              </a:spcBef>
              <a:spcAft>
                <a:spcPts val="0"/>
              </a:spcAft>
              <a:buClr>
                <a:schemeClr val="dk1"/>
              </a:buClr>
              <a:buSzPct val="100000"/>
              <a:buNone/>
            </a:pPr>
            <a:r>
              <a:t/>
            </a:r>
            <a:endParaRPr/>
          </a:p>
          <a:p>
            <a:pPr indent="0" lvl="0" marL="0" rtl="0" algn="l">
              <a:lnSpc>
                <a:spcPct val="115000"/>
              </a:lnSpc>
              <a:spcBef>
                <a:spcPts val="1200"/>
              </a:spcBef>
              <a:spcAft>
                <a:spcPts val="0"/>
              </a:spcAft>
              <a:buClr>
                <a:schemeClr val="dk1"/>
              </a:buClr>
              <a:buSzPct val="44000"/>
              <a:buFont typeface="Arial"/>
              <a:buNone/>
            </a:pPr>
            <a:r>
              <a:rPr b="1" lang="en-US" sz="2500">
                <a:latin typeface="Book Antiqua"/>
                <a:ea typeface="Book Antiqua"/>
                <a:cs typeface="Book Antiqua"/>
                <a:sym typeface="Book Antiqua"/>
              </a:rPr>
              <a:t>3. Community Dialogues and Youth Engagement</a:t>
            </a:r>
            <a:br>
              <a:rPr b="1" lang="en-US" sz="2500">
                <a:latin typeface="Book Antiqua"/>
                <a:ea typeface="Book Antiqua"/>
                <a:cs typeface="Book Antiqua"/>
                <a:sym typeface="Book Antiqua"/>
              </a:rPr>
            </a:br>
            <a:r>
              <a:rPr lang="en-US" sz="2500">
                <a:latin typeface="Book Antiqua"/>
                <a:ea typeface="Book Antiqua"/>
                <a:cs typeface="Book Antiqua"/>
                <a:sym typeface="Book Antiqua"/>
              </a:rPr>
              <a:t> Through structured dialogues and workshops, community members were able to openly discuss health-related challenges and co-create solutions. These platforms strengthened community participation and amplified youth voices in advocacy processes.</a:t>
            </a:r>
            <a:endParaRPr sz="25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ct val="44000"/>
              <a:buFont typeface="Arial"/>
              <a:buNone/>
            </a:pPr>
            <a:r>
              <a:rPr b="1" lang="en-US" sz="2500">
                <a:latin typeface="Book Antiqua"/>
                <a:ea typeface="Book Antiqua"/>
                <a:cs typeface="Book Antiqua"/>
                <a:sym typeface="Book Antiqua"/>
              </a:rPr>
              <a:t>4. Capacity Building for Healthcare Providers</a:t>
            </a:r>
            <a:br>
              <a:rPr b="1" lang="en-US" sz="2500">
                <a:latin typeface="Book Antiqua"/>
                <a:ea typeface="Book Antiqua"/>
                <a:cs typeface="Book Antiqua"/>
                <a:sym typeface="Book Antiqua"/>
              </a:rPr>
            </a:br>
            <a:r>
              <a:rPr lang="en-US" sz="2500">
                <a:latin typeface="Book Antiqua"/>
                <a:ea typeface="Book Antiqua"/>
                <a:cs typeface="Book Antiqua"/>
                <a:sym typeface="Book Antiqua"/>
              </a:rPr>
              <a:t> We engaged healthcare providers through training sessions and dialogue forums focused on inclusive service delivery, confidentiality, and respectful care for LGBTIQ+ patients.</a:t>
            </a:r>
            <a:endParaRPr sz="25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ct val="44000"/>
              <a:buFont typeface="Arial"/>
              <a:buNone/>
            </a:pPr>
            <a:r>
              <a:rPr b="1" lang="en-US" sz="2500">
                <a:latin typeface="Book Antiqua"/>
                <a:ea typeface="Book Antiqua"/>
                <a:cs typeface="Book Antiqua"/>
                <a:sym typeface="Book Antiqua"/>
              </a:rPr>
              <a:t>5. Evidence-Based Advocacy</a:t>
            </a:r>
            <a:br>
              <a:rPr b="1" lang="en-US" sz="2500">
                <a:latin typeface="Book Antiqua"/>
                <a:ea typeface="Book Antiqua"/>
                <a:cs typeface="Book Antiqua"/>
                <a:sym typeface="Book Antiqua"/>
              </a:rPr>
            </a:br>
            <a:r>
              <a:rPr lang="en-US" sz="2500">
                <a:latin typeface="Book Antiqua"/>
                <a:ea typeface="Book Antiqua"/>
                <a:cs typeface="Book Antiqua"/>
                <a:sym typeface="Book Antiqua"/>
              </a:rPr>
              <a:t> Findings from monitoring and evaluation processes were translated into advocacy briefs and discussions with civil society organisations and health stakeholders, helping elevate LGBTIQ+ health concerns within broader health equity conversations.</a:t>
            </a:r>
            <a:endParaRPr sz="2500">
              <a:latin typeface="Book Antiqua"/>
              <a:ea typeface="Book Antiqua"/>
              <a:cs typeface="Book Antiqua"/>
              <a:sym typeface="Book Antiqua"/>
            </a:endParaRPr>
          </a:p>
          <a:p>
            <a:pPr indent="0" lvl="0" marL="0" rtl="0" algn="l">
              <a:lnSpc>
                <a:spcPct val="90000"/>
              </a:lnSpc>
              <a:spcBef>
                <a:spcPts val="1200"/>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19"/>
          <p:cNvSpPr/>
          <p:nvPr/>
        </p:nvSpPr>
        <p:spPr>
          <a:xfrm>
            <a:off x="0" y="0"/>
            <a:ext cx="12192000" cy="113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9"/>
          <p:cNvSpPr/>
          <p:nvPr/>
        </p:nvSpPr>
        <p:spPr>
          <a:xfrm>
            <a:off x="0" y="6364553"/>
            <a:ext cx="12192000" cy="518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19"/>
          <p:cNvSpPr/>
          <p:nvPr/>
        </p:nvSpPr>
        <p:spPr>
          <a:xfrm>
            <a:off x="-2" y="246158"/>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Tahoma"/>
              <a:buNone/>
            </a:pPr>
            <a:r>
              <a:rPr b="0" i="0" lang="en-US" sz="4400" u="none" cap="none" strike="noStrike">
                <a:solidFill>
                  <a:srgbClr val="000000"/>
                </a:solidFill>
                <a:latin typeface="Tahoma"/>
                <a:ea typeface="Tahoma"/>
                <a:cs typeface="Tahoma"/>
                <a:sym typeface="Tahoma"/>
              </a:rPr>
              <a:t>Impact</a:t>
            </a:r>
            <a:r>
              <a:rPr b="1" i="1" lang="en-US" sz="4400" u="none" cap="none" strike="noStrike">
                <a:solidFill>
                  <a:srgbClr val="000000"/>
                </a:solidFill>
                <a:latin typeface="Tahoma"/>
                <a:ea typeface="Tahoma"/>
                <a:cs typeface="Tahoma"/>
                <a:sym typeface="Tahoma"/>
              </a:rPr>
              <a:t> </a:t>
            </a:r>
            <a:endParaRPr b="0" i="1" sz="4400" u="none" cap="none" strike="noStrike">
              <a:solidFill>
                <a:srgbClr val="000000"/>
              </a:solidFill>
              <a:latin typeface="Tahoma"/>
              <a:ea typeface="Tahoma"/>
              <a:cs typeface="Tahoma"/>
              <a:sym typeface="Tahoma"/>
            </a:endParaRPr>
          </a:p>
        </p:txBody>
      </p:sp>
      <p:sp>
        <p:nvSpPr>
          <p:cNvPr id="149" name="Google Shape;149;p19"/>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50" name="Google Shape;150;p19"/>
          <p:cNvSpPr txBox="1"/>
          <p:nvPr>
            <p:ph idx="1" type="body"/>
          </p:nvPr>
        </p:nvSpPr>
        <p:spPr>
          <a:xfrm>
            <a:off x="235125" y="1091300"/>
            <a:ext cx="8225100" cy="5299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en-US" sz="3000">
                <a:latin typeface="Book Antiqua"/>
                <a:ea typeface="Book Antiqua"/>
                <a:cs typeface="Book Antiqua"/>
                <a:sym typeface="Book Antiqua"/>
              </a:rPr>
              <a:t>Community Level</a:t>
            </a:r>
            <a:endParaRPr b="1" sz="30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lang="en-US" sz="1800">
                <a:latin typeface="Book Antiqua"/>
                <a:ea typeface="Book Antiqua"/>
                <a:cs typeface="Book Antiqua"/>
                <a:sym typeface="Book Antiqua"/>
              </a:rPr>
              <a:t>The initiative contributed to increased awareness, confidence, and engagement among LGBTIQ+ youth and gender-diverse individuals when accessing healthcare services.</a:t>
            </a:r>
            <a:endParaRPr sz="18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lang="en-US" sz="1800">
                <a:latin typeface="Book Antiqua"/>
                <a:ea typeface="Book Antiqua"/>
                <a:cs typeface="Book Antiqua"/>
                <a:sym typeface="Book Antiqua"/>
              </a:rPr>
              <a:t>Through community dialogues, participatory data collection, and awareness activities, community members gained clearer information about:</a:t>
            </a:r>
            <a:endParaRPr sz="1800">
              <a:latin typeface="Book Antiqua"/>
              <a:ea typeface="Book Antiqua"/>
              <a:cs typeface="Book Antiqua"/>
              <a:sym typeface="Book Antiqua"/>
            </a:endParaRPr>
          </a:p>
          <a:p>
            <a:pPr indent="-342900" lvl="0" marL="457200" rtl="0" algn="l">
              <a:lnSpc>
                <a:spcPct val="115000"/>
              </a:lnSpc>
              <a:spcBef>
                <a:spcPts val="1200"/>
              </a:spcBef>
              <a:spcAft>
                <a:spcPts val="0"/>
              </a:spcAft>
              <a:buSzPts val="1800"/>
              <a:buFont typeface="Book Antiqua"/>
              <a:buChar char="●"/>
            </a:pPr>
            <a:r>
              <a:rPr lang="en-US" sz="1800">
                <a:latin typeface="Book Antiqua"/>
                <a:ea typeface="Book Antiqua"/>
                <a:cs typeface="Book Antiqua"/>
                <a:sym typeface="Book Antiqua"/>
              </a:rPr>
              <a:t>Healthcare facilities considered safe and inclusi</a:t>
            </a:r>
            <a:r>
              <a:rPr lang="en-US" sz="1800">
                <a:latin typeface="Book Antiqua"/>
                <a:ea typeface="Book Antiqua"/>
                <a:cs typeface="Book Antiqua"/>
                <a:sym typeface="Book Antiqua"/>
              </a:rPr>
              <a:t>ve</a:t>
            </a:r>
            <a:endParaRPr sz="1800">
              <a:latin typeface="Book Antiqua"/>
              <a:ea typeface="Book Antiqua"/>
              <a:cs typeface="Book Antiqua"/>
              <a:sym typeface="Book Antiqua"/>
            </a:endParaRPr>
          </a:p>
          <a:p>
            <a:pPr indent="-342900" lvl="0" marL="457200" rtl="0" algn="l">
              <a:lnSpc>
                <a:spcPct val="115000"/>
              </a:lnSpc>
              <a:spcBef>
                <a:spcPts val="0"/>
              </a:spcBef>
              <a:spcAft>
                <a:spcPts val="0"/>
              </a:spcAft>
              <a:buSzPts val="1800"/>
              <a:buFont typeface="Book Antiqua"/>
              <a:buChar char="●"/>
            </a:pPr>
            <a:r>
              <a:rPr lang="en-US" sz="1800">
                <a:latin typeface="Book Antiqua"/>
                <a:ea typeface="Book Antiqua"/>
                <a:cs typeface="Book Antiqua"/>
                <a:sym typeface="Book Antiqua"/>
              </a:rPr>
              <a:t>Their rights within healthcare settings</a:t>
            </a:r>
            <a:endParaRPr sz="1800">
              <a:latin typeface="Book Antiqua"/>
              <a:ea typeface="Book Antiqua"/>
              <a:cs typeface="Book Antiqua"/>
              <a:sym typeface="Book Antiqua"/>
            </a:endParaRPr>
          </a:p>
          <a:p>
            <a:pPr indent="-342900" lvl="0" marL="457200" rtl="0" algn="l">
              <a:lnSpc>
                <a:spcPct val="115000"/>
              </a:lnSpc>
              <a:spcBef>
                <a:spcPts val="0"/>
              </a:spcBef>
              <a:spcAft>
                <a:spcPts val="0"/>
              </a:spcAft>
              <a:buSzPts val="1800"/>
              <a:buFont typeface="Book Antiqua"/>
              <a:buChar char="●"/>
            </a:pPr>
            <a:r>
              <a:rPr lang="en-US" sz="1800">
                <a:latin typeface="Book Antiqua"/>
                <a:ea typeface="Book Antiqua"/>
                <a:cs typeface="Book Antiqua"/>
                <a:sym typeface="Book Antiqua"/>
              </a:rPr>
              <a:t>Mechanisms for reporting discrimination and seeking support</a:t>
            </a:r>
            <a:endParaRPr sz="18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Font typeface="Arial"/>
              <a:buNone/>
            </a:pPr>
            <a:r>
              <a:rPr lang="en-US" sz="1800">
                <a:latin typeface="Book Antiqua"/>
                <a:ea typeface="Book Antiqua"/>
                <a:cs typeface="Book Antiqua"/>
                <a:sym typeface="Book Antiqua"/>
              </a:rPr>
              <a:t>As a result, many LGBTIQ+ individuals now feel more confident seeking healthcare services without fear of stigma or humiliation.</a:t>
            </a:r>
            <a:endParaRPr sz="1800">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None/>
            </a:pPr>
            <a:r>
              <a:rPr lang="en-US" sz="1800">
                <a:latin typeface="Book Antiqua"/>
                <a:ea typeface="Book Antiqua"/>
                <a:cs typeface="Book Antiqua"/>
                <a:sym typeface="Book Antiqua"/>
              </a:rPr>
              <a:t>The work also strengthened community participation, ensuring that youth voices play an active role in shaping advocacy priorities and health system engagement.</a:t>
            </a:r>
            <a:endParaRPr sz="3300"/>
          </a:p>
        </p:txBody>
      </p:sp>
      <p:pic>
        <p:nvPicPr>
          <p:cNvPr id="151" name="Google Shape;151;p19"/>
          <p:cNvPicPr preferRelativeResize="0"/>
          <p:nvPr/>
        </p:nvPicPr>
        <p:blipFill>
          <a:blip r:embed="rId3">
            <a:alphaModFix/>
          </a:blip>
          <a:stretch>
            <a:fillRect/>
          </a:stretch>
        </p:blipFill>
        <p:spPr>
          <a:xfrm>
            <a:off x="8460231" y="1124508"/>
            <a:ext cx="3726371" cy="4968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0"/>
          <p:cNvSpPr/>
          <p:nvPr/>
        </p:nvSpPr>
        <p:spPr>
          <a:xfrm>
            <a:off x="0" y="0"/>
            <a:ext cx="12192000" cy="113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20"/>
          <p:cNvSpPr/>
          <p:nvPr/>
        </p:nvSpPr>
        <p:spPr>
          <a:xfrm>
            <a:off x="0" y="6364553"/>
            <a:ext cx="12192000" cy="518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20"/>
          <p:cNvSpPr/>
          <p:nvPr/>
        </p:nvSpPr>
        <p:spPr>
          <a:xfrm>
            <a:off x="-2" y="129999"/>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Tahoma"/>
              <a:buNone/>
            </a:pPr>
            <a:r>
              <a:rPr b="0" i="0" lang="en-US" sz="4400" u="none" cap="none" strike="noStrike">
                <a:solidFill>
                  <a:srgbClr val="000000"/>
                </a:solidFill>
                <a:latin typeface="Tahoma"/>
                <a:ea typeface="Tahoma"/>
                <a:cs typeface="Tahoma"/>
                <a:sym typeface="Tahoma"/>
              </a:rPr>
              <a:t>Impact</a:t>
            </a:r>
            <a:r>
              <a:rPr b="1" i="1" lang="en-US" sz="4400" u="none" cap="none" strike="noStrike">
                <a:solidFill>
                  <a:srgbClr val="000000"/>
                </a:solidFill>
                <a:latin typeface="Tahoma"/>
                <a:ea typeface="Tahoma"/>
                <a:cs typeface="Tahoma"/>
                <a:sym typeface="Tahoma"/>
              </a:rPr>
              <a:t> </a:t>
            </a:r>
            <a:endParaRPr b="0" i="1" sz="4400" u="none" cap="none" strike="noStrike">
              <a:solidFill>
                <a:srgbClr val="000000"/>
              </a:solidFill>
              <a:latin typeface="Tahoma"/>
              <a:ea typeface="Tahoma"/>
              <a:cs typeface="Tahoma"/>
              <a:sym typeface="Tahoma"/>
            </a:endParaRPr>
          </a:p>
        </p:txBody>
      </p:sp>
      <p:sp>
        <p:nvSpPr>
          <p:cNvPr id="159" name="Google Shape;159;p20"/>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60" name="Google Shape;160;p20"/>
          <p:cNvSpPr txBox="1"/>
          <p:nvPr>
            <p:ph idx="1" type="body"/>
          </p:nvPr>
        </p:nvSpPr>
        <p:spPr>
          <a:xfrm>
            <a:off x="235125" y="882215"/>
            <a:ext cx="11687400" cy="5299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en-US" sz="3000">
                <a:latin typeface="Book Antiqua"/>
                <a:ea typeface="Book Antiqua"/>
                <a:cs typeface="Book Antiqua"/>
                <a:sym typeface="Book Antiqua"/>
              </a:rPr>
              <a:t>Institutional</a:t>
            </a:r>
            <a:r>
              <a:rPr b="1" lang="en-US" sz="3000">
                <a:latin typeface="Book Antiqua"/>
                <a:ea typeface="Book Antiqua"/>
                <a:cs typeface="Book Antiqua"/>
                <a:sym typeface="Book Antiqua"/>
              </a:rPr>
              <a:t> Level</a:t>
            </a:r>
            <a:endParaRPr b="1" sz="30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100">
                <a:latin typeface="Book Antiqua"/>
                <a:ea typeface="Book Antiqua"/>
                <a:cs typeface="Book Antiqua"/>
                <a:sym typeface="Book Antiqua"/>
              </a:rPr>
              <a:t>The</a:t>
            </a:r>
            <a:r>
              <a:rPr lang="en-US" sz="2700">
                <a:latin typeface="Book Antiqua"/>
                <a:ea typeface="Book Antiqua"/>
                <a:cs typeface="Book Antiqua"/>
                <a:sym typeface="Book Antiqua"/>
              </a:rPr>
              <a:t> </a:t>
            </a:r>
            <a:r>
              <a:rPr lang="en-US" sz="2000">
                <a:latin typeface="Book Antiqua"/>
                <a:ea typeface="Book Antiqua"/>
                <a:cs typeface="Book Antiqua"/>
                <a:sym typeface="Book Antiqua"/>
              </a:rPr>
              <a:t>institutional level, the initiative contributed to improved engagement between healthcare providers and civil society organisations working on health equity.</a:t>
            </a:r>
            <a:endParaRPr sz="20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000">
                <a:latin typeface="Book Antiqua"/>
                <a:ea typeface="Book Antiqua"/>
                <a:cs typeface="Book Antiqua"/>
                <a:sym typeface="Book Antiqua"/>
              </a:rPr>
              <a:t>Through dialogue sessions, workshops, and evidence-sharing platforms, healthcare providers were exposed to discussions around:</a:t>
            </a:r>
            <a:endParaRPr sz="2000">
              <a:latin typeface="Book Antiqua"/>
              <a:ea typeface="Book Antiqua"/>
              <a:cs typeface="Book Antiqua"/>
              <a:sym typeface="Book Antiqua"/>
            </a:endParaRPr>
          </a:p>
          <a:p>
            <a:pPr indent="-355600" lvl="0" marL="457200" rtl="0" algn="l">
              <a:lnSpc>
                <a:spcPct val="115000"/>
              </a:lnSpc>
              <a:spcBef>
                <a:spcPts val="1200"/>
              </a:spcBef>
              <a:spcAft>
                <a:spcPts val="0"/>
              </a:spcAft>
              <a:buSzPts val="2000"/>
              <a:buFont typeface="Book Antiqua"/>
              <a:buChar char="●"/>
            </a:pPr>
            <a:r>
              <a:rPr lang="en-US" sz="2000">
                <a:latin typeface="Book Antiqua"/>
                <a:ea typeface="Book Antiqua"/>
                <a:cs typeface="Book Antiqua"/>
                <a:sym typeface="Book Antiqua"/>
              </a:rPr>
              <a:t>Inclusive healthcare practices</a:t>
            </a:r>
            <a:endParaRPr sz="2000">
              <a:latin typeface="Book Antiqua"/>
              <a:ea typeface="Book Antiqua"/>
              <a:cs typeface="Book Antiqua"/>
              <a:sym typeface="Book Antiqua"/>
            </a:endParaRPr>
          </a:p>
          <a:p>
            <a:pPr indent="-355600" lvl="0" marL="457200" rtl="0" algn="l">
              <a:lnSpc>
                <a:spcPct val="115000"/>
              </a:lnSpc>
              <a:spcBef>
                <a:spcPts val="0"/>
              </a:spcBef>
              <a:spcAft>
                <a:spcPts val="0"/>
              </a:spcAft>
              <a:buSzPts val="2000"/>
              <a:buFont typeface="Book Antiqua"/>
              <a:buChar char="●"/>
            </a:pPr>
            <a:r>
              <a:rPr lang="en-US" sz="2000">
                <a:latin typeface="Book Antiqua"/>
                <a:ea typeface="Book Antiqua"/>
                <a:cs typeface="Book Antiqua"/>
                <a:sym typeface="Book Antiqua"/>
              </a:rPr>
              <a:t>Respectful engagement with LGBTIQ+ patients</a:t>
            </a:r>
            <a:endParaRPr sz="2000">
              <a:latin typeface="Book Antiqua"/>
              <a:ea typeface="Book Antiqua"/>
              <a:cs typeface="Book Antiqua"/>
              <a:sym typeface="Book Antiqua"/>
            </a:endParaRPr>
          </a:p>
          <a:p>
            <a:pPr indent="-355600" lvl="0" marL="457200" rtl="0" algn="l">
              <a:lnSpc>
                <a:spcPct val="115000"/>
              </a:lnSpc>
              <a:spcBef>
                <a:spcPts val="0"/>
              </a:spcBef>
              <a:spcAft>
                <a:spcPts val="0"/>
              </a:spcAft>
              <a:buSzPts val="2000"/>
              <a:buFont typeface="Book Antiqua"/>
              <a:buChar char="●"/>
            </a:pPr>
            <a:r>
              <a:rPr lang="en-US" sz="2000">
                <a:latin typeface="Book Antiqua"/>
                <a:ea typeface="Book Antiqua"/>
                <a:cs typeface="Book Antiqua"/>
                <a:sym typeface="Book Antiqua"/>
              </a:rPr>
              <a:t>Confidentiality and patient dignity</a:t>
            </a:r>
            <a:endParaRPr sz="20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000">
                <a:latin typeface="Book Antiqua"/>
                <a:ea typeface="Book Antiqua"/>
                <a:cs typeface="Book Antiqua"/>
                <a:sym typeface="Book Antiqua"/>
              </a:rPr>
              <a:t>These engagements helped create opportunities for constructive dialogue between healthcare institutions and civil society organisations, laying the groundwork for more inclusive service delivery practices.</a:t>
            </a:r>
            <a:endParaRPr sz="20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000">
                <a:latin typeface="Book Antiqua"/>
                <a:ea typeface="Book Antiqua"/>
                <a:cs typeface="Book Antiqua"/>
                <a:sym typeface="Book Antiqua"/>
              </a:rPr>
              <a:t>The initiative also contributed to greater awareness among healthcare stakeholders about the specific barriers faced by LGBTIQ+ communities.</a:t>
            </a:r>
            <a:endParaRPr sz="2000">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None/>
            </a:pPr>
            <a:r>
              <a:t/>
            </a:r>
            <a:endParaRPr sz="1800">
              <a:latin typeface="Book Antiqua"/>
              <a:ea typeface="Book Antiqua"/>
              <a:cs typeface="Book Antiqua"/>
              <a:sym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1"/>
          <p:cNvSpPr/>
          <p:nvPr/>
        </p:nvSpPr>
        <p:spPr>
          <a:xfrm>
            <a:off x="0" y="0"/>
            <a:ext cx="12192000" cy="113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21"/>
          <p:cNvSpPr/>
          <p:nvPr/>
        </p:nvSpPr>
        <p:spPr>
          <a:xfrm>
            <a:off x="0" y="6364553"/>
            <a:ext cx="12192000" cy="518100"/>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21"/>
          <p:cNvSpPr/>
          <p:nvPr/>
        </p:nvSpPr>
        <p:spPr>
          <a:xfrm>
            <a:off x="-2" y="129999"/>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Tahoma"/>
              <a:buNone/>
            </a:pPr>
            <a:r>
              <a:rPr b="0" i="0" lang="en-US" sz="4400" u="none" cap="none" strike="noStrike">
                <a:solidFill>
                  <a:srgbClr val="000000"/>
                </a:solidFill>
                <a:latin typeface="Tahoma"/>
                <a:ea typeface="Tahoma"/>
                <a:cs typeface="Tahoma"/>
                <a:sym typeface="Tahoma"/>
              </a:rPr>
              <a:t>Impact</a:t>
            </a:r>
            <a:r>
              <a:rPr b="1" i="1" lang="en-US" sz="4400" u="none" cap="none" strike="noStrike">
                <a:solidFill>
                  <a:srgbClr val="000000"/>
                </a:solidFill>
                <a:latin typeface="Tahoma"/>
                <a:ea typeface="Tahoma"/>
                <a:cs typeface="Tahoma"/>
                <a:sym typeface="Tahoma"/>
              </a:rPr>
              <a:t> </a:t>
            </a:r>
            <a:endParaRPr b="0" i="1" sz="4400" u="none" cap="none" strike="noStrike">
              <a:solidFill>
                <a:srgbClr val="000000"/>
              </a:solidFill>
              <a:latin typeface="Tahoma"/>
              <a:ea typeface="Tahoma"/>
              <a:cs typeface="Tahoma"/>
              <a:sym typeface="Tahoma"/>
            </a:endParaRPr>
          </a:p>
        </p:txBody>
      </p:sp>
      <p:sp>
        <p:nvSpPr>
          <p:cNvPr id="168" name="Google Shape;168;p21"/>
          <p:cNvSpPr txBox="1"/>
          <p:nvPr/>
        </p:nvSpPr>
        <p:spPr>
          <a:xfrm>
            <a:off x="-5410" y="6391015"/>
            <a:ext cx="1219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69" name="Google Shape;169;p21"/>
          <p:cNvSpPr txBox="1"/>
          <p:nvPr>
            <p:ph idx="1" type="body"/>
          </p:nvPr>
        </p:nvSpPr>
        <p:spPr>
          <a:xfrm>
            <a:off x="235125" y="882215"/>
            <a:ext cx="11687400" cy="5299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b="1" lang="en-US" sz="3000">
                <a:latin typeface="Book Antiqua"/>
                <a:ea typeface="Book Antiqua"/>
                <a:cs typeface="Book Antiqua"/>
                <a:sym typeface="Book Antiqua"/>
              </a:rPr>
              <a:t>Advocacy and Systems Change</a:t>
            </a:r>
            <a:endParaRPr b="1" sz="30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500">
                <a:latin typeface="Book Antiqua"/>
                <a:ea typeface="Book Antiqua"/>
                <a:cs typeface="Book Antiqua"/>
                <a:sym typeface="Book Antiqua"/>
              </a:rPr>
              <a:t>The</a:t>
            </a:r>
            <a:r>
              <a:rPr lang="en-US" sz="3100">
                <a:latin typeface="Book Antiqua"/>
                <a:ea typeface="Book Antiqua"/>
                <a:cs typeface="Book Antiqua"/>
                <a:sym typeface="Book Antiqua"/>
              </a:rPr>
              <a:t> </a:t>
            </a:r>
            <a:r>
              <a:rPr lang="en-US" sz="2400">
                <a:latin typeface="Book Antiqua"/>
                <a:ea typeface="Book Antiqua"/>
                <a:cs typeface="Book Antiqua"/>
                <a:sym typeface="Book Antiqua"/>
              </a:rPr>
              <a:t>initiative strengthened </a:t>
            </a:r>
            <a:r>
              <a:rPr b="1" lang="en-US" sz="2400">
                <a:latin typeface="Book Antiqua"/>
                <a:ea typeface="Book Antiqua"/>
                <a:cs typeface="Book Antiqua"/>
                <a:sym typeface="Book Antiqua"/>
              </a:rPr>
              <a:t>evidence-based advocacy efforts focused on equitable healthcare access.</a:t>
            </a:r>
            <a:endParaRPr b="1" sz="24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400">
                <a:latin typeface="Book Antiqua"/>
                <a:ea typeface="Book Antiqua"/>
                <a:cs typeface="Book Antiqua"/>
                <a:sym typeface="Book Antiqua"/>
              </a:rPr>
              <a:t>Monitoring and evaluation findings were used to:</a:t>
            </a:r>
            <a:endParaRPr sz="2400">
              <a:latin typeface="Book Antiqua"/>
              <a:ea typeface="Book Antiqua"/>
              <a:cs typeface="Book Antiqua"/>
              <a:sym typeface="Book Antiqua"/>
            </a:endParaRPr>
          </a:p>
          <a:p>
            <a:pPr indent="-381000" lvl="0" marL="457200" rtl="0" algn="l">
              <a:lnSpc>
                <a:spcPct val="115000"/>
              </a:lnSpc>
              <a:spcBef>
                <a:spcPts val="1200"/>
              </a:spcBef>
              <a:spcAft>
                <a:spcPts val="0"/>
              </a:spcAft>
              <a:buSzPts val="2400"/>
              <a:buFont typeface="Book Antiqua"/>
              <a:buChar char="●"/>
            </a:pPr>
            <a:r>
              <a:rPr lang="en-US" sz="2400">
                <a:latin typeface="Book Antiqua"/>
                <a:ea typeface="Book Antiqua"/>
                <a:cs typeface="Book Antiqua"/>
                <a:sym typeface="Book Antiqua"/>
              </a:rPr>
              <a:t>document systemic barriers affecting LGBTIQ+ communities</a:t>
            </a:r>
            <a:endParaRPr sz="2400">
              <a:latin typeface="Book Antiqua"/>
              <a:ea typeface="Book Antiqua"/>
              <a:cs typeface="Book Antiqua"/>
              <a:sym typeface="Book Antiqua"/>
            </a:endParaRPr>
          </a:p>
          <a:p>
            <a:pPr indent="-381000" lvl="0" marL="457200" rtl="0" algn="l">
              <a:lnSpc>
                <a:spcPct val="115000"/>
              </a:lnSpc>
              <a:spcBef>
                <a:spcPts val="0"/>
              </a:spcBef>
              <a:spcAft>
                <a:spcPts val="0"/>
              </a:spcAft>
              <a:buSzPts val="2400"/>
              <a:buFont typeface="Book Antiqua"/>
              <a:buChar char="●"/>
            </a:pPr>
            <a:r>
              <a:rPr lang="en-US" sz="2400">
                <a:latin typeface="Book Antiqua"/>
                <a:ea typeface="Book Antiqua"/>
                <a:cs typeface="Book Antiqua"/>
                <a:sym typeface="Book Antiqua"/>
              </a:rPr>
              <a:t>support advocacy discussions with civil society networks</a:t>
            </a:r>
            <a:endParaRPr sz="2400">
              <a:latin typeface="Book Antiqua"/>
              <a:ea typeface="Book Antiqua"/>
              <a:cs typeface="Book Antiqua"/>
              <a:sym typeface="Book Antiqua"/>
            </a:endParaRPr>
          </a:p>
          <a:p>
            <a:pPr indent="-381000" lvl="0" marL="457200" rtl="0" algn="l">
              <a:lnSpc>
                <a:spcPct val="115000"/>
              </a:lnSpc>
              <a:spcBef>
                <a:spcPts val="0"/>
              </a:spcBef>
              <a:spcAft>
                <a:spcPts val="0"/>
              </a:spcAft>
              <a:buSzPts val="2400"/>
              <a:buFont typeface="Book Antiqua"/>
              <a:buChar char="●"/>
            </a:pPr>
            <a:r>
              <a:rPr lang="en-US" sz="2400">
                <a:latin typeface="Book Antiqua"/>
                <a:ea typeface="Book Antiqua"/>
                <a:cs typeface="Book Antiqua"/>
                <a:sym typeface="Book Antiqua"/>
              </a:rPr>
              <a:t>contribute to broader conversations on inclusive healthcare policies</a:t>
            </a:r>
            <a:endParaRPr sz="2400">
              <a:latin typeface="Book Antiqua"/>
              <a:ea typeface="Book Antiqua"/>
              <a:cs typeface="Book Antiqua"/>
              <a:sym typeface="Book Antiqua"/>
            </a:endParaRPr>
          </a:p>
          <a:p>
            <a:pPr indent="0" lvl="0" marL="0" rtl="0" algn="l">
              <a:lnSpc>
                <a:spcPct val="115000"/>
              </a:lnSpc>
              <a:spcBef>
                <a:spcPts val="1200"/>
              </a:spcBef>
              <a:spcAft>
                <a:spcPts val="0"/>
              </a:spcAft>
              <a:buClr>
                <a:schemeClr val="dk1"/>
              </a:buClr>
              <a:buSzPts val="1100"/>
              <a:buNone/>
            </a:pPr>
            <a:r>
              <a:rPr lang="en-US" sz="2400">
                <a:latin typeface="Book Antiqua"/>
                <a:ea typeface="Book Antiqua"/>
                <a:cs typeface="Book Antiqua"/>
                <a:sym typeface="Book Antiqua"/>
              </a:rPr>
              <a:t>By grounding advocacy efforts in credible community-generated evidence, the initiative helped shift the narrative from isolated incidents of discrimination to </a:t>
            </a:r>
            <a:r>
              <a:rPr b="1" lang="en-US" sz="2400">
                <a:latin typeface="Book Antiqua"/>
                <a:ea typeface="Book Antiqua"/>
                <a:cs typeface="Book Antiqua"/>
                <a:sym typeface="Book Antiqua"/>
              </a:rPr>
              <a:t>recognition of systemic challenges that require institutional response.</a:t>
            </a:r>
            <a:endParaRPr sz="3300">
              <a:latin typeface="Book Antiqua"/>
              <a:ea typeface="Book Antiqua"/>
              <a:cs typeface="Book Antiqua"/>
              <a:sym typeface="Book Antiqua"/>
            </a:endParaRPr>
          </a:p>
          <a:p>
            <a:pPr indent="0" lvl="0" marL="0" rtl="0" algn="l">
              <a:lnSpc>
                <a:spcPct val="115000"/>
              </a:lnSpc>
              <a:spcBef>
                <a:spcPts val="1200"/>
              </a:spcBef>
              <a:spcAft>
                <a:spcPts val="1200"/>
              </a:spcAft>
              <a:buClr>
                <a:schemeClr val="dk1"/>
              </a:buClr>
              <a:buSzPts val="1100"/>
              <a:buNone/>
            </a:pPr>
            <a:r>
              <a:t/>
            </a:r>
            <a:endParaRPr sz="1800">
              <a:latin typeface="Book Antiqua"/>
              <a:ea typeface="Book Antiqua"/>
              <a:cs typeface="Book Antiqua"/>
              <a:sym typeface="Book Antiqu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4169302e402ced641d0b1eec0de1aacf">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5036a9dac09402a14213d3df5d67b585"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Props1.xml><?xml version="1.0" encoding="utf-8"?>
<ds:datastoreItem xmlns:ds="http://schemas.openxmlformats.org/officeDocument/2006/customXml" ds:itemID="{2DCE976E-68F9-4DAC-8DF8-E51B410D3D8D}"/>
</file>

<file path=customXml/itemProps2.xml><?xml version="1.0" encoding="utf-8"?>
<ds:datastoreItem xmlns:ds="http://schemas.openxmlformats.org/officeDocument/2006/customXml" ds:itemID="{336F1451-6543-4541-B7E1-E278B120F64F}"/>
</file>

<file path=customXml/itemProps3.xml><?xml version="1.0" encoding="utf-8"?>
<ds:datastoreItem xmlns:ds="http://schemas.openxmlformats.org/officeDocument/2006/customXml" ds:itemID="{4C17B0C2-CB97-45E3-82D8-89047EE8CBE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Order">
    <vt:r8>9632300</vt:r8>
  </property>
  <property fmtid="{D5CDD505-2E9C-101B-9397-08002B2CF9AE}" pid="4" name="Processed">
    <vt:bool>false</vt:bool>
  </property>
  <property fmtid="{D5CDD505-2E9C-101B-9397-08002B2CF9AE}" pid="5" name="xd_Signature">
    <vt:bool>false</vt:bool>
  </property>
  <property fmtid="{D5CDD505-2E9C-101B-9397-08002B2CF9AE}" pid="6" name="Putonlin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