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4" r:id="rId6"/>
    <p:sldId id="274" r:id="rId7"/>
    <p:sldId id="285" r:id="rId8"/>
    <p:sldId id="276" r:id="rId9"/>
    <p:sldId id="277" r:id="rId10"/>
    <p:sldId id="286" r:id="rId11"/>
    <p:sldId id="280" r:id="rId12"/>
    <p:sldId id="279"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CE2AC-19F8-4A9A-8DC5-74A0AF781324}" v="1" dt="2026-02-18T09:30:17.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4" autoAdjust="0"/>
    <p:restoredTop sz="93634" autoAdjust="0"/>
  </p:normalViewPr>
  <p:slideViewPr>
    <p:cSldViewPr snapToGrid="0">
      <p:cViewPr varScale="1">
        <p:scale>
          <a:sx n="61" d="100"/>
          <a:sy n="61" d="100"/>
        </p:scale>
        <p:origin x="115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1371104" y="1496600"/>
            <a:ext cx="9144000"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ZA" dirty="0"/>
              <a:t>Leadership Category</a:t>
            </a:r>
            <a:endParaRPr lang="en-ZA"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727587" y="3155811"/>
            <a:ext cx="1097280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800" b="1" dirty="0">
              <a:solidFill>
                <a:srgbClr val="FF0000"/>
              </a:solidFill>
            </a:endParaRPr>
          </a:p>
          <a:p>
            <a:pPr algn="ctr"/>
            <a:r>
              <a:rPr lang="en-US" sz="4000" b="1" dirty="0">
                <a:solidFill>
                  <a:srgbClr val="FF0000"/>
                </a:solidFill>
              </a:rPr>
              <a:t>A young director restoring </a:t>
            </a:r>
            <a:r>
              <a:rPr lang="en-US" sz="4000" b="1" dirty="0" err="1">
                <a:solidFill>
                  <a:srgbClr val="FF0000"/>
                </a:solidFill>
              </a:rPr>
              <a:t>organisaational</a:t>
            </a:r>
            <a:r>
              <a:rPr lang="en-US" sz="4000" b="1" dirty="0">
                <a:solidFill>
                  <a:srgbClr val="FF0000"/>
                </a:solidFill>
              </a:rPr>
              <a:t> power through black queer feminist leadership.</a:t>
            </a:r>
          </a:p>
        </p:txBody>
      </p:sp>
      <p:sp>
        <p:nvSpPr>
          <p:cNvPr id="2" name="Content Placeholder 4">
            <a:extLst>
              <a:ext uri="{FF2B5EF4-FFF2-40B4-BE49-F238E27FC236}">
                <a16:creationId xmlns:a16="http://schemas.microsoft.com/office/drawing/2014/main" id="{949EF0D1-C3D3-A50D-E26B-5D7CDB04134B}"/>
              </a:ext>
            </a:extLst>
          </p:cNvPr>
          <p:cNvSpPr txBox="1">
            <a:spLocks/>
          </p:cNvSpPr>
          <p:nvPr/>
        </p:nvSpPr>
        <p:spPr>
          <a:xfrm>
            <a:off x="9722368" y="469806"/>
            <a:ext cx="1303979" cy="897215"/>
          </a:xfrm>
          <a:prstGeom prst="rect">
            <a:avLst/>
          </a:prstGeom>
          <a:solidFill>
            <a:schemeClr val="bg1"/>
          </a:solidFill>
          <a:ln>
            <a:solidFill>
              <a:srgbClr val="FF0000"/>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dirty="0">
                <a:solidFill>
                  <a:srgbClr val="FF0000"/>
                </a:solidFill>
              </a:rPr>
              <a:t>Your logo goes here</a:t>
            </a:r>
            <a:endParaRPr lang="en-GB" sz="2000" dirty="0">
              <a:solidFill>
                <a:srgbClr val="FF0000"/>
              </a:solidFill>
            </a:endParaRPr>
          </a:p>
        </p:txBody>
      </p:sp>
      <p:pic>
        <p:nvPicPr>
          <p:cNvPr id="4" name="Picture 3">
            <a:extLst>
              <a:ext uri="{FF2B5EF4-FFF2-40B4-BE49-F238E27FC236}">
                <a16:creationId xmlns:a16="http://schemas.microsoft.com/office/drawing/2014/main" id="{1C85B1D7-B146-2205-382A-3E118B3F1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367" y="489436"/>
            <a:ext cx="1303979" cy="897215"/>
          </a:xfrm>
          <a:prstGeom prst="rect">
            <a:avLst/>
          </a:prstGeom>
        </p:spPr>
      </p:pic>
    </p:spTree>
    <p:extLst>
      <p:ext uri="{BB962C8B-B14F-4D97-AF65-F5344CB8AC3E}">
        <p14:creationId xmlns:p14="http://schemas.microsoft.com/office/powerpoint/2010/main" val="4066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fontScale="92500" lnSpcReduction="20000"/>
          </a:bodyPr>
          <a:lstStyle/>
          <a:p>
            <a:pPr marL="0" indent="0">
              <a:buNone/>
            </a:pPr>
            <a:r>
              <a:rPr lang="en-US" dirty="0"/>
              <a:t>What are your plans?</a:t>
            </a:r>
          </a:p>
          <a:p>
            <a:pPr>
              <a:buNone/>
            </a:pPr>
            <a:r>
              <a:rPr lang="en-US" dirty="0" err="1"/>
              <a:t>Organisational</a:t>
            </a:r>
            <a:r>
              <a:rPr lang="en-US" dirty="0"/>
              <a:t> Strengthening</a:t>
            </a:r>
          </a:p>
          <a:p>
            <a:pPr>
              <a:buNone/>
            </a:pPr>
            <a:r>
              <a:rPr lang="en-US" dirty="0"/>
              <a:t>We aim to strengthen governance, leadership, and internal systems to ensure the </a:t>
            </a:r>
            <a:r>
              <a:rPr lang="en-US" dirty="0" err="1"/>
              <a:t>organisation</a:t>
            </a:r>
            <a:r>
              <a:rPr lang="en-US" dirty="0"/>
              <a:t> operates in a safe, accountable, and sustainable way.</a:t>
            </a:r>
          </a:p>
          <a:p>
            <a:pPr>
              <a:buNone/>
            </a:pPr>
            <a:r>
              <a:rPr lang="en-US" dirty="0"/>
              <a:t>2. Fundraising and Resource </a:t>
            </a:r>
            <a:r>
              <a:rPr lang="en-US" dirty="0" err="1"/>
              <a:t>Mobilisation</a:t>
            </a:r>
            <a:br>
              <a:rPr lang="en-US" dirty="0"/>
            </a:br>
            <a:r>
              <a:rPr lang="en-US" dirty="0"/>
              <a:t>We plan to diversify funding sources and build long-term partnerships to ensure sustainable resources that support impactful programs and advocacy.</a:t>
            </a:r>
          </a:p>
          <a:p>
            <a:pPr>
              <a:buNone/>
            </a:pPr>
            <a:r>
              <a:rPr lang="en-US" dirty="0"/>
              <a:t>3. Community Empowerment</a:t>
            </a:r>
            <a:br>
              <a:rPr lang="en-US" dirty="0"/>
            </a:br>
            <a:r>
              <a:rPr lang="en-US" dirty="0"/>
              <a:t>We will expand psychosocial support, leadership development, and economic empowerment initiatives to improve the wellbeing and resilience of Black LBQ women.</a:t>
            </a:r>
          </a:p>
          <a:p>
            <a:pPr>
              <a:buNone/>
            </a:pPr>
            <a:r>
              <a:rPr lang="en-US" dirty="0"/>
              <a:t>4. Social Justice Advocacy</a:t>
            </a:r>
            <a:br>
              <a:rPr lang="en-US" dirty="0"/>
            </a:br>
            <a:r>
              <a:rPr lang="en-US" dirty="0"/>
              <a:t>We will continue to drive policy advocacy, public awareness campaigns, and movement partnerships that advance the rights, safety, and visibility of Black LBQ women.</a:t>
            </a:r>
          </a:p>
          <a:p>
            <a:pPr marL="0" indent="0">
              <a:buNone/>
            </a:pPr>
            <a:endParaRPr lang="en-US" dirty="0"/>
          </a:p>
        </p:txBody>
      </p:sp>
    </p:spTree>
    <p:extLst>
      <p:ext uri="{BB962C8B-B14F-4D97-AF65-F5344CB8AC3E}">
        <p14:creationId xmlns:p14="http://schemas.microsoft.com/office/powerpoint/2010/main" val="140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Synopsis</a:t>
            </a:r>
            <a:r>
              <a:rPr lang="en-ZA" dirty="0"/>
              <a:t>– brief overview what this is about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1200333166"/>
              </p:ext>
            </p:extLst>
          </p:nvPr>
        </p:nvGraphicFramePr>
        <p:xfrm>
          <a:off x="541284" y="851337"/>
          <a:ext cx="11098608" cy="5473435"/>
        </p:xfrm>
        <a:graphic>
          <a:graphicData uri="http://schemas.openxmlformats.org/drawingml/2006/table">
            <a:tbl>
              <a:tblPr firstRow="1" firstCol="1" bandRow="1">
                <a:tableStyleId>{5C22544A-7EE6-4342-B048-85BDC9FD1C3A}</a:tableStyleId>
              </a:tblPr>
              <a:tblGrid>
                <a:gridCol w="2080618">
                  <a:extLst>
                    <a:ext uri="{9D8B030D-6E8A-4147-A177-3AD203B41FA5}">
                      <a16:colId xmlns:a16="http://schemas.microsoft.com/office/drawing/2014/main" val="123376925"/>
                    </a:ext>
                  </a:extLst>
                </a:gridCol>
                <a:gridCol w="9017990">
                  <a:extLst>
                    <a:ext uri="{9D8B030D-6E8A-4147-A177-3AD203B41FA5}">
                      <a16:colId xmlns:a16="http://schemas.microsoft.com/office/drawing/2014/main" val="3439560178"/>
                    </a:ext>
                  </a:extLst>
                </a:gridCol>
              </a:tblGrid>
              <a:tr h="375028">
                <a:tc>
                  <a:txBody>
                    <a:bodyPr/>
                    <a:lstStyle/>
                    <a:p>
                      <a:pPr>
                        <a:buNone/>
                      </a:pPr>
                      <a:r>
                        <a:rPr lang="en-ZA" sz="2400" dirty="0">
                          <a:solidFill>
                            <a:schemeClr val="tx1"/>
                          </a:solidFill>
                          <a:effectLst/>
                        </a:rPr>
                        <a:t>Name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Jamilla Jade Madingwane</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164091"/>
                  </a:ext>
                </a:extLst>
              </a:tr>
              <a:tr h="375028">
                <a:tc>
                  <a:txBody>
                    <a:bodyPr/>
                    <a:lstStyle/>
                    <a:p>
                      <a:pPr>
                        <a:buNone/>
                      </a:pPr>
                      <a:r>
                        <a:rPr lang="en-ZA" sz="2400" dirty="0">
                          <a:solidFill>
                            <a:schemeClr val="tx1"/>
                          </a:solidFill>
                          <a:effectLst/>
                        </a:rPr>
                        <a:t>Designation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Executive Director</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78158"/>
                  </a:ext>
                </a:extLst>
              </a:tr>
              <a:tr h="375028">
                <a:tc>
                  <a:txBody>
                    <a:bodyPr/>
                    <a:lstStyle/>
                    <a:p>
                      <a:pPr>
                        <a:buNone/>
                      </a:pPr>
                      <a:r>
                        <a:rPr lang="en-ZA" sz="2400" dirty="0">
                          <a:solidFill>
                            <a:schemeClr val="tx1"/>
                          </a:solidFill>
                          <a:effectLst/>
                        </a:rPr>
                        <a:t>Organisation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Forum for the Empowerment of Women</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067951"/>
                  </a:ext>
                </a:extLst>
              </a:tr>
              <a:tr h="375028">
                <a:tc>
                  <a:txBody>
                    <a:bodyPr/>
                    <a:lstStyle/>
                    <a:p>
                      <a:pPr>
                        <a:buNone/>
                      </a:pPr>
                      <a:r>
                        <a:rPr lang="en-ZA" sz="2400">
                          <a:solidFill>
                            <a:schemeClr val="tx1"/>
                          </a:solidFill>
                          <a:effectLst/>
                        </a:rPr>
                        <a:t>Country </a:t>
                      </a:r>
                      <a:endParaRPr lang="en-ZA" sz="24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South Africa</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4574"/>
                  </a:ext>
                </a:extLst>
              </a:tr>
              <a:tr h="375028">
                <a:tc>
                  <a:txBody>
                    <a:bodyPr/>
                    <a:lstStyle/>
                    <a:p>
                      <a:pPr>
                        <a:buNone/>
                      </a:pPr>
                      <a:r>
                        <a:rPr lang="en-ZA" sz="2400" dirty="0">
                          <a:solidFill>
                            <a:schemeClr val="tx1"/>
                          </a:solidFill>
                          <a:effectLst/>
                        </a:rPr>
                        <a:t>Category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Leadership</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865186"/>
                  </a:ext>
                </a:extLst>
              </a:tr>
              <a:tr h="3598295">
                <a:tc>
                  <a:txBody>
                    <a:bodyPr/>
                    <a:lstStyle/>
                    <a:p>
                      <a:pPr>
                        <a:buNone/>
                      </a:pPr>
                      <a:r>
                        <a:rPr lang="en-US"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800" dirty="0"/>
                        <a:t>This presentation reflects on leadership within a legacy community </a:t>
                      </a:r>
                      <a:r>
                        <a:rPr lang="en-US" sz="1800" dirty="0" err="1"/>
                        <a:t>organisation</a:t>
                      </a:r>
                      <a:r>
                        <a:rPr lang="en-US" sz="1800" dirty="0"/>
                        <a:t> and the responsibility of guiding it through periods of transition and rebuilding. As Executive Director of the Forum for the Empowerment of Women, my leadership is shaped by the </a:t>
                      </a:r>
                      <a:r>
                        <a:rPr lang="en-US" sz="1800" dirty="0" err="1"/>
                        <a:t>organisation’s</a:t>
                      </a:r>
                      <a:r>
                        <a:rPr lang="en-US" sz="1800" dirty="0"/>
                        <a:t> history, including years of governance and leadership challenges. Stepping into this role has required strengthening internal systems while continuing to advance advocacy for lesbian, bisexual and queer women. The work involves balancing </a:t>
                      </a:r>
                      <a:r>
                        <a:rPr lang="en-US" sz="1800" dirty="0" err="1"/>
                        <a:t>organisational</a:t>
                      </a:r>
                      <a:r>
                        <a:rPr lang="en-US" sz="1800" dirty="0"/>
                        <a:t> operations, financial oversight, and movement-building while remaining accountable to the communities we serve. It also requires rebuilding trust, </a:t>
                      </a:r>
                      <a:r>
                        <a:rPr lang="en-US" sz="1800" dirty="0" err="1"/>
                        <a:t>stabilising</a:t>
                      </a:r>
                      <a:r>
                        <a:rPr lang="en-US" sz="1800" dirty="0"/>
                        <a:t> the </a:t>
                      </a:r>
                      <a:r>
                        <a:rPr lang="en-US" sz="1800" dirty="0" err="1"/>
                        <a:t>organisation</a:t>
                      </a:r>
                      <a:r>
                        <a:rPr lang="en-US" sz="1800" dirty="0"/>
                        <a:t>, and ensuring long-term sustainability. My leadership approach is grounded in Black queer feminist values that </a:t>
                      </a:r>
                      <a:r>
                        <a:rPr lang="en-US" sz="1800" dirty="0" err="1"/>
                        <a:t>prioritise</a:t>
                      </a:r>
                      <a:r>
                        <a:rPr lang="en-US" sz="1800" dirty="0"/>
                        <a:t> collective care, honesty, and responsibility. I believe leadership must create spaces where LBQ people are </a:t>
                      </a:r>
                      <a:r>
                        <a:rPr lang="en-US" sz="1800" dirty="0" err="1"/>
                        <a:t>centred</a:t>
                      </a:r>
                      <a:r>
                        <a:rPr lang="en-US" sz="1800" dirty="0"/>
                        <a:t>, affirmed, and protected. Ultimately, this work is about </a:t>
                      </a:r>
                      <a:r>
                        <a:rPr lang="en-US" sz="1800" dirty="0" err="1"/>
                        <a:t>honouring</a:t>
                      </a:r>
                      <a:r>
                        <a:rPr lang="en-US" sz="1800" dirty="0"/>
                        <a:t> the legacy of FEW while building a stronger and more resilient </a:t>
                      </a:r>
                      <a:r>
                        <a:rPr lang="en-US" sz="1800" dirty="0" err="1"/>
                        <a:t>organisation</a:t>
                      </a:r>
                      <a:r>
                        <a:rPr lang="en-US" sz="1800" dirty="0"/>
                        <a:t> for the future.</a:t>
                      </a:r>
                      <a:endParaRPr lang="en-ZA" sz="18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5669"/>
                  </a:ext>
                </a:extLst>
              </a:tr>
            </a:tbl>
          </a:graphicData>
        </a:graphic>
      </p:graphicFrame>
    </p:spTree>
    <p:extLst>
      <p:ext uri="{BB962C8B-B14F-4D97-AF65-F5344CB8AC3E}">
        <p14:creationId xmlns:p14="http://schemas.microsoft.com/office/powerpoint/2010/main" val="397832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Background</a:t>
            </a:r>
            <a:r>
              <a:rPr lang="en-ZA" dirty="0"/>
              <a:t>(</a:t>
            </a:r>
            <a:r>
              <a:rPr lang="fr-FR" dirty="0" err="1"/>
              <a:t>problem</a:t>
            </a:r>
            <a:r>
              <a:rPr lang="fr-FR" dirty="0"/>
              <a:t>, actions, change, </a:t>
            </a:r>
            <a:r>
              <a:rPr lang="fr-FR" dirty="0" err="1"/>
              <a:t>evidence</a:t>
            </a:r>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49580A2-9E5C-E6B7-6DA1-B6663C801AE7}"/>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err="1"/>
              <a:t>vidence</a:t>
            </a:r>
            <a:r>
              <a:rPr lang="en-ZA" dirty="0"/>
              <a:t>: Include Photos or videos</a:t>
            </a:r>
          </a:p>
          <a:p>
            <a:endParaRPr lang="en-ZA" dirty="0"/>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70000" lnSpcReduction="20000"/>
          </a:bodyPr>
          <a:lstStyle/>
          <a:p>
            <a:r>
              <a:rPr lang="en-US" dirty="0"/>
              <a:t>Forum for the Empowerment of Women is a legacy organization that has historically provided advocacy, support, and community for lesbian, bisexual, and queer (LBQ) women in South Africa. However, over time the organization faced leadership transitions, governance challenges, and organizational instability, which affected its ability to operate at full capacity and maintain trust with the communities it serves.</a:t>
            </a:r>
          </a:p>
          <a:p>
            <a:r>
              <a:rPr lang="en-US" dirty="0"/>
              <a:t>At the same time, LBQ women particularly those in townships and marginalized communities continue to face high levels of violence, discrimination, and social exclusion despite constitutional protections.</a:t>
            </a:r>
          </a:p>
          <a:p>
            <a:r>
              <a:rPr lang="en-US" dirty="0"/>
              <a:t>As Executive Director, I stepped into this moment with the responsibility of stabilizing the organization, strengthening governance systems, and rebuilding trust with the community. My role has been to guide FEW through a process of rebuilding while ensuring that the organization remains rooted in its mission to advocate for the dignity, safety, and visibility of LBQ women.</a:t>
            </a:r>
          </a:p>
          <a:p>
            <a:endParaRPr lang="en-US" dirty="0"/>
          </a:p>
        </p:txBody>
      </p:sp>
      <p:pic>
        <p:nvPicPr>
          <p:cNvPr id="6" name="Picture 5">
            <a:extLst>
              <a:ext uri="{FF2B5EF4-FFF2-40B4-BE49-F238E27FC236}">
                <a16:creationId xmlns:a16="http://schemas.microsoft.com/office/drawing/2014/main" id="{8E2E572E-1D8C-BC3A-C7DA-D9589BCAA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154" y="1611720"/>
            <a:ext cx="2772783" cy="2302510"/>
          </a:xfrm>
          <a:prstGeom prst="rect">
            <a:avLst/>
          </a:prstGeom>
        </p:spPr>
      </p:pic>
      <p:pic>
        <p:nvPicPr>
          <p:cNvPr id="9" name="Picture 8">
            <a:extLst>
              <a:ext uri="{FF2B5EF4-FFF2-40B4-BE49-F238E27FC236}">
                <a16:creationId xmlns:a16="http://schemas.microsoft.com/office/drawing/2014/main" id="{26B4596E-A4E5-DD79-0AE7-146B31377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562" y="3914230"/>
            <a:ext cx="2772783" cy="2176680"/>
          </a:xfrm>
          <a:prstGeom prst="rect">
            <a:avLst/>
          </a:prstGeom>
        </p:spPr>
      </p:pic>
      <p:pic>
        <p:nvPicPr>
          <p:cNvPr id="14" name="Picture 13">
            <a:extLst>
              <a:ext uri="{FF2B5EF4-FFF2-40B4-BE49-F238E27FC236}">
                <a16:creationId xmlns:a16="http://schemas.microsoft.com/office/drawing/2014/main" id="{BE9B2D42-2989-4A99-3842-06965351C41D}"/>
              </a:ext>
            </a:extLst>
          </p:cNvPr>
          <p:cNvPicPr>
            <a:picLocks noChangeAspect="1"/>
          </p:cNvPicPr>
          <p:nvPr/>
        </p:nvPicPr>
        <p:blipFill>
          <a:blip r:embed="rId4"/>
          <a:stretch>
            <a:fillRect/>
          </a:stretch>
        </p:blipFill>
        <p:spPr>
          <a:xfrm>
            <a:off x="8980937" y="1611720"/>
            <a:ext cx="3156660" cy="4499080"/>
          </a:xfrm>
          <a:prstGeom prst="rect">
            <a:avLst/>
          </a:prstGeom>
        </p:spPr>
      </p:pic>
    </p:spTree>
    <p:extLst>
      <p:ext uri="{BB962C8B-B14F-4D97-AF65-F5344CB8AC3E}">
        <p14:creationId xmlns:p14="http://schemas.microsoft.com/office/powerpoint/2010/main" val="38009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BDDDDA-94CF-8EB0-7CD8-2ED6998DB16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8D1A9BD-9453-BA10-049E-62A06458C370}"/>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049A6371-813F-A65B-EC9B-0267E9215F0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E9BE28E8-39DF-3E3F-EA2F-7EAD54AADC8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Background</a:t>
            </a:r>
            <a:r>
              <a:rPr lang="en-ZA" dirty="0"/>
              <a:t>(</a:t>
            </a:r>
            <a:r>
              <a:rPr lang="fr-FR" dirty="0" err="1"/>
              <a:t>problem</a:t>
            </a:r>
            <a:r>
              <a:rPr lang="fr-FR" dirty="0"/>
              <a:t>, actions, change, </a:t>
            </a:r>
            <a:r>
              <a:rPr lang="fr-FR" dirty="0" err="1"/>
              <a:t>evidence</a:t>
            </a:r>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75D53456-8B85-899B-2921-3F6BA1B06AB1}"/>
              </a:ext>
            </a:extLst>
          </p:cNvPr>
          <p:cNvSpPr txBox="1">
            <a:spLocks/>
          </p:cNvSpPr>
          <p:nvPr/>
        </p:nvSpPr>
        <p:spPr>
          <a:xfrm>
            <a:off x="6213562" y="903703"/>
            <a:ext cx="5973024" cy="5421069"/>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err="1"/>
              <a:t>vidence</a:t>
            </a:r>
            <a:r>
              <a:rPr lang="en-ZA" dirty="0"/>
              <a:t>: Include Photos or videos</a:t>
            </a:r>
          </a:p>
          <a:p>
            <a:endParaRPr lang="en-ZA" dirty="0"/>
          </a:p>
        </p:txBody>
      </p:sp>
      <p:sp>
        <p:nvSpPr>
          <p:cNvPr id="3" name="TextBox 9">
            <a:extLst>
              <a:ext uri="{FF2B5EF4-FFF2-40B4-BE49-F238E27FC236}">
                <a16:creationId xmlns:a16="http://schemas.microsoft.com/office/drawing/2014/main" id="{84B24800-D43F-C6AC-1DED-6E2AA27B4CB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7E21EDD7-F537-3B0C-874D-A4C577708139}"/>
              </a:ext>
            </a:extLst>
          </p:cNvPr>
          <p:cNvSpPr>
            <a:spLocks noGrp="1"/>
          </p:cNvSpPr>
          <p:nvPr>
            <p:ph sz="half" idx="1"/>
          </p:nvPr>
        </p:nvSpPr>
        <p:spPr>
          <a:xfrm>
            <a:off x="235131" y="930166"/>
            <a:ext cx="5860869" cy="5421069"/>
          </a:xfrm>
          <a:ln>
            <a:solidFill>
              <a:schemeClr val="tx1"/>
            </a:solidFill>
          </a:ln>
        </p:spPr>
        <p:txBody>
          <a:bodyPr vert="horz" lIns="91440" tIns="45720" rIns="91440" bIns="45720" rtlCol="0" anchor="t">
            <a:noAutofit/>
          </a:bodyPr>
          <a:lstStyle/>
          <a:p>
            <a:pPr marL="0" indent="0">
              <a:buNone/>
            </a:pPr>
            <a:r>
              <a:rPr lang="en-US" sz="1800" dirty="0"/>
              <a:t>FEW is one of South Africa’s long-standing, community-led </a:t>
            </a:r>
            <a:r>
              <a:rPr lang="en-US" sz="1800" dirty="0" err="1"/>
              <a:t>organisations</a:t>
            </a:r>
            <a:r>
              <a:rPr lang="en-US" sz="1800" dirty="0"/>
              <a:t> dedicated to advancing the rights, safety, and visibility of lesbian, bisexual, and queer (LBQ) women. What makes FEW unique is its grassroots foundation and legacy of community </a:t>
            </a:r>
            <a:r>
              <a:rPr lang="en-US" sz="1800" dirty="0" err="1"/>
              <a:t>organising</a:t>
            </a:r>
            <a:r>
              <a:rPr lang="en-US" sz="1800" dirty="0"/>
              <a:t>, creating spaces where LBQ women can access support, leadership development, and advocacy while being </a:t>
            </a:r>
            <a:r>
              <a:rPr lang="en-US" sz="1800" dirty="0" err="1"/>
              <a:t>centred</a:t>
            </a:r>
            <a:r>
              <a:rPr lang="en-US" sz="1800" dirty="0"/>
              <a:t> and affirmed.</a:t>
            </a:r>
          </a:p>
          <a:p>
            <a:pPr marL="0" indent="0">
              <a:buNone/>
            </a:pPr>
            <a:r>
              <a:rPr lang="en-US" sz="1800" dirty="0"/>
              <a:t>FEW addresses the violence, discrimination, and social exclusion faced by LBQ women in </a:t>
            </a:r>
            <a:r>
              <a:rPr lang="en-US" sz="1800" dirty="0" err="1"/>
              <a:t>marginalised</a:t>
            </a:r>
            <a:r>
              <a:rPr lang="en-US" sz="1800" dirty="0"/>
              <a:t> communities. The </a:t>
            </a:r>
            <a:r>
              <a:rPr lang="en-US" sz="1800" dirty="0" err="1"/>
              <a:t>organisation</a:t>
            </a:r>
            <a:r>
              <a:rPr lang="en-US" sz="1800" dirty="0"/>
              <a:t> works to strengthen community support, advocate for safety and dignity, and ensure that LBQ voices are represented in broader gender justice and human rights movements.</a:t>
            </a:r>
          </a:p>
          <a:p>
            <a:pPr marL="0" indent="0">
              <a:buNone/>
            </a:pPr>
            <a:r>
              <a:rPr lang="en-US" sz="1800" dirty="0"/>
              <a:t>Before the rebuilding process, FEW experienced leadership transitions and governance challenges that affected </a:t>
            </a:r>
            <a:r>
              <a:rPr lang="en-US" sz="1800" dirty="0" err="1"/>
              <a:t>organisational</a:t>
            </a:r>
            <a:r>
              <a:rPr lang="en-US" sz="1800" dirty="0"/>
              <a:t> stability and community trust. This created a need to strengthen internal systems, restore accountability, and rebuild the </a:t>
            </a:r>
            <a:r>
              <a:rPr lang="en-US" sz="1800" dirty="0" err="1"/>
              <a:t>organisation</a:t>
            </a:r>
            <a:r>
              <a:rPr lang="en-US" sz="1800" dirty="0"/>
              <a:t> so it can continue its legacy of advocacy and support for LBQ communities.</a:t>
            </a:r>
          </a:p>
          <a:p>
            <a:endParaRPr lang="en-US" sz="1800" dirty="0"/>
          </a:p>
        </p:txBody>
      </p:sp>
      <p:pic>
        <p:nvPicPr>
          <p:cNvPr id="4" name="Picture 3">
            <a:extLst>
              <a:ext uri="{FF2B5EF4-FFF2-40B4-BE49-F238E27FC236}">
                <a16:creationId xmlns:a16="http://schemas.microsoft.com/office/drawing/2014/main" id="{3E714C8D-155E-1A67-25F8-CF785E456844}"/>
              </a:ext>
            </a:extLst>
          </p:cNvPr>
          <p:cNvPicPr>
            <a:picLocks noChangeAspect="1"/>
          </p:cNvPicPr>
          <p:nvPr/>
        </p:nvPicPr>
        <p:blipFill>
          <a:blip r:embed="rId2"/>
          <a:stretch>
            <a:fillRect/>
          </a:stretch>
        </p:blipFill>
        <p:spPr>
          <a:xfrm>
            <a:off x="6213562" y="1355834"/>
            <a:ext cx="5978438" cy="4995400"/>
          </a:xfrm>
          <a:prstGeom prst="rect">
            <a:avLst/>
          </a:prstGeom>
        </p:spPr>
      </p:pic>
    </p:spTree>
    <p:extLst>
      <p:ext uri="{BB962C8B-B14F-4D97-AF65-F5344CB8AC3E}">
        <p14:creationId xmlns:p14="http://schemas.microsoft.com/office/powerpoint/2010/main" val="309389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5706DD1E-29A2-AB8D-8903-4E8E84F3A62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Change</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66E7404-EC74-A551-44B2-799722FA617D}"/>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err="1"/>
              <a:t>vidence</a:t>
            </a:r>
            <a:r>
              <a:rPr lang="en-ZA" dirty="0"/>
              <a:t>: Include Photos or videos</a:t>
            </a:r>
          </a:p>
        </p:txBody>
      </p:sp>
      <p:sp>
        <p:nvSpPr>
          <p:cNvPr id="3" name="TextBox 9">
            <a:extLst>
              <a:ext uri="{FF2B5EF4-FFF2-40B4-BE49-F238E27FC236}">
                <a16:creationId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1356042C-87BF-ABF0-F8A3-88794087CA6B}"/>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62500" lnSpcReduction="20000"/>
          </a:bodyPr>
          <a:lstStyle/>
          <a:p>
            <a:pPr>
              <a:buNone/>
            </a:pPr>
            <a:r>
              <a:rPr lang="en-US" dirty="0"/>
              <a:t>The change began through a deliberate process of </a:t>
            </a:r>
            <a:r>
              <a:rPr lang="en-US" dirty="0" err="1"/>
              <a:t>organisational</a:t>
            </a:r>
            <a:r>
              <a:rPr lang="en-US" dirty="0"/>
              <a:t> </a:t>
            </a:r>
            <a:r>
              <a:rPr lang="en-US" dirty="0" err="1"/>
              <a:t>stabilisation</a:t>
            </a:r>
            <a:r>
              <a:rPr lang="en-US" dirty="0"/>
              <a:t> and rebuilding. This included strengthening governance structures, improving financial and operational systems, and re-establishing accountability within the </a:t>
            </a:r>
            <a:r>
              <a:rPr lang="en-US" dirty="0" err="1"/>
              <a:t>organisation</a:t>
            </a:r>
            <a:r>
              <a:rPr lang="en-US" dirty="0"/>
              <a:t>. At the same time, we </a:t>
            </a:r>
            <a:r>
              <a:rPr lang="en-US" dirty="0" err="1"/>
              <a:t>prioritised</a:t>
            </a:r>
            <a:r>
              <a:rPr lang="en-US" dirty="0"/>
              <a:t> rebuilding trust with the community and partners while continuing advocacy and support for LBQ women.</a:t>
            </a:r>
          </a:p>
          <a:p>
            <a:pPr>
              <a:buNone/>
            </a:pPr>
            <a:r>
              <a:rPr lang="en-US" dirty="0"/>
              <a:t>Activities and actions</a:t>
            </a:r>
          </a:p>
          <a:p>
            <a:pPr>
              <a:buNone/>
            </a:pPr>
            <a:r>
              <a:rPr lang="en-US" dirty="0"/>
              <a:t>Key actions included reviewing internal policies, strengthening financial oversight, rebuilding partnerships, and re-centering community engagement and advocacy work. We also focused on creating a more stable </a:t>
            </a:r>
            <a:r>
              <a:rPr lang="en-US" dirty="0" err="1"/>
              <a:t>organisational</a:t>
            </a:r>
            <a:r>
              <a:rPr lang="en-US" dirty="0"/>
              <a:t> structure that supports both staff and community programs.</a:t>
            </a:r>
          </a:p>
          <a:p>
            <a:pPr>
              <a:buNone/>
            </a:pPr>
            <a:r>
              <a:rPr lang="en-US" dirty="0"/>
              <a:t>Who led and participated in the change</a:t>
            </a:r>
          </a:p>
          <a:p>
            <a:pPr>
              <a:buNone/>
            </a:pPr>
            <a:r>
              <a:rPr lang="en-US" dirty="0"/>
              <a:t>The rebuilding process has been collectively led by the Executive Director, the board, staff members, and community partners, with the guidance and participation of LBQ women who remain at the </a:t>
            </a:r>
            <a:r>
              <a:rPr lang="en-US" dirty="0" err="1"/>
              <a:t>centre</a:t>
            </a:r>
            <a:r>
              <a:rPr lang="en-US" dirty="0"/>
              <a:t> of the </a:t>
            </a:r>
            <a:r>
              <a:rPr lang="en-US" dirty="0" err="1"/>
              <a:t>organisation’s</a:t>
            </a:r>
            <a:r>
              <a:rPr lang="en-US" dirty="0"/>
              <a:t> work. This collective effort has been essential in restoring stability and strengthening the </a:t>
            </a:r>
            <a:r>
              <a:rPr lang="en-US" dirty="0" err="1"/>
              <a:t>organisation</a:t>
            </a:r>
            <a:r>
              <a:rPr lang="en-US" dirty="0"/>
              <a:t> for the future.</a:t>
            </a:r>
          </a:p>
          <a:p>
            <a:pPr marL="0" indent="0">
              <a:buNone/>
            </a:pPr>
            <a:endParaRPr lang="en-US" dirty="0"/>
          </a:p>
        </p:txBody>
      </p:sp>
      <p:pic>
        <p:nvPicPr>
          <p:cNvPr id="4" name="Picture 3">
            <a:extLst>
              <a:ext uri="{FF2B5EF4-FFF2-40B4-BE49-F238E27FC236}">
                <a16:creationId xmlns:a16="http://schemas.microsoft.com/office/drawing/2014/main" id="{6CB0A203-7DF8-E735-9567-F5E97CF66619}"/>
              </a:ext>
            </a:extLst>
          </p:cNvPr>
          <p:cNvPicPr>
            <a:picLocks noChangeAspect="1"/>
          </p:cNvPicPr>
          <p:nvPr/>
        </p:nvPicPr>
        <p:blipFill>
          <a:blip r:embed="rId2"/>
          <a:stretch>
            <a:fillRect/>
          </a:stretch>
        </p:blipFill>
        <p:spPr>
          <a:xfrm>
            <a:off x="6208151" y="1623848"/>
            <a:ext cx="5983843" cy="2317531"/>
          </a:xfrm>
          <a:prstGeom prst="rect">
            <a:avLst/>
          </a:prstGeom>
        </p:spPr>
      </p:pic>
      <p:pic>
        <p:nvPicPr>
          <p:cNvPr id="6" name="Picture 5">
            <a:extLst>
              <a:ext uri="{FF2B5EF4-FFF2-40B4-BE49-F238E27FC236}">
                <a16:creationId xmlns:a16="http://schemas.microsoft.com/office/drawing/2014/main" id="{575C7B29-7C2A-3E31-39F8-F405240C95EA}"/>
              </a:ext>
            </a:extLst>
          </p:cNvPr>
          <p:cNvPicPr>
            <a:picLocks noChangeAspect="1"/>
          </p:cNvPicPr>
          <p:nvPr/>
        </p:nvPicPr>
        <p:blipFill>
          <a:blip r:embed="rId3"/>
          <a:stretch>
            <a:fillRect/>
          </a:stretch>
        </p:blipFill>
        <p:spPr>
          <a:xfrm>
            <a:off x="6202743" y="3967840"/>
            <a:ext cx="5983844" cy="2381823"/>
          </a:xfrm>
          <a:prstGeom prst="rect">
            <a:avLst/>
          </a:prstGeom>
        </p:spPr>
      </p:pic>
    </p:spTree>
    <p:extLst>
      <p:ext uri="{BB962C8B-B14F-4D97-AF65-F5344CB8AC3E}">
        <p14:creationId xmlns:p14="http://schemas.microsoft.com/office/powerpoint/2010/main" val="290062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EE6B401-2653-D653-9B4D-8943BC87891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rPr>
              <a:t>Impact</a:t>
            </a:r>
            <a:r>
              <a:rPr lang="en-ZW" b="1"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A62EBD83-7979-2E12-2991-37E8BEACF85B}"/>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err="1"/>
              <a:t>vidence</a:t>
            </a:r>
            <a:r>
              <a:rPr lang="en-ZA" dirty="0"/>
              <a:t>: Include Photos or videos</a:t>
            </a:r>
          </a:p>
        </p:txBody>
      </p:sp>
      <p:sp>
        <p:nvSpPr>
          <p:cNvPr id="3" name="TextBox 9">
            <a:extLst>
              <a:ext uri="{FF2B5EF4-FFF2-40B4-BE49-F238E27FC236}">
                <a16:creationId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74CE9D1-7973-DCFC-ABB9-15BE7C35B517}"/>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55000" lnSpcReduction="20000"/>
          </a:bodyPr>
          <a:lstStyle/>
          <a:p>
            <a:r>
              <a:rPr lang="en-US" dirty="0"/>
              <a:t>Level of Change</a:t>
            </a:r>
          </a:p>
          <a:p>
            <a:pPr marL="0" indent="0">
              <a:buNone/>
            </a:pPr>
            <a:r>
              <a:rPr lang="en-US" dirty="0"/>
              <a:t>The change takes place at local and national and global, strengthening community support while contributing to broader advocacy for the rights and visibility of Black LBQ women.</a:t>
            </a:r>
          </a:p>
          <a:p>
            <a:r>
              <a:rPr lang="en-US" dirty="0"/>
              <a:t>Type of Change</a:t>
            </a:r>
          </a:p>
          <a:p>
            <a:pPr marL="0" indent="0">
              <a:buNone/>
            </a:pPr>
            <a:r>
              <a:rPr lang="en-US" dirty="0"/>
              <a:t>It is a combination of service delivery and advocacy, guided by FEW’s 2025–2029 strategy, focusing on </a:t>
            </a:r>
            <a:r>
              <a:rPr lang="en-US" dirty="0" err="1"/>
              <a:t>organisational</a:t>
            </a:r>
            <a:r>
              <a:rPr lang="en-US" dirty="0"/>
              <a:t> strengthening, community empowerment, resource </a:t>
            </a:r>
            <a:r>
              <a:rPr lang="en-US" dirty="0" err="1"/>
              <a:t>mobilisation</a:t>
            </a:r>
            <a:r>
              <a:rPr lang="en-US" dirty="0"/>
              <a:t>, and social justice advocacy.</a:t>
            </a:r>
          </a:p>
          <a:p>
            <a:r>
              <a:rPr lang="en-US" dirty="0"/>
              <a:t>Who Benefiting?</a:t>
            </a:r>
          </a:p>
          <a:p>
            <a:pPr marL="0" indent="0">
              <a:buNone/>
            </a:pPr>
            <a:r>
              <a:rPr lang="en-US" dirty="0"/>
              <a:t>Black lesbian, bisexual, and queer (LBQ) women, particularly those in </a:t>
            </a:r>
            <a:r>
              <a:rPr lang="en-US" dirty="0" err="1"/>
              <a:t>marginalised</a:t>
            </a:r>
            <a:r>
              <a:rPr lang="en-US" dirty="0"/>
              <a:t> communities, as well as the broader LGBTQI+ movement.</a:t>
            </a:r>
          </a:p>
          <a:p>
            <a:r>
              <a:rPr lang="en-US" dirty="0"/>
              <a:t>How are they benefitting?</a:t>
            </a:r>
          </a:p>
          <a:p>
            <a:pPr marL="0" indent="0">
              <a:buNone/>
            </a:pPr>
            <a:r>
              <a:rPr lang="en-US" dirty="0"/>
              <a:t>Through stronger </a:t>
            </a:r>
            <a:r>
              <a:rPr lang="en-US" dirty="0" err="1"/>
              <a:t>organisational</a:t>
            </a:r>
            <a:r>
              <a:rPr lang="en-US" dirty="0"/>
              <a:t> support, psychosocial and economic empowerment programs, safer community spaces, and increased advocacy for their rights and visibility.</a:t>
            </a:r>
          </a:p>
          <a:p>
            <a:r>
              <a:rPr lang="en-US" dirty="0"/>
              <a:t>Evidence of Change</a:t>
            </a:r>
          </a:p>
          <a:p>
            <a:pPr marL="0" indent="0">
              <a:buNone/>
            </a:pPr>
            <a:r>
              <a:rPr lang="en-US" dirty="0"/>
              <a:t>Evidence includes stronger governance and operational systems, increased fundraising efforts, active community programs, and continued advocacy and partnerships advancing LBQ rights.</a:t>
            </a:r>
          </a:p>
          <a:p>
            <a:pPr marL="0" indent="0">
              <a:buNone/>
            </a:pPr>
            <a:endParaRPr lang="en-US" dirty="0"/>
          </a:p>
        </p:txBody>
      </p:sp>
      <p:pic>
        <p:nvPicPr>
          <p:cNvPr id="4" name="Picture 3">
            <a:extLst>
              <a:ext uri="{FF2B5EF4-FFF2-40B4-BE49-F238E27FC236}">
                <a16:creationId xmlns:a16="http://schemas.microsoft.com/office/drawing/2014/main" id="{145C1E6E-E79D-3AEE-69CB-6DA005EA561D}"/>
              </a:ext>
            </a:extLst>
          </p:cNvPr>
          <p:cNvPicPr>
            <a:picLocks noChangeAspect="1"/>
          </p:cNvPicPr>
          <p:nvPr/>
        </p:nvPicPr>
        <p:blipFill>
          <a:blip r:embed="rId2"/>
          <a:stretch>
            <a:fillRect/>
          </a:stretch>
        </p:blipFill>
        <p:spPr>
          <a:xfrm>
            <a:off x="6331133" y="1639615"/>
            <a:ext cx="5860866" cy="2081048"/>
          </a:xfrm>
          <a:prstGeom prst="rect">
            <a:avLst/>
          </a:prstGeom>
        </p:spPr>
      </p:pic>
      <p:pic>
        <p:nvPicPr>
          <p:cNvPr id="6" name="Picture 5">
            <a:extLst>
              <a:ext uri="{FF2B5EF4-FFF2-40B4-BE49-F238E27FC236}">
                <a16:creationId xmlns:a16="http://schemas.microsoft.com/office/drawing/2014/main" id="{D552CFFE-598A-CB10-932C-C975EFAD1153}"/>
              </a:ext>
            </a:extLst>
          </p:cNvPr>
          <p:cNvPicPr>
            <a:picLocks noChangeAspect="1"/>
          </p:cNvPicPr>
          <p:nvPr/>
        </p:nvPicPr>
        <p:blipFill>
          <a:blip r:embed="rId3"/>
          <a:stretch>
            <a:fillRect/>
          </a:stretch>
        </p:blipFill>
        <p:spPr>
          <a:xfrm>
            <a:off x="6331132" y="3720663"/>
            <a:ext cx="5855453" cy="2370248"/>
          </a:xfrm>
          <a:prstGeom prst="rect">
            <a:avLst/>
          </a:prstGeom>
        </p:spPr>
      </p:pic>
    </p:spTree>
    <p:extLst>
      <p:ext uri="{BB962C8B-B14F-4D97-AF65-F5344CB8AC3E}">
        <p14:creationId xmlns:p14="http://schemas.microsoft.com/office/powerpoint/2010/main" val="72033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A19F4A-7A35-488F-B0D0-EAB6FDAFFE6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EC67462-0075-311C-9CC8-8349093026D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EB2AF2ED-D7E3-38DA-1DA9-BC158C28CB6B}"/>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C2CEB76E-7CDE-47F8-ADF6-3E5E872BB9A6}"/>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rPr>
              <a:t>Recognition </a:t>
            </a:r>
          </a:p>
        </p:txBody>
      </p:sp>
      <p:sp>
        <p:nvSpPr>
          <p:cNvPr id="7" name="Content Placeholder 4">
            <a:extLst>
              <a:ext uri="{FF2B5EF4-FFF2-40B4-BE49-F238E27FC236}">
                <a16:creationId xmlns:a16="http://schemas.microsoft.com/office/drawing/2014/main" id="{094FE46E-7B34-6EC4-EC45-4EE8C2CDB9A9}"/>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a:t>
            </a:r>
            <a:r>
              <a:rPr lang="en-ZA" dirty="0" err="1"/>
              <a:t>vidence</a:t>
            </a:r>
            <a:r>
              <a:rPr lang="en-ZA" dirty="0"/>
              <a:t>: Include Photos or videos</a:t>
            </a:r>
          </a:p>
        </p:txBody>
      </p:sp>
      <p:sp>
        <p:nvSpPr>
          <p:cNvPr id="3" name="TextBox 9">
            <a:extLst>
              <a:ext uri="{FF2B5EF4-FFF2-40B4-BE49-F238E27FC236}">
                <a16:creationId xmlns:a16="http://schemas.microsoft.com/office/drawing/2014/main" id="{9E932E1E-4424-AF24-1F59-E56746817F6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F16172CF-3268-10F5-483F-46AA24AAF47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77500" lnSpcReduction="20000"/>
          </a:bodyPr>
          <a:lstStyle/>
          <a:p>
            <a:pPr marL="0" indent="0">
              <a:buNone/>
            </a:pPr>
            <a:r>
              <a:rPr lang="en-US" dirty="0"/>
              <a:t>How has your work as a leader been recognized? Affirmed? </a:t>
            </a:r>
          </a:p>
          <a:p>
            <a:pPr>
              <a:buNone/>
            </a:pPr>
            <a:r>
              <a:rPr lang="en-US" dirty="0"/>
              <a:t>My leadership has been </a:t>
            </a:r>
            <a:r>
              <a:rPr lang="en-US" dirty="0" err="1"/>
              <a:t>recognised</a:t>
            </a:r>
            <a:r>
              <a:rPr lang="en-US" dirty="0"/>
              <a:t> through the trust placed in me to guide a legacy </a:t>
            </a:r>
            <a:r>
              <a:rPr lang="en-US" dirty="0" err="1"/>
              <a:t>organisation</a:t>
            </a:r>
            <a:r>
              <a:rPr lang="en-US" dirty="0"/>
              <a:t> through a period of rebuilding and transition. Being appointed as Executive Director reflects the confidence that the board, staff, and community have in my ability to </a:t>
            </a:r>
            <a:r>
              <a:rPr lang="en-US" dirty="0" err="1"/>
              <a:t>stabilise</a:t>
            </a:r>
            <a:r>
              <a:rPr lang="en-US" dirty="0"/>
              <a:t> and strengthen the </a:t>
            </a:r>
            <a:r>
              <a:rPr lang="en-US" dirty="0" err="1"/>
              <a:t>organisation</a:t>
            </a:r>
            <a:r>
              <a:rPr lang="en-US" dirty="0"/>
              <a:t>.</a:t>
            </a:r>
          </a:p>
          <a:p>
            <a:pPr>
              <a:buNone/>
            </a:pPr>
            <a:r>
              <a:rPr lang="en-US" dirty="0"/>
              <a:t>It is also affirmed through continued partnerships, community engagement, and the growing confidence of LBQ women who look to the </a:t>
            </a:r>
            <a:r>
              <a:rPr lang="en-US" dirty="0" err="1"/>
              <a:t>organisation</a:t>
            </a:r>
            <a:r>
              <a:rPr lang="en-US" dirty="0"/>
              <a:t> as a space for support, advocacy, and leadership. For me, the most meaningful recognition comes from seeing the </a:t>
            </a:r>
            <a:r>
              <a:rPr lang="en-US" dirty="0" err="1"/>
              <a:t>organisation</a:t>
            </a:r>
            <a:r>
              <a:rPr lang="en-US" dirty="0"/>
              <a:t> regain stability and knowing that the work continues to serve and empower the communities we are accountable to.</a:t>
            </a:r>
          </a:p>
          <a:p>
            <a:pPr marL="0" indent="0">
              <a:buNone/>
            </a:pPr>
            <a:endParaRPr lang="en-US" dirty="0"/>
          </a:p>
        </p:txBody>
      </p:sp>
      <p:pic>
        <p:nvPicPr>
          <p:cNvPr id="13" name="Picture 12">
            <a:extLst>
              <a:ext uri="{FF2B5EF4-FFF2-40B4-BE49-F238E27FC236}">
                <a16:creationId xmlns:a16="http://schemas.microsoft.com/office/drawing/2014/main" id="{3348A6A8-B1B8-FAAD-8D8B-DC74135CD216}"/>
              </a:ext>
            </a:extLst>
          </p:cNvPr>
          <p:cNvPicPr>
            <a:picLocks noChangeAspect="1"/>
          </p:cNvPicPr>
          <p:nvPr/>
        </p:nvPicPr>
        <p:blipFill>
          <a:blip r:embed="rId2"/>
          <a:stretch>
            <a:fillRect/>
          </a:stretch>
        </p:blipFill>
        <p:spPr>
          <a:xfrm>
            <a:off x="6213563" y="1591167"/>
            <a:ext cx="5973024" cy="4499744"/>
          </a:xfrm>
          <a:prstGeom prst="rect">
            <a:avLst/>
          </a:prstGeom>
        </p:spPr>
      </p:pic>
    </p:spTree>
    <p:extLst>
      <p:ext uri="{BB962C8B-B14F-4D97-AF65-F5344CB8AC3E}">
        <p14:creationId xmlns:p14="http://schemas.microsoft.com/office/powerpoint/2010/main" val="93433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A3FB9CB-DF47-8F93-F22C-75A22171C5D3}"/>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lessons have you learnt?</a:t>
            </a:r>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fontScale="92500" lnSpcReduction="20000"/>
          </a:bodyPr>
          <a:lstStyle/>
          <a:p>
            <a:pPr marL="0" indent="0">
              <a:buNone/>
            </a:pPr>
            <a:r>
              <a:rPr lang="en-US" dirty="0"/>
              <a:t>Challenges &amp; mitigation</a:t>
            </a:r>
          </a:p>
          <a:p>
            <a:pPr>
              <a:buNone/>
            </a:pPr>
            <a:r>
              <a:rPr lang="en-US" dirty="0"/>
              <a:t>The </a:t>
            </a:r>
            <a:r>
              <a:rPr lang="en-US" dirty="0" err="1"/>
              <a:t>organisation</a:t>
            </a:r>
            <a:r>
              <a:rPr lang="en-US" dirty="0"/>
              <a:t> faced leadership transitions, governance gaps, limited resources, and rebuilding trust with the community and partners during a period of instability.</a:t>
            </a:r>
          </a:p>
          <a:p>
            <a:pPr>
              <a:buNone/>
            </a:pPr>
            <a:r>
              <a:rPr lang="en-US" dirty="0"/>
              <a:t>Mitigation:</a:t>
            </a:r>
            <a:br>
              <a:rPr lang="en-US" dirty="0"/>
            </a:br>
            <a:r>
              <a:rPr lang="en-US" dirty="0"/>
              <a:t>To address this, we focused on strengthening governance and internal systems, improving financial oversight, rebuilding partnerships, and re-centering community engagement. These efforts have helped </a:t>
            </a:r>
            <a:r>
              <a:rPr lang="en-US" dirty="0" err="1"/>
              <a:t>stabilise</a:t>
            </a:r>
            <a:r>
              <a:rPr lang="en-US" dirty="0"/>
              <a:t> the </a:t>
            </a:r>
            <a:r>
              <a:rPr lang="en-US" dirty="0" err="1"/>
              <a:t>organisation</a:t>
            </a:r>
            <a:r>
              <a:rPr lang="en-US" dirty="0"/>
              <a:t> and support its long-term sustainability.</a:t>
            </a:r>
          </a:p>
          <a:p>
            <a:pPr marL="0" indent="0">
              <a:buNone/>
            </a:pPr>
            <a:endParaRPr lang="en-US" dirty="0"/>
          </a:p>
        </p:txBody>
      </p:sp>
      <p:pic>
        <p:nvPicPr>
          <p:cNvPr id="4" name="Picture 3">
            <a:extLst>
              <a:ext uri="{FF2B5EF4-FFF2-40B4-BE49-F238E27FC236}">
                <a16:creationId xmlns:a16="http://schemas.microsoft.com/office/drawing/2014/main" id="{CBAF9D3F-DD04-F617-E8F7-7BFCA4D2A712}"/>
              </a:ext>
            </a:extLst>
          </p:cNvPr>
          <p:cNvPicPr>
            <a:picLocks noChangeAspect="1"/>
          </p:cNvPicPr>
          <p:nvPr/>
        </p:nvPicPr>
        <p:blipFill>
          <a:blip r:embed="rId2"/>
          <a:stretch>
            <a:fillRect/>
          </a:stretch>
        </p:blipFill>
        <p:spPr>
          <a:xfrm>
            <a:off x="6218977" y="1592316"/>
            <a:ext cx="5973024" cy="4533847"/>
          </a:xfrm>
          <a:prstGeom prst="rect">
            <a:avLst/>
          </a:prstGeom>
        </p:spPr>
      </p:pic>
    </p:spTree>
    <p:extLst>
      <p:ext uri="{BB962C8B-B14F-4D97-AF65-F5344CB8AC3E}">
        <p14:creationId xmlns:p14="http://schemas.microsoft.com/office/powerpoint/2010/main" val="123336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dirty="0">
                <a:ln>
                  <a:noFill/>
                </a:ln>
                <a:solidFill>
                  <a:prstClr val="black"/>
                </a:solidFill>
                <a:effectLst/>
                <a:uLnTx/>
                <a:uFillTx/>
                <a:latin typeface="Calibri Light" panose="020F0302020204030204"/>
                <a:ea typeface="+mj-ea"/>
                <a:cs typeface="+mj-cs"/>
              </a:rPr>
              <a:t>Sustainability</a:t>
            </a:r>
            <a:endParaRPr kumimoji="0" lang="en-ZW" sz="4400" b="1" i="1" u="none" strike="noStrike" kern="1200" cap="none" spc="300" normalizeH="0" baseline="0" noProof="0" dirty="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BD34202-6996-B79F-8351-8A5C13250CA6}"/>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ZA" sz="2800" b="0" i="0" u="none" strike="noStrike" kern="1200" cap="none" spc="0" normalizeH="0" baseline="0" noProof="0" dirty="0" err="1">
                <a:ln>
                  <a:noFill/>
                </a:ln>
                <a:solidFill>
                  <a:prstClr val="black"/>
                </a:solidFill>
                <a:effectLst/>
                <a:uLnTx/>
                <a:uFillTx/>
                <a:latin typeface="Calibri" panose="020F0502020204030204"/>
                <a:ea typeface="+mn-ea"/>
                <a:cs typeface="+mn-cs"/>
              </a:rPr>
              <a:t>vidence</a:t>
            </a: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 Include Photos or videos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9">
            <a:extLst>
              <a:ext uri="{FF2B5EF4-FFF2-40B4-BE49-F238E27FC236}">
                <a16:creationId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83FEAD5-D955-074D-D7EE-0C4BCFB1874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77500" lnSpcReduction="20000"/>
          </a:bodyPr>
          <a:lstStyle/>
          <a:p>
            <a:pPr>
              <a:buNone/>
            </a:pPr>
            <a:r>
              <a:rPr lang="en-US" dirty="0"/>
              <a:t>Sustainability Measures</a:t>
            </a:r>
          </a:p>
          <a:p>
            <a:pPr>
              <a:buNone/>
            </a:pPr>
            <a:r>
              <a:rPr lang="en-US" dirty="0"/>
              <a:t>Sustainability has been strengthened through improved governance, stronger financial oversight, and clearer operational systems. The </a:t>
            </a:r>
            <a:r>
              <a:rPr lang="en-US" dirty="0" err="1"/>
              <a:t>organisation</a:t>
            </a:r>
            <a:r>
              <a:rPr lang="en-US" dirty="0"/>
              <a:t> is also focusing on diversifying funding sources, strengthening partnerships, and investing in leadership and community capacity to ensure long-term impact.</a:t>
            </a:r>
          </a:p>
          <a:p>
            <a:pPr>
              <a:buNone/>
            </a:pPr>
            <a:r>
              <a:rPr lang="en-US" dirty="0"/>
              <a:t>Sustaining and Scaling the Work</a:t>
            </a:r>
          </a:p>
          <a:p>
            <a:pPr>
              <a:buNone/>
            </a:pPr>
            <a:r>
              <a:rPr lang="en-US" dirty="0"/>
              <a:t>To sustain and scale the work, we aim to expand fundraising and resource </a:t>
            </a:r>
            <a:r>
              <a:rPr lang="en-US" dirty="0" err="1"/>
              <a:t>mobilisation</a:t>
            </a:r>
            <a:r>
              <a:rPr lang="en-US" dirty="0"/>
              <a:t>, strengthen community programs, and deepen advocacy and partnerships. This will allow the </a:t>
            </a:r>
            <a:r>
              <a:rPr lang="en-US" dirty="0" err="1"/>
              <a:t>organisation</a:t>
            </a:r>
            <a:r>
              <a:rPr lang="en-US" dirty="0"/>
              <a:t> to grow its impact while continuing to </a:t>
            </a:r>
            <a:r>
              <a:rPr lang="en-US" dirty="0" err="1"/>
              <a:t>centre</a:t>
            </a:r>
            <a:r>
              <a:rPr lang="en-US" dirty="0"/>
              <a:t> and support Black LBQ women in </a:t>
            </a:r>
            <a:r>
              <a:rPr lang="en-US" dirty="0" err="1"/>
              <a:t>marginalised</a:t>
            </a:r>
            <a:r>
              <a:rPr lang="en-US" dirty="0"/>
              <a:t> communities.</a:t>
            </a:r>
          </a:p>
          <a:p>
            <a:endParaRPr lang="en-US" dirty="0">
              <a:solidFill>
                <a:srgbClr val="FF0000"/>
              </a:solidFill>
              <a:ea typeface="Calibri"/>
              <a:cs typeface="Calibri"/>
            </a:endParaRPr>
          </a:p>
        </p:txBody>
      </p:sp>
      <p:pic>
        <p:nvPicPr>
          <p:cNvPr id="4" name="Picture 3">
            <a:extLst>
              <a:ext uri="{FF2B5EF4-FFF2-40B4-BE49-F238E27FC236}">
                <a16:creationId xmlns:a16="http://schemas.microsoft.com/office/drawing/2014/main" id="{D6D7E4E0-E73A-D548-9DAC-0583384F849B}"/>
              </a:ext>
            </a:extLst>
          </p:cNvPr>
          <p:cNvPicPr>
            <a:picLocks noChangeAspect="1"/>
          </p:cNvPicPr>
          <p:nvPr/>
        </p:nvPicPr>
        <p:blipFill>
          <a:blip r:embed="rId2"/>
          <a:stretch>
            <a:fillRect/>
          </a:stretch>
        </p:blipFill>
        <p:spPr>
          <a:xfrm>
            <a:off x="6325719" y="1651639"/>
            <a:ext cx="5860867" cy="4439271"/>
          </a:xfrm>
          <a:prstGeom prst="rect">
            <a:avLst/>
          </a:prstGeom>
        </p:spPr>
      </p:pic>
    </p:spTree>
    <p:extLst>
      <p:ext uri="{BB962C8B-B14F-4D97-AF65-F5344CB8AC3E}">
        <p14:creationId xmlns:p14="http://schemas.microsoft.com/office/powerpoint/2010/main" val="827962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Props1.xml><?xml version="1.0" encoding="utf-8"?>
<ds:datastoreItem xmlns:ds="http://schemas.openxmlformats.org/officeDocument/2006/customXml" ds:itemID="{A69A3407-1A43-426A-BF14-062BA33BBAE4}"/>
</file>

<file path=customXml/itemProps2.xml><?xml version="1.0" encoding="utf-8"?>
<ds:datastoreItem xmlns:ds="http://schemas.openxmlformats.org/officeDocument/2006/customXml" ds:itemID="{F4151026-753A-45D7-B12C-555889D41580}">
  <ds:schemaRefs>
    <ds:schemaRef ds:uri="http://schemas.microsoft.com/sharepoint/v3/contenttype/forms"/>
  </ds:schemaRefs>
</ds:datastoreItem>
</file>

<file path=customXml/itemProps3.xml><?xml version="1.0" encoding="utf-8"?>
<ds:datastoreItem xmlns:ds="http://schemas.openxmlformats.org/officeDocument/2006/customXml" ds:itemID="{E811C379-44A7-43AE-AC85-96A8496F60F4}">
  <ds:schemaRefs>
    <ds:schemaRef ds:uri="http://schemas.microsoft.com/office/2006/metadata/properties"/>
    <ds:schemaRef ds:uri="http://schemas.microsoft.com/office/infopath/2007/PartnerControls"/>
    <ds:schemaRef ds:uri="386b4bcc-3771-4cf3-910e-10b4da597aff"/>
    <ds:schemaRef ds:uri="5c72703c-1067-4fa7-89cc-ef245258de7b"/>
  </ds:schemaRefs>
</ds:datastoreItem>
</file>

<file path=docProps/app.xml><?xml version="1.0" encoding="utf-8"?>
<Properties xmlns="http://schemas.openxmlformats.org/officeDocument/2006/extended-properties" xmlns:vt="http://schemas.openxmlformats.org/officeDocument/2006/docPropsVTypes">
  <TotalTime>1146</TotalTime>
  <Words>1480</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Calibri Light</vt:lpstr>
      <vt:lpstr>Tahoma</vt:lpstr>
      <vt:lpstr>Office Theme</vt:lpstr>
      <vt:lpstr>Voice and Choice Summit 2026-Leadership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Jamilla Jade Madingwane</cp:lastModifiedBy>
  <cp:revision>71</cp:revision>
  <dcterms:created xsi:type="dcterms:W3CDTF">2025-10-09T06:55:09Z</dcterms:created>
  <dcterms:modified xsi:type="dcterms:W3CDTF">2026-03-06T16:25:06Z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9634200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