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7" r:id="rId5"/>
    <p:sldId id="284" r:id="rId6"/>
    <p:sldId id="274" r:id="rId7"/>
    <p:sldId id="285" r:id="rId8"/>
    <p:sldId id="276" r:id="rId9"/>
    <p:sldId id="277" r:id="rId10"/>
    <p:sldId id="286" r:id="rId11"/>
    <p:sldId id="280" r:id="rId12"/>
    <p:sldId id="279"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4" autoAdjust="0"/>
    <p:restoredTop sz="93634" autoAdjust="0"/>
  </p:normalViewPr>
  <p:slideViewPr>
    <p:cSldViewPr snapToGrid="0">
      <p:cViewPr varScale="1">
        <p:scale>
          <a:sx n="74" d="100"/>
          <a:sy n="74" d="100"/>
        </p:scale>
        <p:origin x="4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D77A6DBE-B882-4EF2-AACB-D4DAF18A6183}" type="datetimeFigureOut">
              <a:rPr lang="en-ZA" smtClean="0"/>
              <a:t>2026/03/09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D77A6DBE-B882-4EF2-AACB-D4DAF18A6183}" type="datetimeFigureOut">
              <a:rPr lang="en-ZA" smtClean="0"/>
              <a:t>2026/03/09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A6DBE-B882-4EF2-AACB-D4DAF18A6183}" type="datetimeFigureOut">
              <a:rPr lang="en-ZA" smtClean="0"/>
              <a:t>2026/03/09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2026/03/09</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5410" y="0"/>
            <a:ext cx="12197407" cy="6882714"/>
            <a:chOff x="-5410" y="0"/>
            <a:chExt cx="12197407" cy="688271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p:cNvSpPr>
            <a:spLocks noGrp="1"/>
          </p:cNvSpPr>
          <p:nvPr>
            <p:ph type="ctrTitle"/>
          </p:nvPr>
        </p:nvSpPr>
        <p:spPr>
          <a:xfrm>
            <a:off x="1371104" y="1496600"/>
            <a:ext cx="9144000" cy="1811407"/>
          </a:xfrm>
        </p:spPr>
        <p:txBody>
          <a:bodyPr>
            <a:normAutofit fontScale="90000"/>
          </a:bodyPr>
          <a:lstStyle/>
          <a:p>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ZA" dirty="0"/>
              <a:t>Leadership</a:t>
            </a:r>
            <a:br>
              <a:rPr lang="en-ZA" dirty="0"/>
            </a:br>
            <a:r>
              <a:rPr lang="en-US" altLang="en-US" sz="222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DRIVER OF CHANGE STORY</a:t>
            </a:r>
          </a:p>
        </p:txBody>
      </p:sp>
      <p:sp>
        <p:nvSpPr>
          <p:cNvPr id="36" name="TextBox 1"/>
          <p:cNvSpPr txBox="1"/>
          <p:nvPr/>
        </p:nvSpPr>
        <p:spPr>
          <a:xfrm>
            <a:off x="727587" y="3291701"/>
            <a:ext cx="10972800" cy="153797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800" dirty="0">
                <a:solidFill>
                  <a:srgbClr val="FF0000"/>
                </a:solidFill>
              </a:rPr>
              <a:t>South Africa</a:t>
            </a:r>
            <a:r>
              <a:rPr lang="en-ZA" altLang="en-US" sz="2800" dirty="0">
                <a:solidFill>
                  <a:srgbClr val="FF0000"/>
                </a:solidFill>
              </a:rPr>
              <a:t>,</a:t>
            </a:r>
            <a:r>
              <a:rPr lang="en-US" altLang="en-US" sz="2800" dirty="0">
                <a:solidFill>
                  <a:srgbClr val="FF0000"/>
                </a:solidFill>
              </a:rPr>
              <a:t>Leave No One Behind Skills Development Training</a:t>
            </a:r>
          </a:p>
          <a:p>
            <a:pPr algn="ctr"/>
            <a:endParaRPr lang="en-ZA" altLang="en-US" dirty="0">
              <a:sym typeface="+mn-ea"/>
            </a:endParaRPr>
          </a:p>
          <a:p>
            <a:pPr algn="ctr"/>
            <a:r>
              <a:rPr lang="en-ZA" altLang="en-US" dirty="0">
                <a:sym typeface="+mn-ea"/>
              </a:rPr>
              <a:t>“</a:t>
            </a:r>
            <a:r>
              <a:rPr lang="en-ZA" altLang="en-US" sz="2000" b="1" dirty="0">
                <a:highlight>
                  <a:srgbClr val="FF00FF"/>
                </a:highlight>
                <a:sym typeface="+mn-ea"/>
              </a:rPr>
              <a:t>SEWING:The only time stabbing something repeatedly is Socially acceptable”-Unknown</a:t>
            </a:r>
            <a:endParaRPr lang="en-ZA" altLang="en-US" sz="2800" b="1" dirty="0">
              <a:highlight>
                <a:srgbClr val="FF00FF"/>
              </a:highlight>
            </a:endParaRPr>
          </a:p>
          <a:p>
            <a:pPr algn="ctr"/>
            <a:endParaRPr lang="en-ZA" sz="2800" i="1" dirty="0">
              <a:solidFill>
                <a:srgbClr val="FF0000"/>
              </a:solidFill>
            </a:endParaRPr>
          </a:p>
        </p:txBody>
      </p:sp>
      <p:sp>
        <p:nvSpPr>
          <p:cNvPr id="2" name="Content Placeholder 4"/>
          <p:cNvSpPr txBox="1"/>
          <p:nvPr/>
        </p:nvSpPr>
        <p:spPr>
          <a:xfrm>
            <a:off x="9722368" y="469806"/>
            <a:ext cx="1303979" cy="897215"/>
          </a:xfrm>
          <a:prstGeom prst="rect">
            <a:avLst/>
          </a:prstGeom>
          <a:solidFill>
            <a:schemeClr val="bg1"/>
          </a:solidFill>
          <a:ln>
            <a:solidFill>
              <a:srgbClr val="FF0000"/>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rgbClr val="FF0000"/>
              </a:solidFill>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552305" y="434340"/>
            <a:ext cx="1643380" cy="985520"/>
          </a:xfrm>
          <a:prstGeom prst="rect">
            <a:avLst/>
          </a:prstGeom>
          <a:noFill/>
          <a:ln>
            <a:noFill/>
          </a:ln>
        </p:spPr>
      </p:pic>
      <p:pic>
        <p:nvPicPr>
          <p:cNvPr id="4" name="Picture 3"/>
          <p:cNvPicPr>
            <a:picLocks noChangeAspect="1"/>
          </p:cNvPicPr>
          <p:nvPr/>
        </p:nvPicPr>
        <p:blipFill>
          <a:blip r:embed="rId4"/>
          <a:srcRect l="6274" t="-99687" r="-6274" b="99687"/>
          <a:stretch>
            <a:fillRect/>
          </a:stretch>
        </p:blipFill>
        <p:spPr>
          <a:xfrm>
            <a:off x="262255" y="3005455"/>
            <a:ext cx="2489835" cy="1824355"/>
          </a:xfrm>
          <a:prstGeom prst="rect">
            <a:avLst/>
          </a:prstGeom>
        </p:spPr>
      </p:pic>
      <p:pic>
        <p:nvPicPr>
          <p:cNvPr id="5" name="Picture 4"/>
          <p:cNvPicPr>
            <a:picLocks noChangeAspect="1"/>
          </p:cNvPicPr>
          <p:nvPr/>
        </p:nvPicPr>
        <p:blipFill>
          <a:blip r:embed="rId4"/>
          <a:stretch>
            <a:fillRect/>
          </a:stretch>
        </p:blipFill>
        <p:spPr>
          <a:xfrm>
            <a:off x="121920" y="2752090"/>
            <a:ext cx="1521460" cy="1268095"/>
          </a:xfrm>
          <a:prstGeom prst="rect">
            <a:avLst/>
          </a:prstGeom>
        </p:spPr>
      </p:pic>
      <p:pic>
        <p:nvPicPr>
          <p:cNvPr id="6" name="Picture 5"/>
          <p:cNvPicPr>
            <a:picLocks noChangeAspect="1"/>
          </p:cNvPicPr>
          <p:nvPr/>
        </p:nvPicPr>
        <p:blipFill>
          <a:blip r:embed="rId5"/>
          <a:srcRect b="19264"/>
          <a:stretch>
            <a:fillRect/>
          </a:stretch>
        </p:blipFill>
        <p:spPr>
          <a:xfrm>
            <a:off x="9446260" y="4691380"/>
            <a:ext cx="2254250" cy="1092200"/>
          </a:xfrm>
          <a:prstGeom prst="rect">
            <a:avLst/>
          </a:prstGeom>
        </p:spPr>
      </p:pic>
      <p:pic>
        <p:nvPicPr>
          <p:cNvPr id="8" name="Picture 7"/>
          <p:cNvPicPr>
            <a:picLocks noChangeAspect="1"/>
          </p:cNvPicPr>
          <p:nvPr/>
        </p:nvPicPr>
        <p:blipFill>
          <a:blip r:embed="rId6"/>
          <a:stretch>
            <a:fillRect/>
          </a:stretch>
        </p:blipFill>
        <p:spPr>
          <a:xfrm>
            <a:off x="262255" y="4691380"/>
            <a:ext cx="1764665" cy="1362075"/>
          </a:xfrm>
          <a:prstGeom prst="rect">
            <a:avLst/>
          </a:prstGeom>
        </p:spPr>
      </p:pic>
      <p:pic>
        <p:nvPicPr>
          <p:cNvPr id="9" name="Picture 8"/>
          <p:cNvPicPr>
            <a:picLocks noChangeAspect="1"/>
          </p:cNvPicPr>
          <p:nvPr/>
        </p:nvPicPr>
        <p:blipFill>
          <a:blip r:embed="rId7"/>
          <a:stretch>
            <a:fillRect/>
          </a:stretch>
        </p:blipFill>
        <p:spPr>
          <a:xfrm>
            <a:off x="10725785" y="2751455"/>
            <a:ext cx="1466215" cy="974090"/>
          </a:xfrm>
          <a:prstGeom prst="rect">
            <a:avLst/>
          </a:prstGeom>
        </p:spPr>
      </p:pic>
      <p:pic>
        <p:nvPicPr>
          <p:cNvPr id="13" name="Picture 12"/>
          <p:cNvPicPr>
            <a:picLocks noChangeAspect="1"/>
          </p:cNvPicPr>
          <p:nvPr/>
        </p:nvPicPr>
        <p:blipFill>
          <a:blip r:embed="rId8"/>
          <a:stretch>
            <a:fillRect/>
          </a:stretch>
        </p:blipFill>
        <p:spPr>
          <a:xfrm>
            <a:off x="2752090" y="4691380"/>
            <a:ext cx="2961005" cy="1431925"/>
          </a:xfrm>
          <a:prstGeom prst="rect">
            <a:avLst/>
          </a:prstGeom>
        </p:spPr>
      </p:pic>
      <p:pic>
        <p:nvPicPr>
          <p:cNvPr id="14" name="Picture 13"/>
          <p:cNvPicPr>
            <a:picLocks noChangeAspect="1"/>
          </p:cNvPicPr>
          <p:nvPr/>
        </p:nvPicPr>
        <p:blipFill>
          <a:blip r:embed="rId9"/>
          <a:stretch>
            <a:fillRect/>
          </a:stretch>
        </p:blipFill>
        <p:spPr>
          <a:xfrm>
            <a:off x="6181725" y="4691380"/>
            <a:ext cx="2830830" cy="14319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11248946" cy="5034869"/>
          </a:xfrm>
          <a:ln>
            <a:solidFill>
              <a:schemeClr val="tx1"/>
            </a:solidFill>
          </a:ln>
        </p:spPr>
        <p:txBody>
          <a:bodyPr>
            <a:normAutofit/>
          </a:bodyPr>
          <a:lstStyle/>
          <a:p>
            <a:pPr marL="0" indent="0">
              <a:buNone/>
            </a:pPr>
            <a:r>
              <a:rPr lang="en-ZA" altLang="en-US" sz="1800" b="1" dirty="0">
                <a:sym typeface="+mn-ea"/>
              </a:rPr>
              <a:t>To have our training accredited with SETA</a:t>
            </a:r>
          </a:p>
          <a:p>
            <a:pPr marL="0" indent="0">
              <a:buNone/>
            </a:pPr>
            <a:r>
              <a:rPr lang="en-ZA" altLang="en-US" sz="1800" b="1" dirty="0">
                <a:sym typeface="+mn-ea"/>
              </a:rPr>
              <a:t>To seek funding for Shibe and  Lerato </a:t>
            </a:r>
            <a:r>
              <a:rPr lang="en-US" altLang="en-US" sz="1800" b="1" dirty="0">
                <a:sym typeface="+mn-ea"/>
              </a:rPr>
              <a:t>to register for a facilitation course because we know their are capability </a:t>
            </a:r>
          </a:p>
          <a:p>
            <a:pPr marL="0" indent="0">
              <a:buNone/>
            </a:pPr>
            <a:r>
              <a:rPr lang="en-ZA" altLang="en-US" sz="1800" b="1" dirty="0">
                <a:sym typeface="+mn-ea"/>
              </a:rPr>
              <a:t>To be able to create employment for our Survivors by producing Bags at a large scale for companies and retailers (Long Term)</a:t>
            </a:r>
            <a:endParaRPr lang="en-US" altLang="en-US" sz="1800" b="1" dirty="0">
              <a:sym typeface="+mn-ea"/>
            </a:endParaRPr>
          </a:p>
          <a:p>
            <a:pPr marL="0" indent="0">
              <a:buNone/>
            </a:pPr>
            <a:r>
              <a:rPr lang="en-ZA" altLang="en-US" sz="1800" b="1" dirty="0">
                <a:sym typeface="+mn-ea"/>
              </a:rPr>
              <a:t>To extend the Skills empowerment for Women in the rural area specifically in the North West  (Long Term)</a:t>
            </a:r>
          </a:p>
          <a:p>
            <a:pPr marL="0" indent="0">
              <a:buNone/>
            </a:pPr>
            <a:r>
              <a:rPr lang="en-ZA" altLang="en-US" sz="1800" b="1" dirty="0">
                <a:highlight>
                  <a:srgbClr val="FF00FF"/>
                </a:highlight>
              </a:rPr>
              <a:t>“Never underestimate the power of a woman with the sewing  machine”-unknown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p:cNvGraphicFramePr>
            <a:graphicFrameLocks noGrp="1"/>
          </p:cNvGraphicFramePr>
          <p:nvPr>
            <p:ph sz="half" idx="1"/>
            <p:custDataLst>
              <p:tags r:id="rId1"/>
            </p:custDataLst>
          </p:nvPr>
        </p:nvGraphicFramePr>
        <p:xfrm>
          <a:off x="541020" y="497840"/>
          <a:ext cx="11098530" cy="6000115"/>
        </p:xfrm>
        <a:graphic>
          <a:graphicData uri="http://schemas.openxmlformats.org/drawingml/2006/table">
            <a:tbl>
              <a:tblPr firstRow="1" firstCol="1" bandRow="1">
                <a:tableStyleId>{5C22544A-7EE6-4342-B048-85BDC9FD1C3A}</a:tableStyleId>
              </a:tblPr>
              <a:tblGrid>
                <a:gridCol w="2080895">
                  <a:extLst>
                    <a:ext uri="{9D8B030D-6E8A-4147-A177-3AD203B41FA5}">
                      <a16:colId xmlns:a16="http://schemas.microsoft.com/office/drawing/2014/main" val="20000"/>
                    </a:ext>
                  </a:extLst>
                </a:gridCol>
                <a:gridCol w="9017635">
                  <a:extLst>
                    <a:ext uri="{9D8B030D-6E8A-4147-A177-3AD203B41FA5}">
                      <a16:colId xmlns:a16="http://schemas.microsoft.com/office/drawing/2014/main" val="20001"/>
                    </a:ext>
                  </a:extLst>
                </a:gridCol>
              </a:tblGrid>
              <a:tr h="479425">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BARBARA BAISANG</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14350">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1" dirty="0">
                          <a:solidFill>
                            <a:schemeClr val="tx1"/>
                          </a:solidFill>
                          <a:effectLst/>
                        </a:rPr>
                        <a:t> PROGRAMME MANAGER</a:t>
                      </a:r>
                      <a:endParaRPr lang="en-ZA"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7205">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1" dirty="0">
                          <a:solidFill>
                            <a:schemeClr val="tx1"/>
                          </a:solidFill>
                          <a:effectLst/>
                        </a:rPr>
                        <a:t> CURIOUS FUTURE MOVEMENT</a:t>
                      </a:r>
                      <a:endParaRPr lang="en-ZA"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2270">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1" dirty="0">
                          <a:solidFill>
                            <a:schemeClr val="tx1"/>
                          </a:solidFill>
                          <a:effectLst/>
                        </a:rPr>
                        <a:t>SOUTH AFRICA </a:t>
                      </a:r>
                      <a:endParaRPr lang="en-ZA"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9265">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1" dirty="0">
                          <a:solidFill>
                            <a:schemeClr val="tx1"/>
                          </a:solidFill>
                          <a:effectLst/>
                        </a:rPr>
                        <a:t> DRIVER OF CHANGE </a:t>
                      </a:r>
                      <a:endParaRPr lang="en-ZA"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57600">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p>
                    <a:p>
                      <a:pPr>
                        <a:buNone/>
                      </a:pP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1" dirty="0">
                          <a:solidFill>
                            <a:schemeClr val="tx1"/>
                          </a:solidFill>
                          <a:effectLst/>
                          <a:latin typeface="Aptos" panose="020B0004020202020204" pitchFamily="34" charset="0"/>
                          <a:ea typeface="Aptos" panose="020B0004020202020204" pitchFamily="34" charset="0"/>
                          <a:cs typeface="Aptos" panose="020B0004020202020204" pitchFamily="34" charset="0"/>
                        </a:rPr>
                        <a:t>She is not a victim but a survivor who became an overcomer,like a star that shines brighter at night,she also allowed her spark to glow amidst her night season.she gained a skill to make bags through a GBVFFund funded project,she helped CFM to achieve our target of empowering 30+ women, She is RWVL Genderlink funded Project Facilitator and has empowered  31 other women with the same Bag making skill(15 Victim Support and Shelter clients &amp; 16 Women from the Community and CFM Staff)</a:t>
                      </a:r>
                    </a:p>
                    <a:p>
                      <a:pPr>
                        <a:buNone/>
                      </a:pPr>
                      <a:r>
                        <a:rPr lang="en-ZA" sz="2400" b="1" dirty="0">
                          <a:solidFill>
                            <a:schemeClr val="tx1"/>
                          </a:solidFill>
                          <a:effectLst/>
                          <a:highlight>
                            <a:srgbClr val="FF00FF"/>
                          </a:highlight>
                          <a:latin typeface="Aptos" panose="020B0004020202020204" pitchFamily="34" charset="0"/>
                          <a:ea typeface="Aptos" panose="020B0004020202020204" pitchFamily="34" charset="0"/>
                          <a:cs typeface="Aptos" panose="020B0004020202020204" pitchFamily="34" charset="0"/>
                        </a:rPr>
                        <a:t>“Healing out Loud,Because I nearly died in Silence”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3"/>
          <a:stretch>
            <a:fillRect/>
          </a:stretch>
        </p:blipFill>
        <p:spPr>
          <a:xfrm>
            <a:off x="541020" y="2872740"/>
            <a:ext cx="2065020" cy="3492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ZA" dirty="0"/>
              <a:t>(</a:t>
            </a:r>
            <a:r>
              <a:rPr lang="fr-FR" dirty="0" err="1"/>
              <a:t>problem</a:t>
            </a:r>
            <a:r>
              <a:rPr lang="fr-FR" dirty="0"/>
              <a:t>, actions, change, </a:t>
            </a:r>
            <a:r>
              <a:rPr lang="fr-FR" dirty="0" err="1"/>
              <a:t>evidence</a:t>
            </a:r>
            <a:r>
              <a:rPr lang="en-ZA" dirty="0"/>
              <a: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60000"/>
          </a:bodyPr>
          <a:lstStyle/>
          <a:p>
            <a:pPr marL="0" indent="0">
              <a:buNone/>
            </a:pPr>
            <a:r>
              <a:rPr lang="en-US" b="1" dirty="0"/>
              <a:t>Give some background. Briefly describe the context or problem the community or individual was facing before the intervention. </a:t>
            </a:r>
          </a:p>
          <a:p>
            <a:r>
              <a:rPr lang="en-US" altLang="en-US" sz="2600" b="1" dirty="0">
                <a:ea typeface="Calibri" panose="020F0502020204030204"/>
                <a:cs typeface="Calibri" panose="020F0502020204030204"/>
              </a:rPr>
              <a:t>Shibe Seheshe a 52 years old woman</a:t>
            </a:r>
            <a:r>
              <a:rPr lang="en-ZA" altLang="en-US" sz="2600" b="1" dirty="0">
                <a:ea typeface="Calibri" panose="020F0502020204030204"/>
                <a:cs typeface="Calibri" panose="020F0502020204030204"/>
              </a:rPr>
              <a:t> and</a:t>
            </a:r>
            <a:r>
              <a:rPr lang="en-US" altLang="en-US" sz="2600" b="1" dirty="0">
                <a:ea typeface="Calibri" panose="020F0502020204030204"/>
                <a:cs typeface="Calibri" panose="020F0502020204030204"/>
              </a:rPr>
              <a:t> mother of 3</a:t>
            </a:r>
            <a:r>
              <a:rPr lang="en-ZA" altLang="en-US" sz="2600" b="1" dirty="0">
                <a:ea typeface="Calibri" panose="020F0502020204030204"/>
                <a:cs typeface="Calibri" panose="020F0502020204030204"/>
              </a:rPr>
              <a:t>,</a:t>
            </a:r>
            <a:r>
              <a:rPr lang="en-US" altLang="en-US" sz="2600" b="1" dirty="0">
                <a:ea typeface="Calibri" panose="020F0502020204030204"/>
                <a:cs typeface="Calibri" panose="020F0502020204030204"/>
              </a:rPr>
              <a:t>a survivor of emotional and economic abuse, one of our staff is her client staying</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rPr>
              <a:t>not far from her, Shibe runs her business from her home because her spouse prefers it that way to control how far the</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rPr>
              <a:t>business should operate for her to be financially dependent on him although not providing for the family , as a results</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rPr>
              <a:t>this affects the growth and exposure of her business</a:t>
            </a:r>
            <a:r>
              <a:rPr lang="en-ZA" altLang="en-US" sz="2600" b="1" dirty="0">
                <a:ea typeface="Calibri" panose="020F0502020204030204"/>
                <a:cs typeface="Calibri" panose="020F0502020204030204"/>
              </a:rPr>
              <a:t> and</a:t>
            </a:r>
            <a:r>
              <a:rPr lang="en-US" altLang="en-US" sz="2600" b="1" dirty="0">
                <a:ea typeface="Calibri" panose="020F0502020204030204"/>
                <a:cs typeface="Calibri" panose="020F0502020204030204"/>
              </a:rPr>
              <a:t> limit her ability to reach more clients based on her capacity and</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rPr>
              <a:t>capabilities</a:t>
            </a:r>
            <a:r>
              <a:rPr lang="en-ZA" altLang="en-US" sz="2600" b="1" dirty="0">
                <a:ea typeface="Calibri" panose="020F0502020204030204"/>
                <a:cs typeface="Calibri" panose="020F0502020204030204"/>
              </a:rPr>
              <a:t>.</a:t>
            </a:r>
            <a:endParaRPr lang="en-US" altLang="en-US" sz="2600" b="1" dirty="0">
              <a:ea typeface="Calibri" panose="020F0502020204030204"/>
              <a:cs typeface="Calibri" panose="020F0502020204030204"/>
            </a:endParaRPr>
          </a:p>
          <a:p>
            <a:r>
              <a:rPr lang="en-ZA" altLang="en-US" sz="2600" b="1" dirty="0">
                <a:ea typeface="Calibri" panose="020F0502020204030204"/>
                <a:cs typeface="Calibri" panose="020F0502020204030204"/>
              </a:rPr>
              <a:t>F</a:t>
            </a:r>
            <a:r>
              <a:rPr lang="en-US" sz="2600" b="1" dirty="0">
                <a:ea typeface="Calibri" panose="020F0502020204030204"/>
                <a:cs typeface="Calibri" panose="020F0502020204030204"/>
              </a:rPr>
              <a:t>rom</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sym typeface="+mn-ea"/>
              </a:rPr>
              <a:t> Vaalpark Free State, Sout</a:t>
            </a:r>
            <a:r>
              <a:rPr lang="en-ZA" altLang="en-US" sz="2600" b="1" dirty="0">
                <a:ea typeface="Calibri" panose="020F0502020204030204"/>
                <a:cs typeface="Calibri" panose="020F0502020204030204"/>
                <a:sym typeface="+mn-ea"/>
              </a:rPr>
              <a:t>h Africa</a:t>
            </a:r>
            <a:endParaRPr lang="en-US" sz="2600" b="1" dirty="0">
              <a:ea typeface="Calibri" panose="020F0502020204030204"/>
              <a:cs typeface="Calibri" panose="020F0502020204030204"/>
            </a:endParaRPr>
          </a:p>
          <a:p>
            <a:r>
              <a:rPr lang="en-ZA" altLang="en-US" sz="2600" b="1" dirty="0">
                <a:ea typeface="Calibri" panose="020F0502020204030204"/>
                <a:cs typeface="Calibri" panose="020F0502020204030204"/>
              </a:rPr>
              <a:t>Experienced Seamstress with the ability to train others </a:t>
            </a:r>
            <a:r>
              <a:rPr lang="en-ZA" altLang="en-US" sz="2600" dirty="0">
                <a:ea typeface="Calibri" panose="020F0502020204030204"/>
                <a:cs typeface="Calibri" panose="020F0502020204030204"/>
              </a:rPr>
              <a:t> </a:t>
            </a:r>
            <a:endParaRPr lang="en-US" sz="2600" dirty="0">
              <a:ea typeface="Calibri" panose="020F0502020204030204"/>
              <a:cs typeface="Calibri" panose="020F0502020204030204"/>
            </a:endParaRPr>
          </a:p>
          <a:p>
            <a:pPr marL="0" indent="0">
              <a:buNone/>
            </a:pPr>
            <a:r>
              <a:rPr lang="en-ZA" altLang="en-US" b="1" dirty="0">
                <a:highlight>
                  <a:srgbClr val="FF00FF"/>
                </a:highlight>
              </a:rPr>
              <a:t>“I  don`t run from my problems,I Sit in front of my machine and deal with them,One stich at a time like a normal Sewaholic -Unknown”</a:t>
            </a:r>
          </a:p>
        </p:txBody>
      </p:sp>
      <p:pic>
        <p:nvPicPr>
          <p:cNvPr id="4" name="Picture 3"/>
          <p:cNvPicPr>
            <a:picLocks noChangeAspect="1"/>
          </p:cNvPicPr>
          <p:nvPr/>
        </p:nvPicPr>
        <p:blipFill>
          <a:blip r:embed="rId2"/>
          <a:stretch>
            <a:fillRect/>
          </a:stretch>
        </p:blipFill>
        <p:spPr>
          <a:xfrm>
            <a:off x="6096000" y="1091565"/>
            <a:ext cx="6089650" cy="49987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ZA" dirty="0"/>
              <a:t>(</a:t>
            </a:r>
            <a:r>
              <a:rPr lang="fr-FR" dirty="0" err="1"/>
              <a:t>problem</a:t>
            </a:r>
            <a:r>
              <a:rPr lang="fr-FR" dirty="0"/>
              <a:t>, actions, change, </a:t>
            </a:r>
            <a:r>
              <a:rPr lang="fr-FR" dirty="0" err="1"/>
              <a:t>evidence</a:t>
            </a:r>
            <a:r>
              <a:rPr lang="en-ZA" dirty="0"/>
              <a: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5988137"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50000"/>
          </a:bodyPr>
          <a:lstStyle/>
          <a:p>
            <a:r>
              <a:rPr lang="en-US" altLang="en-US" sz="2600" b="1" dirty="0">
                <a:ea typeface="Calibri" panose="020F0502020204030204"/>
                <a:cs typeface="Calibri" panose="020F0502020204030204"/>
              </a:rPr>
              <a:t>Shibe is passionate about Women and Youth empowerment, she is a founder and coach of a local</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rPr>
              <a:t>football for the boys in her neighborhood which she used to sponsor from her pocket with the</a:t>
            </a:r>
            <a:r>
              <a:rPr lang="en-ZA" altLang="en-US" sz="2600" b="1" dirty="0">
                <a:ea typeface="Calibri" panose="020F0502020204030204"/>
                <a:cs typeface="Calibri" panose="020F0502020204030204"/>
              </a:rPr>
              <a:t> limited</a:t>
            </a:r>
            <a:r>
              <a:rPr lang="en-US" altLang="en-US" sz="2600" b="1" dirty="0">
                <a:ea typeface="Calibri" panose="020F0502020204030204"/>
                <a:cs typeface="Calibri" panose="020F0502020204030204"/>
              </a:rPr>
              <a:t> </a:t>
            </a:r>
            <a:r>
              <a:rPr lang="en-ZA" altLang="en-US" sz="2600" b="1" dirty="0">
                <a:ea typeface="Calibri" panose="020F0502020204030204"/>
                <a:cs typeface="Calibri" panose="020F0502020204030204"/>
              </a:rPr>
              <a:t>income</a:t>
            </a:r>
            <a:r>
              <a:rPr lang="en-US" altLang="en-US" sz="2600" b="1" dirty="0">
                <a:ea typeface="Calibri" panose="020F0502020204030204"/>
                <a:cs typeface="Calibri" panose="020F0502020204030204"/>
              </a:rPr>
              <a:t> she was making</a:t>
            </a:r>
            <a:r>
              <a:rPr lang="en-ZA" altLang="en-US" sz="2600" b="1" dirty="0">
                <a:ea typeface="Calibri" panose="020F0502020204030204"/>
                <a:cs typeface="Calibri" panose="020F0502020204030204"/>
              </a:rPr>
              <a:t> </a:t>
            </a:r>
            <a:r>
              <a:rPr lang="en-US" altLang="en-US" sz="2600" b="1" dirty="0">
                <a:ea typeface="Calibri" panose="020F0502020204030204"/>
                <a:cs typeface="Calibri" panose="020F0502020204030204"/>
              </a:rPr>
              <a:t>from her s</a:t>
            </a:r>
            <a:r>
              <a:rPr lang="en-ZA" altLang="en-US" sz="2600" b="1" dirty="0">
                <a:ea typeface="Calibri" panose="020F0502020204030204"/>
                <a:cs typeface="Calibri" panose="020F0502020204030204"/>
              </a:rPr>
              <a:t>e</a:t>
            </a:r>
            <a:r>
              <a:rPr lang="en-US" altLang="en-US" sz="2600" b="1" dirty="0">
                <a:ea typeface="Calibri" panose="020F0502020204030204"/>
                <a:cs typeface="Calibri" panose="020F0502020204030204"/>
              </a:rPr>
              <a:t>wing business ,</a:t>
            </a:r>
            <a:r>
              <a:rPr lang="en-ZA" altLang="en-US" sz="2600" b="1" dirty="0">
                <a:ea typeface="Calibri" panose="020F0502020204030204"/>
                <a:cs typeface="Calibri" panose="020F0502020204030204"/>
              </a:rPr>
              <a:t>She has the  ability to work with people and teach them, her patience with her “students” is amazing,some of them took longer to learn and understand than the others but she actually encouraged them and none of them dropped out of the project, because she assured them that they are not alone and she supports them until they complete each bag </a:t>
            </a:r>
            <a:endParaRPr lang="en-US" sz="2600" b="1" dirty="0">
              <a:ea typeface="Calibri" panose="020F0502020204030204"/>
              <a:cs typeface="Calibri" panose="020F0502020204030204"/>
            </a:endParaRPr>
          </a:p>
          <a:p>
            <a:r>
              <a:rPr lang="en-ZA" altLang="en-US" sz="2600" b="1" dirty="0">
                <a:ea typeface="Calibri" panose="020F0502020204030204"/>
                <a:cs typeface="Calibri" panose="020F0502020204030204"/>
              </a:rPr>
              <a:t>We are breaking a cycle of Financial abuse and dependency  by providing  sewing skills to women </a:t>
            </a:r>
            <a:endParaRPr lang="en-US" sz="2600" b="1" dirty="0">
              <a:ea typeface="Calibri" panose="020F0502020204030204"/>
              <a:cs typeface="Calibri" panose="020F0502020204030204"/>
            </a:endParaRPr>
          </a:p>
          <a:p>
            <a:r>
              <a:rPr lang="en-ZA" altLang="en-US" sz="2600" b="1" dirty="0">
                <a:ea typeface="Calibri" panose="020F0502020204030204"/>
                <a:cs typeface="Calibri" panose="020F0502020204030204"/>
              </a:rPr>
              <a:t>Shibe`s situation when we met her was not different from  most of our Shelter clients”Survivors “ who were finding themselves having to go back to their abusive partners when they are released from the Shelter because they don`t have a alternative place to go to and even if they were to be accomodated by their relatives because they are unemployed becoming a financial burden to their families was another issue as a results they were readmitted back into the shelter but in her case the difference is that she had the skill but was denied the right to be financially independant</a:t>
            </a:r>
            <a:endParaRPr lang="en-US" sz="2600" b="1" dirty="0">
              <a:ea typeface="Calibri" panose="020F0502020204030204"/>
              <a:cs typeface="Calibri" panose="020F0502020204030204"/>
            </a:endParaRPr>
          </a:p>
          <a:p>
            <a:endParaRPr lang="en-US" dirty="0"/>
          </a:p>
          <a:p>
            <a:r>
              <a:rPr lang="en-ZA" altLang="en-US" sz="3600" b="1" dirty="0">
                <a:highlight>
                  <a:srgbClr val="FF00FF"/>
                </a:highlight>
              </a:rPr>
              <a:t>“SEWING -Its not a craft,Its a therapy”-Unknown</a:t>
            </a:r>
          </a:p>
        </p:txBody>
      </p:sp>
      <p:pic>
        <p:nvPicPr>
          <p:cNvPr id="8" name="VID_20250624_123106 (1)">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6316980" y="1225550"/>
            <a:ext cx="5215890" cy="41916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8"/>
                </p:tgtEl>
              </p:cMediaNode>
            </p:vide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Change</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70000"/>
          </a:bodyPr>
          <a:lstStyle/>
          <a:p>
            <a:pPr marL="0" indent="0">
              <a:buNone/>
            </a:pPr>
            <a:r>
              <a:rPr lang="en-ZA" b="1" dirty="0"/>
              <a:t>How did the change come about? </a:t>
            </a:r>
            <a:endParaRPr lang="en-ZA" b="1" dirty="0">
              <a:solidFill>
                <a:srgbClr val="FF0000"/>
              </a:solidFill>
              <a:ea typeface="Calibri" panose="020F0502020204030204"/>
              <a:cs typeface="Calibri" panose="020F0502020204030204"/>
            </a:endParaRPr>
          </a:p>
          <a:p>
            <a:pPr marL="0" indent="0">
              <a:buNone/>
            </a:pPr>
            <a:r>
              <a:rPr lang="en-US" dirty="0"/>
              <a:t>•</a:t>
            </a:r>
            <a:r>
              <a:rPr lang="en-US" b="1" dirty="0"/>
              <a:t> </a:t>
            </a:r>
            <a:r>
              <a:rPr lang="en-ZA" altLang="en-US" b="1" dirty="0"/>
              <a:t>Lerato Phokojoe from our Victim Support Services, like many other women who never had access to a sewing machine before, she learned to switch the machine on for the first time,thread the machine,cut patterns and she made all her 7 bags and helped other women who were struggling in the group  </a:t>
            </a:r>
            <a:endParaRPr lang="en-US" b="1" dirty="0"/>
          </a:p>
          <a:p>
            <a:pPr marL="0" indent="0">
              <a:buNone/>
            </a:pPr>
            <a:r>
              <a:rPr lang="en-US" b="1" dirty="0"/>
              <a:t>• </a:t>
            </a:r>
            <a:r>
              <a:rPr lang="en-ZA" altLang="en-US" b="1" dirty="0"/>
              <a:t>Lerato is one of Shibe`s students with lot of potential, her passion to learn compelled us to borrow her a sewing machine because she was getting orders for Luch bags and side bags, with the cut off material she made herself a  water cooler for water bottle and recycled her daughter jean pants by making a skirt for her.</a:t>
            </a:r>
            <a:endParaRPr lang="en-US" b="1" dirty="0"/>
          </a:p>
          <a:p>
            <a:pPr marL="0" indent="0">
              <a:buNone/>
            </a:pPr>
            <a:r>
              <a:rPr lang="en-ZA" altLang="en-US" b="1" dirty="0">
                <a:highlight>
                  <a:srgbClr val="FF00FF"/>
                </a:highlight>
              </a:rPr>
              <a:t>“SEWING:A creative mess is better than tidy idleness”-Unknown</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6213475" y="1090930"/>
            <a:ext cx="5972810" cy="49993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Impact</a:t>
            </a:r>
            <a:r>
              <a:rPr lang="en-US"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80000"/>
          </a:bodyPr>
          <a:lstStyle/>
          <a:p>
            <a:pPr marL="0" indent="0">
              <a:buNone/>
            </a:pPr>
            <a:r>
              <a:rPr lang="en-US" b="1" dirty="0"/>
              <a:t>Describe the change that has occurred</a:t>
            </a:r>
            <a:r>
              <a:rPr lang="en-ZA" b="1" dirty="0"/>
              <a:t>?</a:t>
            </a:r>
          </a:p>
          <a:p>
            <a:pPr marL="0" indent="0">
              <a:buNone/>
            </a:pPr>
            <a:r>
              <a:rPr lang="en-ZA" b="1" dirty="0"/>
              <a:t>The change happened locally at Zamdela and Sasolburg </a:t>
            </a:r>
          </a:p>
          <a:p>
            <a:r>
              <a:rPr lang="en-ZA" altLang="en-US" b="1" dirty="0"/>
              <a:t>Our </a:t>
            </a:r>
            <a:r>
              <a:rPr lang="en-US" b="1" dirty="0"/>
              <a:t> change in service delive</a:t>
            </a:r>
            <a:r>
              <a:rPr lang="en-ZA" altLang="en-US" b="1" dirty="0"/>
              <a:t>ry aligned with GBVF NSP Pillar 5 </a:t>
            </a:r>
            <a:endParaRPr lang="en-US" b="1" dirty="0"/>
          </a:p>
          <a:p>
            <a:r>
              <a:rPr lang="en-US" b="1" dirty="0"/>
              <a:t>W</a:t>
            </a:r>
            <a:r>
              <a:rPr lang="en-ZA" altLang="en-US" b="1" dirty="0"/>
              <a:t>omen who are survivors of GBV and unemployed women from the community </a:t>
            </a:r>
            <a:endParaRPr lang="en-US" b="1" dirty="0"/>
          </a:p>
          <a:p>
            <a:r>
              <a:rPr lang="en-ZA" altLang="en-US" b="1" dirty="0"/>
              <a:t>They learned a sewing skill(to make bags) </a:t>
            </a:r>
            <a:endParaRPr lang="en-US" b="1" dirty="0"/>
          </a:p>
          <a:p>
            <a:r>
              <a:rPr lang="en-ZA" altLang="en-US" b="1" dirty="0"/>
              <a:t>We have Thembi Masilela on the picture busy making a bag at community learning centre and they also completed registers and evaluation forms</a:t>
            </a:r>
          </a:p>
          <a:p>
            <a:pPr marL="0" indent="0">
              <a:buNone/>
            </a:pPr>
            <a:r>
              <a:rPr lang="en-ZA" altLang="en-US" sz="2220" b="1" dirty="0">
                <a:highlight>
                  <a:srgbClr val="FF00FF"/>
                </a:highlight>
              </a:rPr>
              <a:t>“When life gives You Scraps.....Sew Something”-Unknown </a:t>
            </a:r>
            <a:endParaRPr lang="en-US" sz="2000" b="1" dirty="0">
              <a:highlight>
                <a:srgbClr val="FF00FF"/>
              </a:highlight>
            </a:endParaRPr>
          </a:p>
          <a:p>
            <a:pPr marL="0" indent="0">
              <a:buNone/>
            </a:pPr>
            <a:endParaRPr lang="en-US" sz="2000" b="1" dirty="0">
              <a:highlight>
                <a:srgbClr val="FF00FF"/>
              </a:highlight>
            </a:endParaRPr>
          </a:p>
        </p:txBody>
      </p:sp>
      <p:pic>
        <p:nvPicPr>
          <p:cNvPr id="4" name="Picture 3"/>
          <p:cNvPicPr>
            <a:picLocks noChangeAspect="1"/>
          </p:cNvPicPr>
          <p:nvPr/>
        </p:nvPicPr>
        <p:blipFill>
          <a:blip r:embed="rId2"/>
          <a:stretch>
            <a:fillRect/>
          </a:stretch>
        </p:blipFill>
        <p:spPr>
          <a:xfrm>
            <a:off x="6096635" y="1091565"/>
            <a:ext cx="6095365" cy="4998720"/>
          </a:xfrm>
          <a:prstGeom prst="rect">
            <a:avLst/>
          </a:prstGeom>
        </p:spPr>
      </p:pic>
      <p:pic>
        <p:nvPicPr>
          <p:cNvPr id="6" name="Picture 5"/>
          <p:cNvPicPr/>
          <p:nvPr/>
        </p:nvPicPr>
        <p:blipFill>
          <a:blip r:embed="rId3"/>
          <a:stretch>
            <a:fillRect/>
          </a:stretch>
        </p:blipFill>
        <p:spPr>
          <a:xfrm>
            <a:off x="7132955" y="246380"/>
            <a:ext cx="1718310" cy="7359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Recognition </a:t>
            </a: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buNone/>
            </a:pPr>
            <a:r>
              <a:rPr lang="en-ZA" altLang="en-US" sz="1800" b="1" dirty="0"/>
              <a:t>Shibe volunteered most of her time teaching our clients in the Shelter to make bags,and when funding was available Our Board approved that </a:t>
            </a:r>
            <a:r>
              <a:rPr lang="en-ZA" altLang="en-US" sz="1800" b="1" dirty="0">
                <a:sym typeface="+mn-ea"/>
              </a:rPr>
              <a:t>she should be honored for her time and  from GBVF Fund R1500,00 for her effort to empower other women. and also with the </a:t>
            </a:r>
            <a:r>
              <a:rPr lang="en-US" altLang="en-US" sz="1800" b="1" dirty="0"/>
              <a:t> Genderlink funds Shibe </a:t>
            </a:r>
            <a:r>
              <a:rPr lang="en-ZA" altLang="en-US" sz="1800" b="1" dirty="0"/>
              <a:t>is</a:t>
            </a:r>
            <a:r>
              <a:rPr lang="en-US" altLang="en-US" sz="1800" b="1" dirty="0"/>
              <a:t> paid R2000,00 as a honorarium from our HR budget for facilitating training at</a:t>
            </a:r>
            <a:r>
              <a:rPr lang="en-ZA" altLang="en-US" sz="1800" b="1" dirty="0"/>
              <a:t> the </a:t>
            </a:r>
            <a:r>
              <a:rPr lang="en-US" altLang="en-US" sz="1800" b="1" dirty="0"/>
              <a:t>Community Learning Centre and shelter clients from August -December 2025</a:t>
            </a:r>
            <a:r>
              <a:rPr lang="en-ZA" altLang="en-US" sz="1800" b="1" dirty="0"/>
              <a:t> and February 2026,</a:t>
            </a:r>
          </a:p>
          <a:p>
            <a:pPr marL="0" indent="0">
              <a:buNone/>
            </a:pPr>
            <a:endParaRPr lang="en-ZA" altLang="en-US" sz="1800" b="1" dirty="0"/>
          </a:p>
          <a:p>
            <a:pPr marL="0" indent="0">
              <a:buNone/>
            </a:pPr>
            <a:r>
              <a:rPr lang="en-ZA" altLang="en-US" sz="1800" b="1" dirty="0">
                <a:highlight>
                  <a:srgbClr val="FF00FF"/>
                </a:highlight>
              </a:rPr>
              <a:t>“Sewing is the art of creating soething beautiful from chaos-unknown”</a:t>
            </a:r>
          </a:p>
        </p:txBody>
      </p:sp>
      <p:pic>
        <p:nvPicPr>
          <p:cNvPr id="4" name="Picture 3"/>
          <p:cNvPicPr>
            <a:picLocks noChangeAspect="1"/>
          </p:cNvPicPr>
          <p:nvPr/>
        </p:nvPicPr>
        <p:blipFill>
          <a:blip r:embed="rId2"/>
          <a:stretch>
            <a:fillRect/>
          </a:stretch>
        </p:blipFill>
        <p:spPr>
          <a:xfrm>
            <a:off x="6213475" y="1092200"/>
            <a:ext cx="5972810" cy="49987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US"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p:cNvSpPr txBox="1"/>
          <p:nvPr/>
        </p:nvSpPr>
        <p:spPr>
          <a:xfrm>
            <a:off x="6213562" y="1074149"/>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What lessons have you learnt?</a:t>
            </a:r>
            <a:endParaRPr lang="en-US" dirty="0"/>
          </a:p>
          <a:p>
            <a:pPr marL="0" indent="0">
              <a:buFont typeface="Arial" panose="020B0604020202020204" pitchFamily="34" charset="0"/>
              <a:buNone/>
            </a:pPr>
            <a:r>
              <a:rPr lang="en-US" altLang="en-US" sz="1800" b="1" dirty="0"/>
              <a:t>Throughout these project we have learned that flexibility and inclusivity are the key ingredients to its success, because it has proven to us from the first phase that rigidity is a set up for failure, </a:t>
            </a:r>
            <a:r>
              <a:rPr lang="en-ZA" altLang="en-US" sz="1800" b="1" dirty="0"/>
              <a:t>W</a:t>
            </a:r>
            <a:r>
              <a:rPr lang="en-US" altLang="en-US" sz="1800" b="1" dirty="0"/>
              <a:t>e had to apply the principle of Nothing for Us without Us</a:t>
            </a:r>
            <a:r>
              <a:rPr lang="en-ZA" altLang="en-US" sz="1800" b="1" dirty="0"/>
              <a:t>.</a:t>
            </a:r>
          </a:p>
          <a:p>
            <a:pPr marL="0" indent="0">
              <a:buFont typeface="Arial" panose="020B0604020202020204" pitchFamily="34" charset="0"/>
              <a:buNone/>
            </a:pPr>
            <a:endParaRPr lang="en-ZA" altLang="en-US" sz="1800" b="1" dirty="0"/>
          </a:p>
          <a:p>
            <a:pPr marL="0" indent="0">
              <a:buFont typeface="Arial" panose="020B0604020202020204" pitchFamily="34" charset="0"/>
              <a:buNone/>
            </a:pPr>
            <a:endParaRPr lang="en-ZA" altLang="en-US" sz="1800" b="1" dirty="0"/>
          </a:p>
          <a:p>
            <a:pPr marL="0" indent="0">
              <a:buFont typeface="Arial" panose="020B0604020202020204" pitchFamily="34" charset="0"/>
              <a:buNone/>
            </a:pPr>
            <a:endParaRPr lang="en-ZA" altLang="en-US" sz="1800" b="1" dirty="0"/>
          </a:p>
          <a:p>
            <a:pPr marL="0" indent="0">
              <a:buFont typeface="Arial" panose="020B0604020202020204" pitchFamily="34" charset="0"/>
              <a:buNone/>
            </a:pPr>
            <a:endParaRPr lang="en-ZA" altLang="en-US" sz="1800" b="1" dirty="0"/>
          </a:p>
          <a:p>
            <a:pPr marL="0" indent="0">
              <a:buFont typeface="Arial" panose="020B0604020202020204" pitchFamily="34" charset="0"/>
              <a:buNone/>
            </a:pPr>
            <a:endParaRPr lang="en-ZA" altLang="en-US" sz="1800" b="1" dirty="0"/>
          </a:p>
          <a:p>
            <a:pPr marL="0" indent="0">
              <a:buFont typeface="Arial" panose="020B0604020202020204" pitchFamily="34" charset="0"/>
              <a:buNone/>
            </a:pPr>
            <a:r>
              <a:rPr lang="en-ZA" altLang="en-US" sz="1800" b="1" dirty="0">
                <a:highlight>
                  <a:srgbClr val="FF00FF"/>
                </a:highlight>
              </a:rPr>
              <a:t>“Sewing is a way to quiet the mind, to relax the body and to feed the soul”-Marie Bostwicks”</a:t>
            </a: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a:normAutofit fontScale="60000"/>
          </a:bodyPr>
          <a:lstStyle/>
          <a:p>
            <a:pPr marL="0" indent="0">
              <a:buNone/>
            </a:pPr>
            <a:r>
              <a:rPr lang="en-US" b="1" dirty="0"/>
              <a:t>Challenges &amp; mitigation</a:t>
            </a:r>
            <a:endParaRPr lang="en-US" dirty="0"/>
          </a:p>
          <a:p>
            <a:pPr marL="0" indent="0">
              <a:buNone/>
            </a:pPr>
            <a:r>
              <a:rPr lang="en-ZA" altLang="en-US" b="1" dirty="0"/>
              <a:t>W</a:t>
            </a:r>
            <a:r>
              <a:rPr lang="en-US" altLang="en-US" b="1" dirty="0"/>
              <a:t>e were behind with starting the sewing project due to the issue of the Venue, however when we started on the 2nd June we had to work around our obstacle and asked the beneficiaries that we start with the theory part of the training for a week at our cramped office space while we were finalizing venue arrangement with SEDFA, initially each woman had to make 5 side bags(the same kind) but the Facilitator who is one of the beneficiaries of our Pilot project advised us that it is better that the woman make 7 different bags instead of one kind so that their target market is not narrowed by One bag so the ladies learned to make Creche Bag/School Bag/Lunch Box/Bible Bag/Sports Bag/Sport's Bag/Side Bag in 27 Days,</a:t>
            </a:r>
            <a:r>
              <a:rPr lang="en-ZA" altLang="en-US" b="1" dirty="0"/>
              <a:t> again with </a:t>
            </a:r>
            <a:r>
              <a:rPr lang="en-US" altLang="en-US" b="1" dirty="0">
                <a:sym typeface="+mn-ea"/>
              </a:rPr>
              <a:t>delays that are beyond our control forcing us to wait for the supplier to deliver the sewing machine it actually provided us an opportunity to discuss a plan of action in order to make up for the lost time, a window of opportunity to do more presented itself, </a:t>
            </a:r>
            <a:r>
              <a:rPr lang="en-ZA" altLang="en-US" b="1" dirty="0">
                <a:sym typeface="+mn-ea"/>
              </a:rPr>
              <a:t>for our sanitary pads sewing project</a:t>
            </a:r>
            <a:endParaRPr lang="en-US" altLang="en-US" b="1" dirty="0"/>
          </a:p>
          <a:p>
            <a:pPr marL="0" indent="0">
              <a:buNone/>
            </a:pPr>
            <a:endParaRPr lang="en-US" altLang="en-US"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US"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US"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60000"/>
          </a:bodyPr>
          <a:lstStyle/>
          <a:p>
            <a:r>
              <a:rPr lang="en-US" b="1" dirty="0"/>
              <a:t>W</a:t>
            </a:r>
            <a:r>
              <a:rPr lang="en-ZA" altLang="en-US" b="1" dirty="0"/>
              <a:t>e collaborated with SEDFA and Sasolburg Community Learning Centre regarding safe training venue which is a challenge we had at the beginning that led to a delay in starting the project as a results we are able to provide skills to our clients(survivors)without exposing them to the community by having separate training venues  </a:t>
            </a:r>
            <a:endParaRPr lang="en-US" b="1" dirty="0"/>
          </a:p>
          <a:p>
            <a:r>
              <a:rPr lang="en-ZA" altLang="en-US" b="1" dirty="0"/>
              <a:t>We received 5 extra heavy duty sewing machines from Seriti Mines,We trained 5 of our staff members who already had sewing skills and are grooming another survivor with potential to also  and we will continue knocking at doors seeking funding and collaboration to ensure continuety and sustainabilit</a:t>
            </a:r>
            <a:r>
              <a:rPr lang="en-ZA" altLang="en-US" dirty="0"/>
              <a:t>y </a:t>
            </a:r>
            <a:br>
              <a:rPr lang="en-US" dirty="0"/>
            </a:br>
            <a:endParaRPr lang="en-US" dirty="0"/>
          </a:p>
          <a:p>
            <a:pPr marL="0" indent="0">
              <a:buNone/>
            </a:pPr>
            <a:r>
              <a:rPr lang="en-ZA" altLang="en-US" dirty="0">
                <a:solidFill>
                  <a:srgbClr val="FF0000"/>
                </a:solidFill>
                <a:ea typeface="Calibri" panose="020F0502020204030204"/>
                <a:cs typeface="Calibri" panose="020F0502020204030204"/>
              </a:rPr>
              <a:t> </a:t>
            </a:r>
            <a:r>
              <a:rPr lang="en-ZA" altLang="en-US" sz="3000" b="1" dirty="0">
                <a:solidFill>
                  <a:schemeClr val="tx1"/>
                </a:solidFill>
                <a:highlight>
                  <a:srgbClr val="FF00FF"/>
                </a:highlight>
                <a:ea typeface="Calibri" panose="020F0502020204030204"/>
                <a:cs typeface="Calibri" panose="020F0502020204030204"/>
              </a:rPr>
              <a:t>“The best antidepressant is a sewing machine and a room  full of fabric”-Sewing moments</a:t>
            </a:r>
          </a:p>
        </p:txBody>
      </p:sp>
      <p:pic>
        <p:nvPicPr>
          <p:cNvPr id="4" name="Picture 3"/>
          <p:cNvPicPr>
            <a:picLocks noChangeAspect="1"/>
          </p:cNvPicPr>
          <p:nvPr/>
        </p:nvPicPr>
        <p:blipFill>
          <a:blip r:embed="rId2"/>
          <a:stretch>
            <a:fillRect/>
          </a:stretch>
        </p:blipFill>
        <p:spPr>
          <a:xfrm>
            <a:off x="6096000" y="1091565"/>
            <a:ext cx="6090285" cy="503428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873*464"/>
  <p:tag name="TABLE_ENDDRAG_RECT" val="42*39*873*4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Props1.xml><?xml version="1.0" encoding="utf-8"?>
<ds:datastoreItem xmlns:ds="http://schemas.openxmlformats.org/officeDocument/2006/customXml" ds:itemID="{D71ED201-160F-4437-8A57-72D64EE2711B}"/>
</file>

<file path=customXml/itemProps2.xml><?xml version="1.0" encoding="utf-8"?>
<ds:datastoreItem xmlns:ds="http://schemas.openxmlformats.org/officeDocument/2006/customXml" ds:itemID="{F4151026-753A-45D7-B12C-555889D41580}">
  <ds:schemaRefs/>
</ds:datastoreItem>
</file>

<file path=customXml/itemProps3.xml><?xml version="1.0" encoding="utf-8"?>
<ds:datastoreItem xmlns:ds="http://schemas.openxmlformats.org/officeDocument/2006/customXml" ds:itemID="{E811C379-44A7-43AE-AC85-96A8496F60F4}">
  <ds:schemaRefs/>
</ds:datastoreItem>
</file>

<file path=docProps/app.xml><?xml version="1.0" encoding="utf-8"?>
<Properties xmlns="http://schemas.openxmlformats.org/officeDocument/2006/extended-properties" xmlns:vt="http://schemas.openxmlformats.org/officeDocument/2006/docPropsVTypes">
  <TotalTime>2</TotalTime>
  <Words>1553</Words>
  <Application>Microsoft Office PowerPoint</Application>
  <PresentationFormat>Widescreen</PresentationFormat>
  <Paragraphs>78</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Calibri</vt:lpstr>
      <vt:lpstr>Calibri Light</vt:lpstr>
      <vt:lpstr>Tahoma</vt:lpstr>
      <vt:lpstr>Office Theme</vt:lpstr>
      <vt:lpstr> Voice and Choice Summit 2026-Leadership DRIVER OF CHANGE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Thenjiwe Ngcobo - Women's Voice and Leadership SA</cp:lastModifiedBy>
  <cp:revision>96</cp:revision>
  <dcterms:created xsi:type="dcterms:W3CDTF">2025-10-09T06:55:00Z</dcterms:created>
  <dcterms:modified xsi:type="dcterms:W3CDTF">2026-03-09T12:13:32Z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ICV">
    <vt:lpwstr>4124C7B4E0F9452CAC12D35989F6BF02_13</vt:lpwstr>
  </property>
  <property fmtid="{D5CDD505-2E9C-101B-9397-08002B2CF9AE}" pid="5" name="KSOProductBuildVer">
    <vt:lpwstr>1033-12.2.0.23196</vt:lpwstr>
  </property>
  <property fmtid="{D5CDD505-2E9C-101B-9397-08002B2CF9AE}" pid="6" name="Order">
    <vt:lpwstr>9633500.00000000</vt:lpwstr>
  </property>
  <property fmtid="{D5CDD505-2E9C-101B-9397-08002B2CF9AE}" pid="7" name="Processed">
    <vt:lpwstr>false</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lpwstr/>
  </property>
  <property fmtid="{D5CDD505-2E9C-101B-9397-08002B2CF9AE}" pid="16" name="Putonline">
    <vt:lpwstr>false</vt:lpwstr>
  </property>
</Properties>
</file>