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ppt/revisionInfo.xml" ContentType="application/vnd.ms-powerpoint.revisioninfo+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4" r:id="rId3"/>
    <p:sldId id="276" r:id="rId4"/>
    <p:sldId id="277" r:id="rId5"/>
    <p:sldId id="279" r:id="rId6"/>
    <p:sldId id="280" r:id="rId7"/>
    <p:sldId id="28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17B060"/>
    <a:srgbClr val="F7DA06"/>
    <a:srgbClr val="E37191"/>
    <a:srgbClr val="A57FA6"/>
    <a:srgbClr val="7D59A5"/>
    <a:srgbClr val="FF0000"/>
    <a:srgbClr val="25B56A"/>
    <a:srgbClr val="7B2C42"/>
    <a:srgbClr val="D19D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7D8A8A-6824-4630-B32A-BE9D022BC76B}" v="1" dt="2026-02-02T09:29:03.388"/>
    <p1510:client id="{935C0878-B186-37F3-970F-BE091D30AC8E}" v="105" dt="2026-02-02T08:34:07.689"/>
    <p1510:client id="{C28FC532-E93E-438B-A9BE-5F21C41F1D04}" v="3" dt="2026-02-02T08:38:27.9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74" autoAdjust="0"/>
    <p:restoredTop sz="93634" autoAdjust="0"/>
  </p:normalViewPr>
  <p:slideViewPr>
    <p:cSldViewPr snapToGrid="0">
      <p:cViewPr varScale="1">
        <p:scale>
          <a:sx n="67" d="100"/>
          <a:sy n="67" d="100"/>
        </p:scale>
        <p:origin x="692"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E2CE2-5A7E-4EE2-9250-484598939D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E9062C76-4F4C-BDDA-A97A-165EB3359E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5D24042E-3907-93CB-4E2E-55F85AE4F4AA}"/>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5" name="Footer Placeholder 4">
            <a:extLst>
              <a:ext uri="{FF2B5EF4-FFF2-40B4-BE49-F238E27FC236}">
                <a16:creationId xmlns:a16="http://schemas.microsoft.com/office/drawing/2014/main" id="{9AE905BC-5A99-07E4-DD66-2ED4D4B60893}"/>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5E42D9CB-D969-E8CA-BC4E-7974855A5709}"/>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57612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0B160-8340-37E5-9194-2F2A769EC870}"/>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9C2EC659-D4C7-815D-9806-42DE933B41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BDE70717-E0D3-22F2-A9A6-EB49979C49C7}"/>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5" name="Footer Placeholder 4">
            <a:extLst>
              <a:ext uri="{FF2B5EF4-FFF2-40B4-BE49-F238E27FC236}">
                <a16:creationId xmlns:a16="http://schemas.microsoft.com/office/drawing/2014/main" id="{946A3E06-6483-7692-99D3-BF56E4FEB891}"/>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57C564DD-F12F-22CC-E23A-D3F4EBF330E5}"/>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1416335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912EF1F-5EB7-19ED-3053-C12F9E82D94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C87F3B99-431D-CACD-E9F7-044331D74C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5EDF3BFF-9C24-BC50-E529-8CB16AB7F208}"/>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5" name="Footer Placeholder 4">
            <a:extLst>
              <a:ext uri="{FF2B5EF4-FFF2-40B4-BE49-F238E27FC236}">
                <a16:creationId xmlns:a16="http://schemas.microsoft.com/office/drawing/2014/main" id="{C80CBEFD-866C-65D7-CE39-814194A5E563}"/>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CCCD7994-4C60-75E4-1FC9-C0CB024F39C3}"/>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2442018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14B42-CF62-4194-C72A-A7DBF745C8B3}"/>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B00E7432-04B2-6FD3-F13F-E433CB0B031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B9AF369B-6E2C-44A2-C44B-960C6F79AB6F}"/>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5" name="Footer Placeholder 4">
            <a:extLst>
              <a:ext uri="{FF2B5EF4-FFF2-40B4-BE49-F238E27FC236}">
                <a16:creationId xmlns:a16="http://schemas.microsoft.com/office/drawing/2014/main" id="{38D5F7EB-37BA-CA88-4827-CE3D85823B04}"/>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CB477F02-BA4E-5071-883F-9D2A26249DFC}"/>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1025963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7CA92-20F4-58C5-1C31-6408299DB6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97C1CA49-3BF8-BF14-7BED-F3F8A685FB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7032CD-4264-03DD-C589-9BA7870CACC5}"/>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5" name="Footer Placeholder 4">
            <a:extLst>
              <a:ext uri="{FF2B5EF4-FFF2-40B4-BE49-F238E27FC236}">
                <a16:creationId xmlns:a16="http://schemas.microsoft.com/office/drawing/2014/main" id="{B42BCE3E-4B41-185A-7A35-D749F0809E5A}"/>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D39BEE40-9835-2DD0-9F62-8951777CB73C}"/>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2906070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3E565-4E9E-7B98-C1CE-10815FC47464}"/>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C7A2A0D1-4932-BA81-9435-966CB555517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DBFE32DD-814D-29E3-D855-B03D34F1A2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59C3B16A-F81E-2678-3268-D6193E5026DE}"/>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6" name="Footer Placeholder 5">
            <a:extLst>
              <a:ext uri="{FF2B5EF4-FFF2-40B4-BE49-F238E27FC236}">
                <a16:creationId xmlns:a16="http://schemas.microsoft.com/office/drawing/2014/main" id="{7FDFE573-B73D-A4EB-B1C9-80861D292903}"/>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17CC6204-207C-1FC7-84B3-52869117D573}"/>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1275974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32DD5-FC51-03AA-C38C-084CEACA116F}"/>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F02525E9-5151-1739-016C-AB555B9EA0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0F6984E-90A7-7C25-60E1-5CB82948EA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FA134B5A-FBC9-FAEE-AEF8-BE2AE21490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A824E7-056E-E352-BF6D-0AD64D5A62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97A11C77-DC7B-375C-FB80-E5D64EE43921}"/>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8" name="Footer Placeholder 7">
            <a:extLst>
              <a:ext uri="{FF2B5EF4-FFF2-40B4-BE49-F238E27FC236}">
                <a16:creationId xmlns:a16="http://schemas.microsoft.com/office/drawing/2014/main" id="{DBFFD020-764F-4DBF-36AB-CECB52036CBB}"/>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5E7D402A-D7B1-FD7D-0E89-F9F80FFAA79A}"/>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3231575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3B5F8-BCE2-C277-4A15-A31D4A1FD7D2}"/>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E5D8D650-16E4-2EFF-3E62-24FAFF8CA7C4}"/>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4" name="Footer Placeholder 3">
            <a:extLst>
              <a:ext uri="{FF2B5EF4-FFF2-40B4-BE49-F238E27FC236}">
                <a16:creationId xmlns:a16="http://schemas.microsoft.com/office/drawing/2014/main" id="{BE286D35-4D39-C2DE-D480-05B9A1D8BBD1}"/>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BDFE74BE-731C-6639-F730-3218D5AF6E3B}"/>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1047669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A8641D-EAF8-569A-50B4-2AA6391B10BA}"/>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3" name="Footer Placeholder 2">
            <a:extLst>
              <a:ext uri="{FF2B5EF4-FFF2-40B4-BE49-F238E27FC236}">
                <a16:creationId xmlns:a16="http://schemas.microsoft.com/office/drawing/2014/main" id="{71B501D3-C043-466F-1636-AC2D5479B566}"/>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66D7BEF9-CAFC-0B9C-395B-6AB4934952A6}"/>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287118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1A8E1-CF86-C610-970C-DAA48696C0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6F607325-E76B-28E6-548E-F69713A693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858D414A-E527-E786-5515-CDC19AC6F5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390575-141A-BBBF-46C3-C678A74880C8}"/>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6" name="Footer Placeholder 5">
            <a:extLst>
              <a:ext uri="{FF2B5EF4-FFF2-40B4-BE49-F238E27FC236}">
                <a16:creationId xmlns:a16="http://schemas.microsoft.com/office/drawing/2014/main" id="{1AD9A23C-8C33-FA22-3A9A-B651D2CD136F}"/>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47AC2CA9-CD5D-1DB2-0F88-FE30AC0355A5}"/>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3383696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7C95D-49B8-B393-2C6C-C6CC80B231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DD48A346-B68E-8E6B-5F18-18CC7E9515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0E5DF0AE-4A4D-FDDB-C7AE-686EF72FE6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FA5C17-10A9-E7BB-2BDB-A88E49B779E1}"/>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6" name="Footer Placeholder 5">
            <a:extLst>
              <a:ext uri="{FF2B5EF4-FFF2-40B4-BE49-F238E27FC236}">
                <a16:creationId xmlns:a16="http://schemas.microsoft.com/office/drawing/2014/main" id="{BAF19F9C-51AA-658B-3711-5F7253989C95}"/>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E32E0C1C-F2C1-4D77-F475-CC1C99731A7C}"/>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1651570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124A1C-250A-5E3D-0A23-FE958DB6D4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4A73F7C5-3EF1-5AF3-741A-8C49D5CCA0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5465CBFC-55BE-DDB4-4B5B-7991616B17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7A6DBE-B882-4EF2-AACB-D4DAF18A6183}" type="datetimeFigureOut">
              <a:rPr lang="en-ZA" smtClean="0"/>
              <a:t>2026/03/02</a:t>
            </a:fld>
            <a:endParaRPr lang="en-ZA"/>
          </a:p>
        </p:txBody>
      </p:sp>
      <p:sp>
        <p:nvSpPr>
          <p:cNvPr id="5" name="Footer Placeholder 4">
            <a:extLst>
              <a:ext uri="{FF2B5EF4-FFF2-40B4-BE49-F238E27FC236}">
                <a16:creationId xmlns:a16="http://schemas.microsoft.com/office/drawing/2014/main" id="{31238554-8BC3-B422-534E-2FD7D578B0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id="{3ABF892D-C923-EB87-001B-2596F909D0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60EAC9-0C06-411E-A697-0ABDBDE72850}" type="slidenum">
              <a:rPr lang="en-ZA" smtClean="0"/>
              <a:t>‹#›</a:t>
            </a:fld>
            <a:endParaRPr lang="en-ZA"/>
          </a:p>
        </p:txBody>
      </p:sp>
    </p:spTree>
    <p:extLst>
      <p:ext uri="{BB962C8B-B14F-4D97-AF65-F5344CB8AC3E}">
        <p14:creationId xmlns:p14="http://schemas.microsoft.com/office/powerpoint/2010/main" val="20783961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6ACCD9B-E70C-ADFC-B920-EE6ADA6A28A3}"/>
            </a:ext>
          </a:extLst>
        </p:cNvPr>
        <p:cNvGrpSpPr/>
        <p:nvPr/>
      </p:nvGrpSpPr>
      <p:grpSpPr>
        <a:xfrm>
          <a:off x="0" y="0"/>
          <a:ext cx="0" cy="0"/>
          <a:chOff x="0" y="0"/>
          <a:chExt cx="0" cy="0"/>
        </a:xfrm>
      </p:grpSpPr>
      <p:grpSp>
        <p:nvGrpSpPr>
          <p:cNvPr id="12" name="Group 11">
            <a:extLst>
              <a:ext uri="{FF2B5EF4-FFF2-40B4-BE49-F238E27FC236}">
                <a16:creationId xmlns:a16="http://schemas.microsoft.com/office/drawing/2014/main" id="{35ED15BD-62CF-3020-9479-F9804A70CF0D}"/>
              </a:ext>
            </a:extLst>
          </p:cNvPr>
          <p:cNvGrpSpPr/>
          <p:nvPr/>
        </p:nvGrpSpPr>
        <p:grpSpPr>
          <a:xfrm>
            <a:off x="-5410" y="0"/>
            <a:ext cx="12197407" cy="6882714"/>
            <a:chOff x="-5410" y="0"/>
            <a:chExt cx="12197407" cy="6882714"/>
          </a:xfrm>
        </p:grpSpPr>
        <p:pic>
          <p:nvPicPr>
            <p:cNvPr id="11" name="Picture 10">
              <a:extLst>
                <a:ext uri="{FF2B5EF4-FFF2-40B4-BE49-F238E27FC236}">
                  <a16:creationId xmlns:a16="http://schemas.microsoft.com/office/drawing/2014/main" id="{99DEEB93-91E8-7F7B-7E25-06550DE1EF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6235" y="466109"/>
              <a:ext cx="8088706" cy="1194348"/>
            </a:xfrm>
            <a:prstGeom prst="rect">
              <a:avLst/>
            </a:prstGeom>
          </p:spPr>
        </p:pic>
        <p:sp>
          <p:nvSpPr>
            <p:cNvPr id="48" name="Rectangle 47">
              <a:extLst>
                <a:ext uri="{FF2B5EF4-FFF2-40B4-BE49-F238E27FC236}">
                  <a16:creationId xmlns:a16="http://schemas.microsoft.com/office/drawing/2014/main" id="{15CC5DF8-4FA2-D1E3-130A-E3E06CC5CBFE}"/>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47" name="Rectangle 46">
              <a:extLst>
                <a:ext uri="{FF2B5EF4-FFF2-40B4-BE49-F238E27FC236}">
                  <a16:creationId xmlns:a16="http://schemas.microsoft.com/office/drawing/2014/main" id="{B6BAE425-FDF9-457D-29C9-145C8024CBCF}"/>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42" name="TextBox 9">
              <a:extLst>
                <a:ext uri="{FF2B5EF4-FFF2-40B4-BE49-F238E27FC236}">
                  <a16:creationId xmlns:a16="http://schemas.microsoft.com/office/drawing/2014/main" id="{403E2E81-9601-1970-B83A-F4245917F760}"/>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grpSp>
      <p:sp>
        <p:nvSpPr>
          <p:cNvPr id="21" name="Freeform: Shape 20">
            <a:extLst>
              <a:ext uri="{FF2B5EF4-FFF2-40B4-BE49-F238E27FC236}">
                <a16:creationId xmlns:a16="http://schemas.microsoft.com/office/drawing/2014/main" id="{3877A6DB-18A6-C55E-C0FB-4E1D2DAA6CBE}"/>
              </a:ext>
            </a:extLst>
          </p:cNvPr>
          <p:cNvSpPr/>
          <p:nvPr/>
        </p:nvSpPr>
        <p:spPr>
          <a:xfrm>
            <a:off x="1" y="2584078"/>
            <a:ext cx="12191999" cy="2643876"/>
          </a:xfrm>
          <a:custGeom>
            <a:avLst/>
            <a:gdLst>
              <a:gd name="connsiteX0" fmla="*/ 12191999 w 12191999"/>
              <a:gd name="connsiteY0" fmla="*/ 0 h 2643876"/>
              <a:gd name="connsiteX1" fmla="*/ 12191999 w 12191999"/>
              <a:gd name="connsiteY1" fmla="*/ 464989 h 2643876"/>
              <a:gd name="connsiteX2" fmla="*/ 12090690 w 12191999"/>
              <a:gd name="connsiteY2" fmla="*/ 483907 h 2643876"/>
              <a:gd name="connsiteX3" fmla="*/ 5319131 w 12191999"/>
              <a:gd name="connsiteY3" fmla="*/ 2639171 h 2643876"/>
              <a:gd name="connsiteX4" fmla="*/ 0 w 12191999"/>
              <a:gd name="connsiteY4" fmla="*/ 1806892 h 2643876"/>
              <a:gd name="connsiteX5" fmla="*/ 22303 w 12191999"/>
              <a:gd name="connsiteY5" fmla="*/ 1351345 h 2643876"/>
              <a:gd name="connsiteX6" fmla="*/ 5330284 w 12191999"/>
              <a:gd name="connsiteY6" fmla="*/ 2452625 h 2643876"/>
              <a:gd name="connsiteX7" fmla="*/ 10868965 w 12191999"/>
              <a:gd name="connsiteY7" fmla="*/ 389807 h 2643876"/>
              <a:gd name="connsiteX8" fmla="*/ 12104896 w 12191999"/>
              <a:gd name="connsiteY8" fmla="*/ 1644 h 2643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1999" h="2643876">
                <a:moveTo>
                  <a:pt x="12191999" y="0"/>
                </a:moveTo>
                <a:lnTo>
                  <a:pt x="12191999" y="464989"/>
                </a:lnTo>
                <a:lnTo>
                  <a:pt x="12090690" y="483907"/>
                </a:lnTo>
                <a:cubicBezTo>
                  <a:pt x="10319058" y="857183"/>
                  <a:pt x="7278028" y="2750381"/>
                  <a:pt x="5319131" y="2639171"/>
                </a:cubicBezTo>
                <a:cubicBezTo>
                  <a:pt x="3297044" y="2524373"/>
                  <a:pt x="2378926" y="1362052"/>
                  <a:pt x="0" y="1806892"/>
                </a:cubicBezTo>
                <a:lnTo>
                  <a:pt x="22303" y="1351345"/>
                </a:lnTo>
                <a:cubicBezTo>
                  <a:pt x="1256371" y="1285276"/>
                  <a:pt x="3401123" y="2389872"/>
                  <a:pt x="5330284" y="2452625"/>
                </a:cubicBezTo>
                <a:cubicBezTo>
                  <a:pt x="8259338" y="2486108"/>
                  <a:pt x="9788675" y="947659"/>
                  <a:pt x="10868965" y="389807"/>
                </a:cubicBezTo>
                <a:cubicBezTo>
                  <a:pt x="11409110" y="110881"/>
                  <a:pt x="11816948" y="21434"/>
                  <a:pt x="12104896" y="1644"/>
                </a:cubicBezTo>
                <a:close/>
              </a:path>
            </a:pathLst>
          </a:custGeom>
          <a:solidFill>
            <a:schemeClr val="bg1">
              <a:alpha val="38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ZA"/>
          </a:p>
        </p:txBody>
      </p:sp>
      <p:sp>
        <p:nvSpPr>
          <p:cNvPr id="7" name="Title 6">
            <a:extLst>
              <a:ext uri="{FF2B5EF4-FFF2-40B4-BE49-F238E27FC236}">
                <a16:creationId xmlns:a16="http://schemas.microsoft.com/office/drawing/2014/main" id="{D5ED7C6B-3215-606E-4317-F8BF01F39E96}"/>
              </a:ext>
            </a:extLst>
          </p:cNvPr>
          <p:cNvSpPr>
            <a:spLocks noGrp="1"/>
          </p:cNvSpPr>
          <p:nvPr>
            <p:ph type="ctrTitle"/>
          </p:nvPr>
        </p:nvSpPr>
        <p:spPr>
          <a:xfrm>
            <a:off x="1294904" y="2059897"/>
            <a:ext cx="9144000" cy="2384337"/>
          </a:xfrm>
        </p:spPr>
        <p:txBody>
          <a:bodyPr>
            <a:normAutofit fontScale="90000"/>
          </a:bodyPr>
          <a:lstStyle/>
          <a:p>
            <a:r>
              <a:rPr lang="en-US" b="1" i="1" dirty="0">
                <a:solidFill>
                  <a:schemeClr val="tx1">
                    <a:lumMod val="95000"/>
                    <a:lumOff val="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a:t>
            </a:r>
            <a:br>
              <a:rPr lang="en-US" b="1" i="1" dirty="0">
                <a:solidFill>
                  <a:schemeClr val="tx1">
                    <a:lumMod val="95000"/>
                    <a:lumOff val="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b="1" i="1" dirty="0">
                <a:solidFill>
                  <a:schemeClr val="tx1">
                    <a:lumMod val="95000"/>
                    <a:lumOff val="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Summit 2026- </a:t>
            </a:r>
            <a:r>
              <a:rPr lang="en-ZA" dirty="0"/>
              <a:t>Leadership Category</a:t>
            </a:r>
            <a:endParaRPr lang="en-ZA" b="1" i="1" dirty="0">
              <a:solidFill>
                <a:schemeClr val="tx1">
                  <a:lumMod val="95000"/>
                  <a:lumOff val="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6" name="TextBox 1">
            <a:extLst>
              <a:ext uri="{FF2B5EF4-FFF2-40B4-BE49-F238E27FC236}">
                <a16:creationId xmlns:a16="http://schemas.microsoft.com/office/drawing/2014/main" id="{3DB0E86D-BEBA-8DD5-5C76-03069FD92515}"/>
              </a:ext>
            </a:extLst>
          </p:cNvPr>
          <p:cNvSpPr txBox="1"/>
          <p:nvPr/>
        </p:nvSpPr>
        <p:spPr>
          <a:xfrm>
            <a:off x="718062" y="4577307"/>
            <a:ext cx="10972800" cy="92333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800" b="1" dirty="0">
                <a:solidFill>
                  <a:srgbClr val="FF0000"/>
                </a:solidFill>
              </a:rPr>
              <a:t>Zimbabwe : SRHR Education for healthier communities </a:t>
            </a:r>
          </a:p>
          <a:p>
            <a:pPr algn="ctr"/>
            <a:r>
              <a:rPr lang="en-ZW" dirty="0">
                <a:solidFill>
                  <a:srgbClr val="FF0000"/>
                </a:solidFill>
              </a:rPr>
              <a:t>Zimbabwe, Harare, 15 March 2025, Vimbai Rugare Nyika</a:t>
            </a:r>
          </a:p>
          <a:p>
            <a:pPr algn="ctr"/>
            <a:endParaRPr lang="en-ZW" sz="800" dirty="0">
              <a:solidFill>
                <a:srgbClr val="FF0000"/>
              </a:solidFill>
            </a:endParaRPr>
          </a:p>
        </p:txBody>
      </p:sp>
    </p:spTree>
    <p:extLst>
      <p:ext uri="{BB962C8B-B14F-4D97-AF65-F5344CB8AC3E}">
        <p14:creationId xmlns:p14="http://schemas.microsoft.com/office/powerpoint/2010/main" val="406638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8FBDF62-03A8-E1BE-8D66-BABB03CFEE07}"/>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F4B90E07-C93A-6A8F-732A-71A501902553}"/>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1" name="Rectangle 10">
            <a:extLst>
              <a:ext uri="{FF2B5EF4-FFF2-40B4-BE49-F238E27FC236}">
                <a16:creationId xmlns:a16="http://schemas.microsoft.com/office/drawing/2014/main" id="{9840AD7F-1872-0118-7992-1DD970A0CF1C}"/>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5" name="Title 3">
            <a:extLst>
              <a:ext uri="{FF2B5EF4-FFF2-40B4-BE49-F238E27FC236}">
                <a16:creationId xmlns:a16="http://schemas.microsoft.com/office/drawing/2014/main" id="{363297AC-CB5E-6F1F-82E2-9E9614934832}"/>
              </a:ext>
            </a:extLst>
          </p:cNvPr>
          <p:cNvSpPr>
            <a:spLocks noGrp="1"/>
          </p:cNvSpPr>
          <p:nvPr/>
        </p:nvSpPr>
        <p:spPr>
          <a:xfrm>
            <a:off x="-2" y="246158"/>
            <a:ext cx="12191996" cy="8451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b="1" dirty="0"/>
              <a:t>Background</a:t>
            </a:r>
            <a:endParaRPr lang="en-ZW" i="1" spc="300" dirty="0">
              <a:ln>
                <a:solidFill>
                  <a:sysClr val="windowText" lastClr="000000"/>
                </a:solidFill>
              </a:ln>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9">
            <a:extLst>
              <a:ext uri="{FF2B5EF4-FFF2-40B4-BE49-F238E27FC236}">
                <a16:creationId xmlns:a16="http://schemas.microsoft.com/office/drawing/2014/main" id="{3B0E22A2-E3D6-AAEE-7338-0F6A3D6FCD7C}"/>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id="{8B50C9DA-60C5-FA59-CDDA-21A0006E0295}"/>
              </a:ext>
            </a:extLst>
          </p:cNvPr>
          <p:cNvSpPr>
            <a:spLocks noGrp="1"/>
          </p:cNvSpPr>
          <p:nvPr>
            <p:ph sz="half" idx="1"/>
          </p:nvPr>
        </p:nvSpPr>
        <p:spPr>
          <a:xfrm>
            <a:off x="349431" y="1117756"/>
            <a:ext cx="5860869" cy="5034869"/>
          </a:xfrm>
          <a:ln>
            <a:solidFill>
              <a:schemeClr val="tx1"/>
            </a:solidFill>
          </a:ln>
        </p:spPr>
        <p:txBody>
          <a:bodyPr vert="horz" lIns="91440" tIns="45720" rIns="91440" bIns="45720" rtlCol="0" anchor="t">
            <a:normAutofit fontScale="77500" lnSpcReduction="20000"/>
          </a:bodyPr>
          <a:lstStyle/>
          <a:p>
            <a:pPr marL="0" indent="0">
              <a:buNone/>
            </a:pPr>
            <a:r>
              <a:rPr lang="en-US" sz="2600" b="1" dirty="0">
                <a:ea typeface="Calibri"/>
                <a:cs typeface="Calibri"/>
              </a:rPr>
              <a:t>About myself </a:t>
            </a:r>
          </a:p>
          <a:p>
            <a:pPr marL="0" indent="0" algn="just">
              <a:buNone/>
            </a:pPr>
            <a:r>
              <a:rPr lang="en-US" sz="2600" dirty="0">
                <a:ea typeface="Calibri"/>
                <a:cs typeface="Calibri"/>
              </a:rPr>
              <a:t>Vimbai Rugare Nyika, Zimbabwean, Women of the South Speak Out alumni,  Programs Officer – Women’s Action Group, feminist, SRHR advocate promoting access to information and health for marginalized communities. </a:t>
            </a:r>
          </a:p>
          <a:p>
            <a:pPr marL="0" indent="0" algn="just">
              <a:buNone/>
            </a:pPr>
            <a:endParaRPr lang="en-US" sz="2600" dirty="0">
              <a:ea typeface="Calibri"/>
              <a:cs typeface="Calibri"/>
            </a:endParaRPr>
          </a:p>
          <a:p>
            <a:pPr marL="0" indent="0" algn="just">
              <a:buNone/>
            </a:pPr>
            <a:r>
              <a:rPr lang="en-US" sz="2600" b="1" dirty="0">
                <a:ea typeface="Calibri"/>
                <a:cs typeface="Calibri"/>
              </a:rPr>
              <a:t>About my intervention </a:t>
            </a:r>
          </a:p>
          <a:p>
            <a:pPr algn="just"/>
            <a:r>
              <a:rPr lang="en-US" sz="2600" dirty="0">
                <a:ea typeface="Calibri"/>
                <a:cs typeface="Calibri"/>
              </a:rPr>
              <a:t>With support from GL, I engaged 40 community members in Marondera District on Bodily Autonomy and Integrity , SRHR, and Positive Masculinity (HeForShe). </a:t>
            </a:r>
          </a:p>
          <a:p>
            <a:pPr algn="just"/>
            <a:r>
              <a:rPr lang="en-US" sz="2600" dirty="0">
                <a:ea typeface="Calibri"/>
                <a:cs typeface="Calibri"/>
              </a:rPr>
              <a:t>Intervention was evidence-based : informed by recommendations gathered from my work with WAG in Marondera. Gender Inequality, GBV and limited knowledge on SRHR was rife. This incapacitated community members from making informed choices about their sexual and reproductive health, enjoying equal opportunities and practicing autonomy over their bodies. </a:t>
            </a:r>
            <a:endParaRPr lang="en-US" dirty="0"/>
          </a:p>
        </p:txBody>
      </p:sp>
      <p:pic>
        <p:nvPicPr>
          <p:cNvPr id="6" name="Picture 5">
            <a:extLst>
              <a:ext uri="{FF2B5EF4-FFF2-40B4-BE49-F238E27FC236}">
                <a16:creationId xmlns:a16="http://schemas.microsoft.com/office/drawing/2014/main" id="{934EC4A3-CDAE-A9DF-DB42-7A0801EFED93}"/>
              </a:ext>
            </a:extLst>
          </p:cNvPr>
          <p:cNvPicPr>
            <a:picLocks noChangeAspect="1"/>
          </p:cNvPicPr>
          <p:nvPr/>
        </p:nvPicPr>
        <p:blipFill>
          <a:blip r:embed="rId2">
            <a:extLst>
              <a:ext uri="{28A0092B-C50C-407E-A947-70E740481C1C}">
                <a14:useLocalDpi xmlns:a14="http://schemas.microsoft.com/office/drawing/2010/main" val="0"/>
              </a:ext>
            </a:extLst>
          </a:blip>
          <a:srcRect l="18703" t="5126" r="18333" b="17083"/>
          <a:stretch>
            <a:fillRect/>
          </a:stretch>
        </p:blipFill>
        <p:spPr>
          <a:xfrm>
            <a:off x="7677149" y="910438"/>
            <a:ext cx="3238501" cy="5334920"/>
          </a:xfrm>
          <a:prstGeom prst="rect">
            <a:avLst/>
          </a:prstGeom>
        </p:spPr>
      </p:pic>
    </p:spTree>
    <p:extLst>
      <p:ext uri="{BB962C8B-B14F-4D97-AF65-F5344CB8AC3E}">
        <p14:creationId xmlns:p14="http://schemas.microsoft.com/office/powerpoint/2010/main" val="3800904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5A8E692-9EA8-7C9C-F745-0B142435D39F}"/>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15FDA67A-358B-9E66-645D-FF58B500162B}"/>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1" name="Rectangle 10">
            <a:extLst>
              <a:ext uri="{FF2B5EF4-FFF2-40B4-BE49-F238E27FC236}">
                <a16:creationId xmlns:a16="http://schemas.microsoft.com/office/drawing/2014/main" id="{B05B27EB-7C45-6EA4-0E04-F9CBEA54BC44}"/>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5" name="Title 3">
            <a:extLst>
              <a:ext uri="{FF2B5EF4-FFF2-40B4-BE49-F238E27FC236}">
                <a16:creationId xmlns:a16="http://schemas.microsoft.com/office/drawing/2014/main" id="{5706DD1E-29A2-AB8D-8903-4E8E84F3A62C}"/>
              </a:ext>
            </a:extLst>
          </p:cNvPr>
          <p:cNvSpPr>
            <a:spLocks noGrp="1"/>
          </p:cNvSpPr>
          <p:nvPr/>
        </p:nvSpPr>
        <p:spPr>
          <a:xfrm>
            <a:off x="-2" y="246158"/>
            <a:ext cx="12191996" cy="8451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b="1" dirty="0"/>
              <a:t>Change</a:t>
            </a:r>
            <a:endParaRPr lang="en-ZW" i="1" spc="300" dirty="0">
              <a:ln>
                <a:solidFill>
                  <a:sysClr val="windowText" lastClr="000000"/>
                </a:solidFill>
              </a:ln>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9">
            <a:extLst>
              <a:ext uri="{FF2B5EF4-FFF2-40B4-BE49-F238E27FC236}">
                <a16:creationId xmlns:a16="http://schemas.microsoft.com/office/drawing/2014/main" id="{24A8993B-E843-68BE-DA1B-04E494615963}"/>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id="{1356042C-87BF-ABF0-F8A3-88794087CA6B}"/>
              </a:ext>
            </a:extLst>
          </p:cNvPr>
          <p:cNvSpPr>
            <a:spLocks noGrp="1"/>
          </p:cNvSpPr>
          <p:nvPr>
            <p:ph sz="half" idx="1"/>
          </p:nvPr>
        </p:nvSpPr>
        <p:spPr>
          <a:xfrm>
            <a:off x="235131" y="1091294"/>
            <a:ext cx="5860869" cy="5034869"/>
          </a:xfrm>
          <a:ln>
            <a:solidFill>
              <a:schemeClr val="tx1"/>
            </a:solidFill>
          </a:ln>
        </p:spPr>
        <p:txBody>
          <a:bodyPr vert="horz" lIns="91440" tIns="45720" rIns="91440" bIns="45720" rtlCol="0" anchor="t">
            <a:normAutofit fontScale="77500" lnSpcReduction="20000"/>
          </a:bodyPr>
          <a:lstStyle/>
          <a:p>
            <a:pPr marL="0" indent="0">
              <a:buNone/>
            </a:pPr>
            <a:r>
              <a:rPr lang="en-ZA" b="1" dirty="0"/>
              <a:t>How the change come about </a:t>
            </a:r>
            <a:endParaRPr lang="en-ZA" b="1" dirty="0">
              <a:solidFill>
                <a:srgbClr val="FF0000"/>
              </a:solidFill>
              <a:ea typeface="Calibri"/>
              <a:cs typeface="Calibri"/>
            </a:endParaRPr>
          </a:p>
          <a:p>
            <a:pPr marL="0" indent="0">
              <a:buNone/>
            </a:pPr>
            <a:r>
              <a:rPr lang="en-US" dirty="0"/>
              <a:t>Trainings (online and offline).</a:t>
            </a:r>
          </a:p>
          <a:p>
            <a:r>
              <a:rPr lang="en-US" dirty="0"/>
              <a:t>Topics covered : SRHR, Termination of Pregnancy, Post-Abortion Care, bodily autonomy, bodily integrity, positive masculinity, advocacy and movement building.  20 men and 20 women participated in sessions. </a:t>
            </a:r>
          </a:p>
          <a:p>
            <a:pPr marL="0" indent="0">
              <a:buNone/>
            </a:pPr>
            <a:r>
              <a:rPr lang="en-US" dirty="0"/>
              <a:t> </a:t>
            </a:r>
            <a:r>
              <a:rPr lang="en-US" b="1" dirty="0"/>
              <a:t>Outcomes </a:t>
            </a:r>
          </a:p>
          <a:p>
            <a:r>
              <a:rPr lang="en-US" dirty="0"/>
              <a:t>Increased understanding of the above themes = increased capacity to make informed choices about one’s SRH wellbeing</a:t>
            </a:r>
          </a:p>
          <a:p>
            <a:r>
              <a:rPr lang="en-US" dirty="0"/>
              <a:t>Increased capacity to assist other community members with reliable, accurate, life-saving information </a:t>
            </a:r>
          </a:p>
          <a:p>
            <a:r>
              <a:rPr lang="en-US" dirty="0"/>
              <a:t>An enhanced sense of solidarity – participants networked and identified areas of synergy in their work as community champions</a:t>
            </a:r>
          </a:p>
        </p:txBody>
      </p:sp>
      <p:pic>
        <p:nvPicPr>
          <p:cNvPr id="6" name="Picture 5">
            <a:extLst>
              <a:ext uri="{FF2B5EF4-FFF2-40B4-BE49-F238E27FC236}">
                <a16:creationId xmlns:a16="http://schemas.microsoft.com/office/drawing/2014/main" id="{84D30FAD-D762-45A9-7613-24018EB2B5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44000" y="1446693"/>
            <a:ext cx="6048000" cy="4536000"/>
          </a:xfrm>
          <a:prstGeom prst="rect">
            <a:avLst/>
          </a:prstGeom>
        </p:spPr>
      </p:pic>
    </p:spTree>
    <p:extLst>
      <p:ext uri="{BB962C8B-B14F-4D97-AF65-F5344CB8AC3E}">
        <p14:creationId xmlns:p14="http://schemas.microsoft.com/office/powerpoint/2010/main" val="2900623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62C222E-9CA8-8403-03F7-39AB7C43300D}"/>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55F48053-7FF7-EF86-7C65-74B4E9CDF8D8}"/>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1" name="Rectangle 10">
            <a:extLst>
              <a:ext uri="{FF2B5EF4-FFF2-40B4-BE49-F238E27FC236}">
                <a16:creationId xmlns:a16="http://schemas.microsoft.com/office/drawing/2014/main" id="{A3D8A7EE-1A4B-0C6D-EB46-8DFA22913D81}"/>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5" name="Title 3">
            <a:extLst>
              <a:ext uri="{FF2B5EF4-FFF2-40B4-BE49-F238E27FC236}">
                <a16:creationId xmlns:a16="http://schemas.microsoft.com/office/drawing/2014/main" id="{0EE6B401-2653-D653-9B4D-8943BC878917}"/>
              </a:ext>
            </a:extLst>
          </p:cNvPr>
          <p:cNvSpPr>
            <a:spLocks noGrp="1"/>
          </p:cNvSpPr>
          <p:nvPr/>
        </p:nvSpPr>
        <p:spPr>
          <a:xfrm>
            <a:off x="-2" y="246158"/>
            <a:ext cx="12191996" cy="8451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b="1" dirty="0"/>
              <a:t>The change</a:t>
            </a:r>
            <a:endParaRPr lang="en-ZW" i="1" spc="300" dirty="0">
              <a:ln>
                <a:solidFill>
                  <a:sysClr val="windowText" lastClr="000000"/>
                </a:solidFill>
              </a:ln>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9">
            <a:extLst>
              <a:ext uri="{FF2B5EF4-FFF2-40B4-BE49-F238E27FC236}">
                <a16:creationId xmlns:a16="http://schemas.microsoft.com/office/drawing/2014/main" id="{A4C54F62-A22A-20B2-66E0-37CF7AD71836}"/>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id="{874CE9D1-7973-DCFC-ABB9-15BE7C35B517}"/>
              </a:ext>
            </a:extLst>
          </p:cNvPr>
          <p:cNvSpPr>
            <a:spLocks noGrp="1"/>
          </p:cNvSpPr>
          <p:nvPr>
            <p:ph sz="half" idx="1"/>
          </p:nvPr>
        </p:nvSpPr>
        <p:spPr>
          <a:xfrm>
            <a:off x="235131" y="1091294"/>
            <a:ext cx="5860869" cy="5034869"/>
          </a:xfrm>
          <a:ln>
            <a:solidFill>
              <a:schemeClr val="tx1"/>
            </a:solidFill>
          </a:ln>
        </p:spPr>
        <p:txBody>
          <a:bodyPr vert="horz" lIns="91440" tIns="45720" rIns="91440" bIns="45720" rtlCol="0" anchor="t">
            <a:normAutofit fontScale="62500" lnSpcReduction="20000"/>
          </a:bodyPr>
          <a:lstStyle/>
          <a:p>
            <a:pPr marL="0" indent="0">
              <a:buNone/>
            </a:pPr>
            <a:r>
              <a:rPr lang="en-US" b="1" dirty="0"/>
              <a:t>The change that has occurred : </a:t>
            </a:r>
            <a:endParaRPr lang="en-ZA" b="1" dirty="0"/>
          </a:p>
          <a:p>
            <a:pPr marL="0" indent="0">
              <a:buNone/>
            </a:pPr>
            <a:r>
              <a:rPr lang="en-US" dirty="0"/>
              <a:t>Changes occurred at multiple levels </a:t>
            </a:r>
          </a:p>
          <a:p>
            <a:pPr algn="just"/>
            <a:r>
              <a:rPr lang="en-US" b="1" dirty="0"/>
              <a:t>Individual level : </a:t>
            </a:r>
            <a:r>
              <a:rPr lang="en-US" dirty="0"/>
              <a:t>an increased understanding of SRHR, BAI and Gender Equality as human rights, enhanced confidence to share accurate information and refer others for access to services, shifts in mindsets (eg. from believing women should be beaten ‘once in a while to ensure they stay in line’ to believing ‘I should use my power as a man in a positive way.’)   </a:t>
            </a:r>
          </a:p>
          <a:p>
            <a:pPr algn="just"/>
            <a:r>
              <a:rPr lang="en-US" b="1" dirty="0"/>
              <a:t>Community level : </a:t>
            </a:r>
            <a:r>
              <a:rPr lang="en-US" dirty="0"/>
              <a:t>reliable referral points for reliable/accurate information, leading to increased confidence in service delivery, resulting in increased uptake of available services, strengthened solidarity resulting in stronger grassroots movements for access. </a:t>
            </a:r>
          </a:p>
          <a:p>
            <a:pPr algn="just"/>
            <a:r>
              <a:rPr lang="en-US" b="1" dirty="0"/>
              <a:t>National level : </a:t>
            </a:r>
            <a:r>
              <a:rPr lang="en-US" dirty="0"/>
              <a:t>Over time, the intervention contributes towards the realization of national-level targets eg. the </a:t>
            </a:r>
            <a:r>
              <a:rPr lang="en-GB" dirty="0"/>
              <a:t>Zimbabwe National GBV Strategy for 2023-2030 (Vision: a genderjust society free from all forms of GBV by 2030 ; Goal :  A 20 percent reduction in the prevalence of all forms of Gender Based Violence and Harmful Practices by 2030.)</a:t>
            </a:r>
            <a:endParaRPr lang="en-US" dirty="0"/>
          </a:p>
          <a:p>
            <a:pPr marL="0" indent="0">
              <a:buNone/>
            </a:pPr>
            <a:endParaRPr lang="en-US" dirty="0"/>
          </a:p>
          <a:p>
            <a:pPr marL="0" indent="0">
              <a:buNone/>
            </a:pPr>
            <a:endParaRPr lang="en-US" dirty="0"/>
          </a:p>
        </p:txBody>
      </p:sp>
      <p:pic>
        <p:nvPicPr>
          <p:cNvPr id="6" name="Picture 5">
            <a:extLst>
              <a:ext uri="{FF2B5EF4-FFF2-40B4-BE49-F238E27FC236}">
                <a16:creationId xmlns:a16="http://schemas.microsoft.com/office/drawing/2014/main" id="{C16178AC-BA30-3B56-6814-78507D9AF9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31133" y="1329684"/>
            <a:ext cx="5520000" cy="4140000"/>
          </a:xfrm>
          <a:prstGeom prst="rect">
            <a:avLst/>
          </a:prstGeom>
        </p:spPr>
      </p:pic>
    </p:spTree>
    <p:extLst>
      <p:ext uri="{BB962C8B-B14F-4D97-AF65-F5344CB8AC3E}">
        <p14:creationId xmlns:p14="http://schemas.microsoft.com/office/powerpoint/2010/main" val="720335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43B0031-63EA-8E80-847E-A49FDD901053}"/>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6BC12918-22CC-EE8C-5A72-F5AF89EC1A13}"/>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1" name="Rectangle 10">
            <a:extLst>
              <a:ext uri="{FF2B5EF4-FFF2-40B4-BE49-F238E27FC236}">
                <a16:creationId xmlns:a16="http://schemas.microsoft.com/office/drawing/2014/main" id="{E6AEB1EA-ECE7-8C0B-5EF6-F02CE2860D2C}"/>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5" name="Title 3">
            <a:extLst>
              <a:ext uri="{FF2B5EF4-FFF2-40B4-BE49-F238E27FC236}">
                <a16:creationId xmlns:a16="http://schemas.microsoft.com/office/drawing/2014/main" id="{D39CEA60-9A17-BA61-9FE8-7D0CB3247C47}"/>
              </a:ext>
            </a:extLst>
          </p:cNvPr>
          <p:cNvSpPr>
            <a:spLocks noGrp="1"/>
          </p:cNvSpPr>
          <p:nvPr/>
        </p:nvSpPr>
        <p:spPr>
          <a:xfrm>
            <a:off x="-2" y="246158"/>
            <a:ext cx="12191996" cy="8451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b="1" dirty="0"/>
              <a:t>Sustainability</a:t>
            </a:r>
            <a:endParaRPr lang="en-ZW" b="1" i="1" spc="300" dirty="0">
              <a:ln>
                <a:solidFill>
                  <a:sysClr val="windowText" lastClr="000000"/>
                </a:solidFill>
              </a:ln>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9">
            <a:extLst>
              <a:ext uri="{FF2B5EF4-FFF2-40B4-BE49-F238E27FC236}">
                <a16:creationId xmlns:a16="http://schemas.microsoft.com/office/drawing/2014/main" id="{77DA4309-6CB8-7EDA-209C-0809B524B56D}"/>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id="{883FEAD5-D955-074D-D7EE-0C4BCFB1874F}"/>
              </a:ext>
            </a:extLst>
          </p:cNvPr>
          <p:cNvSpPr>
            <a:spLocks noGrp="1"/>
          </p:cNvSpPr>
          <p:nvPr>
            <p:ph sz="half" idx="1"/>
          </p:nvPr>
        </p:nvSpPr>
        <p:spPr>
          <a:xfrm>
            <a:off x="235131" y="1091294"/>
            <a:ext cx="5860869" cy="5034869"/>
          </a:xfrm>
          <a:ln>
            <a:solidFill>
              <a:schemeClr val="tx1"/>
            </a:solidFill>
          </a:ln>
        </p:spPr>
        <p:txBody>
          <a:bodyPr vert="horz" lIns="91440" tIns="45720" rIns="91440" bIns="45720" rtlCol="0" anchor="t">
            <a:normAutofit lnSpcReduction="10000"/>
          </a:bodyPr>
          <a:lstStyle/>
          <a:p>
            <a:pPr marL="0" indent="0">
              <a:buNone/>
            </a:pPr>
            <a:r>
              <a:rPr lang="en-US" dirty="0"/>
              <a:t>Sustainability and scale-up measures : </a:t>
            </a:r>
          </a:p>
          <a:p>
            <a:r>
              <a:rPr lang="en-US" dirty="0"/>
              <a:t>The intervention was built on Women’s Action Group’s programs; this ensures institution-level sustainability as areas of focus are areas of interest for WAG.</a:t>
            </a:r>
          </a:p>
          <a:p>
            <a:r>
              <a:rPr lang="en-US" dirty="0">
                <a:ea typeface="Calibri"/>
                <a:cs typeface="Calibri"/>
              </a:rPr>
              <a:t>Partnership with local stakeholders(MWACSMED) ensures continuity beyond the intervention timeline</a:t>
            </a:r>
          </a:p>
          <a:p>
            <a:r>
              <a:rPr lang="en-US" dirty="0">
                <a:ea typeface="Calibri"/>
                <a:cs typeface="Calibri"/>
              </a:rPr>
              <a:t>The model is self-sustaining as trained participants are residents of Marondera</a:t>
            </a:r>
          </a:p>
        </p:txBody>
      </p:sp>
      <p:pic>
        <p:nvPicPr>
          <p:cNvPr id="12" name="Picture 11">
            <a:extLst>
              <a:ext uri="{FF2B5EF4-FFF2-40B4-BE49-F238E27FC236}">
                <a16:creationId xmlns:a16="http://schemas.microsoft.com/office/drawing/2014/main" id="{AB893A68-8C85-BB16-95D1-191FAF4547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5997" y="1233000"/>
            <a:ext cx="5856000" cy="4392000"/>
          </a:xfrm>
          <a:prstGeom prst="rect">
            <a:avLst/>
          </a:prstGeom>
        </p:spPr>
      </p:pic>
    </p:spTree>
    <p:extLst>
      <p:ext uri="{BB962C8B-B14F-4D97-AF65-F5344CB8AC3E}">
        <p14:creationId xmlns:p14="http://schemas.microsoft.com/office/powerpoint/2010/main" val="3525712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688C560-4E7E-21B1-8183-F8DEA6383D40}"/>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345CD6F1-92F5-68C6-9652-737EFAF37968}"/>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1" name="Rectangle 10">
            <a:extLst>
              <a:ext uri="{FF2B5EF4-FFF2-40B4-BE49-F238E27FC236}">
                <a16:creationId xmlns:a16="http://schemas.microsoft.com/office/drawing/2014/main" id="{2A43B553-6A4A-6FFA-D9C7-409524AF91A6}"/>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5" name="Title 3">
            <a:extLst>
              <a:ext uri="{FF2B5EF4-FFF2-40B4-BE49-F238E27FC236}">
                <a16:creationId xmlns:a16="http://schemas.microsoft.com/office/drawing/2014/main" id="{BAF189A8-6523-694B-6E04-5CFCE64EBF01}"/>
              </a:ext>
            </a:extLst>
          </p:cNvPr>
          <p:cNvSpPr>
            <a:spLocks noGrp="1"/>
          </p:cNvSpPr>
          <p:nvPr/>
        </p:nvSpPr>
        <p:spPr>
          <a:xfrm>
            <a:off x="-2" y="246158"/>
            <a:ext cx="12191996" cy="8451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b="1" spc="300" dirty="0">
                <a:ln>
                  <a:solidFill>
                    <a:sysClr val="windowText" lastClr="000000"/>
                  </a:solidFill>
                </a:ln>
                <a:solidFill>
                  <a:sysClr val="windowText" lastClr="000000"/>
                </a:solidFill>
                <a:ea typeface="Tahoma" panose="020B0604030504040204" pitchFamily="34" charset="0"/>
                <a:cs typeface="Tahoma" panose="020B0604030504040204" pitchFamily="34" charset="0"/>
              </a:rPr>
              <a:t>Challenges &amp; Lessons learnt</a:t>
            </a:r>
            <a:endParaRPr lang="en-ZW" spc="300" dirty="0">
              <a:ln>
                <a:solidFill>
                  <a:sysClr val="windowText" lastClr="000000"/>
                </a:solidFill>
              </a:ln>
              <a:solidFill>
                <a:sysClr val="windowText" lastClr="000000"/>
              </a:solidFill>
              <a:ea typeface="Tahoma" panose="020B0604030504040204" pitchFamily="34" charset="0"/>
              <a:cs typeface="Tahoma" panose="020B0604030504040204" pitchFamily="34" charset="0"/>
            </a:endParaRPr>
          </a:p>
        </p:txBody>
      </p:sp>
      <p:sp>
        <p:nvSpPr>
          <p:cNvPr id="3" name="TextBox 9">
            <a:extLst>
              <a:ext uri="{FF2B5EF4-FFF2-40B4-BE49-F238E27FC236}">
                <a16:creationId xmlns:a16="http://schemas.microsoft.com/office/drawing/2014/main" id="{66260B74-A3B6-97DE-07D0-2F960EAD4595}"/>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id="{57DC9A21-6869-6A74-0B9B-5EB047F11770}"/>
              </a:ext>
            </a:extLst>
          </p:cNvPr>
          <p:cNvSpPr>
            <a:spLocks noGrp="1"/>
          </p:cNvSpPr>
          <p:nvPr>
            <p:ph sz="half" idx="1"/>
          </p:nvPr>
        </p:nvSpPr>
        <p:spPr>
          <a:xfrm>
            <a:off x="235131" y="1091294"/>
            <a:ext cx="5860869" cy="5034869"/>
          </a:xfrm>
          <a:ln>
            <a:solidFill>
              <a:schemeClr val="tx1"/>
            </a:solidFill>
          </a:ln>
        </p:spPr>
        <p:txBody>
          <a:bodyPr>
            <a:normAutofit/>
          </a:bodyPr>
          <a:lstStyle/>
          <a:p>
            <a:pPr marL="0" indent="0">
              <a:buNone/>
            </a:pPr>
            <a:r>
              <a:rPr lang="en-US" dirty="0"/>
              <a:t>Challenges &amp; mitigation</a:t>
            </a:r>
          </a:p>
          <a:p>
            <a:r>
              <a:rPr lang="en-US" dirty="0"/>
              <a:t>Resistance to new knowledge :  consistent information was shared, myths were busted and respectful dialogue was upheld to ensure trainings were safe spaces for learning. </a:t>
            </a:r>
          </a:p>
          <a:p>
            <a:pPr marL="0" indent="0">
              <a:buNone/>
            </a:pPr>
            <a:r>
              <a:rPr lang="en-US" dirty="0"/>
              <a:t>Lessons learnt</a:t>
            </a:r>
          </a:p>
          <a:p>
            <a:r>
              <a:rPr lang="en-US" dirty="0"/>
              <a:t>Now, more than ever, we need to think beyond funding. </a:t>
            </a:r>
          </a:p>
          <a:p>
            <a:pPr marL="0" indent="0">
              <a:buNone/>
            </a:pPr>
            <a:endParaRPr lang="en-US" dirty="0"/>
          </a:p>
        </p:txBody>
      </p:sp>
      <p:pic>
        <p:nvPicPr>
          <p:cNvPr id="9" name="Picture 8">
            <a:extLst>
              <a:ext uri="{FF2B5EF4-FFF2-40B4-BE49-F238E27FC236}">
                <a16:creationId xmlns:a16="http://schemas.microsoft.com/office/drawing/2014/main" id="{BFFF4C1C-2FED-2085-E9B9-0394DC1C35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92869" y="1329684"/>
            <a:ext cx="5664000" cy="4248000"/>
          </a:xfrm>
          <a:prstGeom prst="rect">
            <a:avLst/>
          </a:prstGeom>
        </p:spPr>
      </p:pic>
    </p:spTree>
    <p:extLst>
      <p:ext uri="{BB962C8B-B14F-4D97-AF65-F5344CB8AC3E}">
        <p14:creationId xmlns:p14="http://schemas.microsoft.com/office/powerpoint/2010/main" val="1233362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0830DD7-A1FF-1021-DD84-29DE3B5286D1}"/>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424D61CB-C678-0CFB-5CC2-A8F6F89E7281}"/>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1" name="Rectangle 10">
            <a:extLst>
              <a:ext uri="{FF2B5EF4-FFF2-40B4-BE49-F238E27FC236}">
                <a16:creationId xmlns:a16="http://schemas.microsoft.com/office/drawing/2014/main" id="{281557C4-9B66-0B85-550A-E39ECA451607}"/>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5" name="Title 3">
            <a:extLst>
              <a:ext uri="{FF2B5EF4-FFF2-40B4-BE49-F238E27FC236}">
                <a16:creationId xmlns:a16="http://schemas.microsoft.com/office/drawing/2014/main" id="{8E71CE6C-A383-0E47-D439-B4105E0A28CB}"/>
              </a:ext>
            </a:extLst>
          </p:cNvPr>
          <p:cNvSpPr>
            <a:spLocks noGrp="1"/>
          </p:cNvSpPr>
          <p:nvPr/>
        </p:nvSpPr>
        <p:spPr>
          <a:xfrm>
            <a:off x="-2" y="246158"/>
            <a:ext cx="12191996" cy="8451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b="1" i="1" spc="300" dirty="0">
                <a:ln>
                  <a:solidFill>
                    <a:sysClr val="windowText" lastClr="000000"/>
                  </a:solidFill>
                </a:ln>
                <a:solidFill>
                  <a:sysClr val="windowText" lastClr="000000"/>
                </a:solidFill>
                <a:ea typeface="Tahoma" panose="020B0604030504040204" pitchFamily="34" charset="0"/>
                <a:cs typeface="Tahoma" panose="020B0604030504040204" pitchFamily="34" charset="0"/>
              </a:rPr>
              <a:t>Next Steps</a:t>
            </a:r>
          </a:p>
        </p:txBody>
      </p:sp>
      <p:sp>
        <p:nvSpPr>
          <p:cNvPr id="3" name="TextBox 9">
            <a:extLst>
              <a:ext uri="{FF2B5EF4-FFF2-40B4-BE49-F238E27FC236}">
                <a16:creationId xmlns:a16="http://schemas.microsoft.com/office/drawing/2014/main" id="{1ABCEAF2-8AA8-6F6E-660A-8F94A4A3AD1A}"/>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id="{DFB566B1-6B2D-F682-574B-5548DDD642D7}"/>
              </a:ext>
            </a:extLst>
          </p:cNvPr>
          <p:cNvSpPr>
            <a:spLocks noGrp="1"/>
          </p:cNvSpPr>
          <p:nvPr>
            <p:ph sz="half" idx="1"/>
          </p:nvPr>
        </p:nvSpPr>
        <p:spPr>
          <a:xfrm>
            <a:off x="235131" y="1091294"/>
            <a:ext cx="11248946" cy="5034869"/>
          </a:xfrm>
          <a:ln>
            <a:solidFill>
              <a:schemeClr val="tx1"/>
            </a:solidFill>
          </a:ln>
        </p:spPr>
        <p:txBody>
          <a:bodyPr>
            <a:normAutofit/>
          </a:bodyPr>
          <a:lstStyle/>
          <a:p>
            <a:pPr marL="0" indent="0">
              <a:buNone/>
            </a:pPr>
            <a:r>
              <a:rPr lang="en-US" b="1" dirty="0"/>
              <a:t>Plans</a:t>
            </a:r>
          </a:p>
          <a:p>
            <a:pPr marL="0" indent="0">
              <a:buNone/>
            </a:pPr>
            <a:endParaRPr lang="en-US" dirty="0"/>
          </a:p>
          <a:p>
            <a:pPr marL="0" indent="0">
              <a:buNone/>
            </a:pPr>
            <a:r>
              <a:rPr lang="en-US" dirty="0"/>
              <a:t>Participating in the WOSSO Alumni network</a:t>
            </a:r>
          </a:p>
          <a:p>
            <a:pPr marL="0" indent="0">
              <a:buNone/>
            </a:pPr>
            <a:r>
              <a:rPr lang="en-US" dirty="0"/>
              <a:t>WhatsApp group discussions</a:t>
            </a:r>
          </a:p>
          <a:p>
            <a:pPr marL="0" indent="0">
              <a:buNone/>
            </a:pPr>
            <a:r>
              <a:rPr lang="en-US" dirty="0"/>
              <a:t>Fundraising (thinking beyond donor funds)</a:t>
            </a:r>
          </a:p>
        </p:txBody>
      </p:sp>
    </p:spTree>
    <p:extLst>
      <p:ext uri="{BB962C8B-B14F-4D97-AF65-F5344CB8AC3E}">
        <p14:creationId xmlns:p14="http://schemas.microsoft.com/office/powerpoint/2010/main" val="1401554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38F3ECD972E8E41B9495D5AEDAE7986" ma:contentTypeVersion="16" ma:contentTypeDescription="Create a new document." ma:contentTypeScope="" ma:versionID="d103da91a01d0d4d36f0a8fa93a5bda2">
  <xsd:schema xmlns:xsd="http://www.w3.org/2001/XMLSchema" xmlns:xs="http://www.w3.org/2001/XMLSchema" xmlns:p="http://schemas.microsoft.com/office/2006/metadata/properties" xmlns:ns2="0d0128bf-0240-4a00-b00a-ea9f2cdab004" xmlns:ns3="5c72703c-1067-4fa7-89cc-ef245258de7b" targetNamespace="http://schemas.microsoft.com/office/2006/metadata/properties" ma:root="true" ma:fieldsID="951381d568948a2b3bc63ab6b0cc8801" ns2:_="" ns3:_="">
    <xsd:import namespace="0d0128bf-0240-4a00-b00a-ea9f2cdab004"/>
    <xsd:import namespace="5c72703c-1067-4fa7-89cc-ef245258de7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d0128bf-0240-4a00-b00a-ea9f2cdab0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7300de80-7531-40b2-a37f-f138d0f80c3d"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c72703c-1067-4fa7-89cc-ef245258de7b"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9bc4b65e-775a-4a0b-8a3f-ec286c64b49d}" ma:internalName="TaxCatchAll" ma:showField="CatchAllData" ma:web="5c72703c-1067-4fa7-89cc-ef245258de7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d0128bf-0240-4a00-b00a-ea9f2cdab004">
      <Terms xmlns="http://schemas.microsoft.com/office/infopath/2007/PartnerControls"/>
    </lcf76f155ced4ddcb4097134ff3c332f>
    <TaxCatchAll xmlns="5c72703c-1067-4fa7-89cc-ef245258de7b" xsi:nil="true"/>
  </documentManagement>
</p:properties>
</file>

<file path=customXml/itemProps1.xml><?xml version="1.0" encoding="utf-8"?>
<ds:datastoreItem xmlns:ds="http://schemas.openxmlformats.org/officeDocument/2006/customXml" ds:itemID="{A2B1DE02-AD88-44D9-930A-01973F96047D}"/>
</file>

<file path=customXml/itemProps2.xml><?xml version="1.0" encoding="utf-8"?>
<ds:datastoreItem xmlns:ds="http://schemas.openxmlformats.org/officeDocument/2006/customXml" ds:itemID="{763D3F69-8629-4948-8CF5-EBA2CED28D1F}"/>
</file>

<file path=customXml/itemProps3.xml><?xml version="1.0" encoding="utf-8"?>
<ds:datastoreItem xmlns:ds="http://schemas.openxmlformats.org/officeDocument/2006/customXml" ds:itemID="{C5E5AED9-439F-4F03-939E-6BA8405AF651}"/>
</file>

<file path=docProps/app.xml><?xml version="1.0" encoding="utf-8"?>
<Properties xmlns="http://schemas.openxmlformats.org/officeDocument/2006/extended-properties" xmlns:vt="http://schemas.openxmlformats.org/officeDocument/2006/docPropsVTypes">
  <TotalTime>903</TotalTime>
  <Words>629</Words>
  <Application>Microsoft Office PowerPoint</Application>
  <PresentationFormat>Widescreen</PresentationFormat>
  <Paragraphs>47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Tahoma</vt:lpstr>
      <vt:lpstr>Office Theme</vt:lpstr>
      <vt:lpstr>Voice and Choice Summit 2026- Leadership Category</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Debi Lee</dc:creator>
  <cp:lastModifiedBy>Vimbai Rugare Nyika</cp:lastModifiedBy>
  <cp:revision>73</cp:revision>
  <dcterms:created xsi:type="dcterms:W3CDTF">2025-10-09T06:55:09Z</dcterms:created>
  <dcterms:modified xsi:type="dcterms:W3CDTF">2026-03-02T21:53:32Z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0x010100438F3ECD972E8E41B9495D5AEDAE7986</vt:lpwstr>
  </property>
</Properties>
</file>