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621" r:id="rId3"/>
    <p:sldId id="629" r:id="rId4"/>
    <p:sldId id="594" r:id="rId5"/>
    <p:sldId id="631" r:id="rId6"/>
    <p:sldId id="632" r:id="rId7"/>
    <p:sldId id="619" r:id="rId8"/>
    <p:sldId id="617" r:id="rId9"/>
    <p:sldId id="624" r:id="rId10"/>
    <p:sldId id="620" r:id="rId11"/>
  </p:sldIdLst>
  <p:sldSz cx="9144000" cy="6858000" type="screen4x3"/>
  <p:notesSz cx="6669088" cy="982027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7EAED"/>
    <a:srgbClr val="BB1590"/>
    <a:srgbClr val="FF99FF"/>
    <a:srgbClr val="993366"/>
    <a:srgbClr val="8A9B85"/>
    <a:srgbClr val="FFCCFF"/>
    <a:srgbClr val="003399"/>
    <a:srgbClr val="336699"/>
    <a:srgbClr val="00808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18" autoAdjust="0"/>
    <p:restoredTop sz="94660" autoAdjust="0"/>
  </p:normalViewPr>
  <p:slideViewPr>
    <p:cSldViewPr>
      <p:cViewPr varScale="1">
        <p:scale>
          <a:sx n="85" d="100"/>
          <a:sy n="85" d="100"/>
        </p:scale>
        <p:origin x="816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29738"/>
            <a:ext cx="288925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329738"/>
            <a:ext cx="288925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/>
            </a:lvl1pPr>
          </a:lstStyle>
          <a:p>
            <a:pPr>
              <a:defRPr/>
            </a:pPr>
            <a:fld id="{2D200BFA-D538-40FB-98B3-A2580A578A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048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0"/>
            <a:ext cx="288925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9475" y="736600"/>
            <a:ext cx="4910138" cy="3683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64075"/>
            <a:ext cx="4891088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29738"/>
            <a:ext cx="288925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329738"/>
            <a:ext cx="288925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/>
            </a:lvl1pPr>
          </a:lstStyle>
          <a:p>
            <a:pPr>
              <a:defRPr/>
            </a:pPr>
            <a:fld id="{BE5C3526-09A8-4C11-B54B-EF0B3D3262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3358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EE5D85DB-14DF-4DA3-B275-30EC654FDCCE}" type="slidenum">
              <a:rPr kumimoji="0" lang="en-GB" altLang="en-US" smtClean="0">
                <a:latin typeface="Times New Roman" pitchFamily="18" charset="0"/>
              </a:rPr>
              <a:pPr>
                <a:spcBef>
                  <a:spcPct val="0"/>
                </a:spcBef>
              </a:pPr>
              <a:t>1</a:t>
            </a:fld>
            <a:endParaRPr kumimoji="0" lang="en-GB" altLang="en-US">
              <a:latin typeface="Times New Roman" pitchFamily="18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1261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5C3526-09A8-4C11-B54B-EF0B3D326266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531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28575" cap="sq">
            <a:solidFill>
              <a:srgbClr val="993366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5" name="Arc 3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rgbClr val="993366"/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624263" y="27479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ZA" altLang="en-US"/>
          </a:p>
        </p:txBody>
      </p:sp>
      <p:pic>
        <p:nvPicPr>
          <p:cNvPr id="7" name="Picture 10" descr="GENDERL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334000"/>
            <a:ext cx="189547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6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2286000"/>
            <a:ext cx="4572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800EA-300F-4721-B156-AB29B8139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154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40625-678E-4BD5-A973-69447A914C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4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10075-A565-4A16-9566-B2C343141E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684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609600"/>
            <a:ext cx="6096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819400" y="1981200"/>
            <a:ext cx="6096000" cy="4114800"/>
          </a:xfrm>
        </p:spPr>
        <p:txBody>
          <a:bodyPr/>
          <a:lstStyle/>
          <a:p>
            <a:pPr lvl="0"/>
            <a:endParaRPr lang="en-ZA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B2DAF-0610-4D02-8657-B79E3D34E9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855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E9D50-8A8D-401E-B861-01A8099E63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113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79466-369D-49C6-B37B-641978076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5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703D8-AC96-4286-9924-CBE9C704B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117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D6D27-C3C6-4890-AA47-55902BC80A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150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76834-22A6-4297-AB7D-A6092B06B4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133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AEC88-3459-4751-AEBB-2E44835DD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784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41005-8671-4FA9-8FC6-BACE0B4C73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96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2DAC-CBF0-4C40-AFDA-2DA8B7A99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97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rgbClr val="993366"/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pPr>
              <a:defRPr/>
            </a:pPr>
            <a:fld id="{BC1ABD5B-A929-4C0A-BD6C-D792F7FF3F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3624263" y="27479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ZA" altLang="en-US"/>
          </a:p>
        </p:txBody>
      </p:sp>
      <p:pic>
        <p:nvPicPr>
          <p:cNvPr id="1033" name="Picture 8" descr="GENDERLI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334000"/>
            <a:ext cx="189547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  <p:sldLayoutId id="2147483819" r:id="rId12"/>
  </p:sldLayoutIdLst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rgbClr val="993366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rgbClr val="9933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  <a:cs typeface="Times New Roman" pitchFamily="18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rgbClr val="9933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  <a:cs typeface="Times New Roman" pitchFamily="18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rgbClr val="9933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  <a:cs typeface="Times New Roman" pitchFamily="18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rgbClr val="9933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  <a:cs typeface="Times New Roman" pitchFamily="18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rgbClr val="9933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  <a:cs typeface="Times New Roman" pitchFamily="18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rgbClr val="9933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  <a:cs typeface="Times New Roman" pitchFamily="18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rgbClr val="9933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  <a:cs typeface="Times New Roman" pitchFamily="18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rgbClr val="9933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bg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bg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bg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bg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genderlinks.org.za/gender-links-community/alliance-community-practice/" TargetMode="External"/><Relationship Id="rId2" Type="http://schemas.openxmlformats.org/officeDocument/2006/relationships/hyperlink" Target="mailto:alliance@genderlinks.org.z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07503" y="2126002"/>
            <a:ext cx="8890893" cy="1676400"/>
          </a:xfrm>
        </p:spPr>
        <p:txBody>
          <a:bodyPr/>
          <a:lstStyle/>
          <a:p>
            <a:pPr algn="ctr"/>
            <a:r>
              <a:rPr lang="en-ZW" sz="4000" dirty="0">
                <a:effectLst/>
              </a:rPr>
              <a:t>Strengthening Gender and Sexual and Reproductive Health and Rights(SRHR) </a:t>
            </a:r>
            <a:br>
              <a:rPr lang="en-ZW" sz="4000" dirty="0">
                <a:effectLst/>
              </a:rPr>
            </a:br>
            <a:r>
              <a:rPr lang="en-ZW" sz="4000" dirty="0">
                <a:effectLst/>
              </a:rPr>
              <a:t>in Local Government </a:t>
            </a:r>
            <a:endParaRPr lang="en-GB" sz="4000" dirty="0">
              <a:effectLst/>
            </a:endParaRPr>
          </a:p>
        </p:txBody>
      </p:sp>
      <p:sp>
        <p:nvSpPr>
          <p:cNvPr id="1433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683568" y="4158435"/>
            <a:ext cx="7776864" cy="1191385"/>
          </a:xfrm>
        </p:spPr>
        <p:txBody>
          <a:bodyPr/>
          <a:lstStyle/>
          <a:p>
            <a:pPr algn="ctr" eaLnBrk="1" hangingPunct="1"/>
            <a:r>
              <a:rPr lang="en-GB" altLang="en-US" sz="28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Date:</a:t>
            </a:r>
          </a:p>
          <a:p>
            <a:pPr algn="ctr" eaLnBrk="1" hangingPunct="1"/>
            <a:r>
              <a:rPr lang="en-ZA" altLang="en-US" sz="28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Venue: </a:t>
            </a:r>
            <a:endParaRPr lang="en-GB" altLang="en-US" sz="2800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  <a:p>
            <a:pPr algn="ctr" eaLnBrk="1" hangingPunct="1"/>
            <a:endParaRPr lang="en-ZA" altLang="en-US" sz="2800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  <a:p>
            <a:pPr algn="ctr" eaLnBrk="1" hangingPunct="1"/>
            <a:r>
              <a:rPr lang="en-ZA" altLang="en-US" sz="28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By Country Manager </a:t>
            </a:r>
            <a:endParaRPr lang="en-GB" altLang="en-US" sz="2800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1920" y="260648"/>
            <a:ext cx="4480560" cy="1435308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20" y="128481"/>
            <a:ext cx="2133600" cy="20660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416824" cy="1143000"/>
          </a:xfrm>
        </p:spPr>
        <p:txBody>
          <a:bodyPr/>
          <a:lstStyle/>
          <a:p>
            <a:r>
              <a:rPr lang="en-ZA" dirty="0"/>
              <a:t>Join the SRHR  conversation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69182"/>
            <a:ext cx="7920880" cy="4468130"/>
          </a:xfrm>
        </p:spPr>
        <p:txBody>
          <a:bodyPr/>
          <a:lstStyle/>
          <a:p>
            <a:r>
              <a:rPr lang="en-ZA" dirty="0">
                <a:solidFill>
                  <a:srgbClr val="FF0000"/>
                </a:solidFill>
                <a:hlinkClick r:id="rId2"/>
              </a:rPr>
              <a:t>Country manager email</a:t>
            </a:r>
          </a:p>
          <a:p>
            <a:r>
              <a:rPr lang="en-ZA" dirty="0">
                <a:hlinkClick r:id="rId2"/>
              </a:rPr>
              <a:t>HoP@genderlinks.org.za</a:t>
            </a:r>
          </a:p>
          <a:p>
            <a:r>
              <a:rPr lang="en-ZA" dirty="0">
                <a:hlinkClick r:id="rId2"/>
              </a:rPr>
              <a:t>advisor@genderlinks.org.za</a:t>
            </a:r>
          </a:p>
          <a:p>
            <a:r>
              <a:rPr lang="en-ZA" dirty="0">
                <a:hlinkClick r:id="rId2"/>
              </a:rPr>
              <a:t>alliance@genderlinks.org.za</a:t>
            </a:r>
            <a:r>
              <a:rPr lang="en-ZA" dirty="0"/>
              <a:t> </a:t>
            </a:r>
          </a:p>
          <a:p>
            <a:r>
              <a:rPr lang="en-ZA" dirty="0"/>
              <a:t>@</a:t>
            </a:r>
            <a:r>
              <a:rPr lang="en-ZA" dirty="0" err="1"/>
              <a:t>GenderProtocol</a:t>
            </a:r>
            <a:endParaRPr lang="en-ZA" dirty="0"/>
          </a:p>
          <a:p>
            <a:r>
              <a:rPr lang="en-ZA" dirty="0"/>
              <a:t>@</a:t>
            </a:r>
            <a:r>
              <a:rPr lang="en-ZA" dirty="0" err="1"/>
              <a:t>GenderLinks</a:t>
            </a:r>
            <a:endParaRPr lang="en-ZA" dirty="0"/>
          </a:p>
          <a:p>
            <a:r>
              <a:rPr lang="en-ZA" dirty="0"/>
              <a:t>Community of Practice - </a:t>
            </a:r>
            <a:r>
              <a:rPr lang="en-ZA" dirty="0">
                <a:hlinkClick r:id="rId3"/>
              </a:rPr>
              <a:t>http://genderlinks.org.za/gender-links-community/alliance-community-practice/</a:t>
            </a:r>
            <a:r>
              <a:rPr lang="en-ZA" dirty="0"/>
              <a:t>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8715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58292"/>
            <a:ext cx="8424936" cy="1143000"/>
          </a:xfrm>
        </p:spPr>
        <p:txBody>
          <a:bodyPr/>
          <a:lstStyle/>
          <a:p>
            <a:pPr algn="ctr"/>
            <a:r>
              <a:rPr lang="en-ZA" sz="4400" dirty="0"/>
              <a:t>Background</a:t>
            </a:r>
            <a:endParaRPr lang="en-GB" sz="4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87195" y="1268760"/>
            <a:ext cx="8928992" cy="5328592"/>
          </a:xfrm>
        </p:spPr>
        <p:txBody>
          <a:bodyPr/>
          <a:lstStyle/>
          <a:p>
            <a:r>
              <a:rPr lang="en-GB" dirty="0"/>
              <a:t>In the last ten years GL worked with 425 councils to roll out the COE process.</a:t>
            </a:r>
          </a:p>
          <a:p>
            <a:r>
              <a:rPr lang="en-GB" dirty="0"/>
              <a:t>Local councils have showcased good practices in district, national and regional Gender Justice and Local Governments between 2010 and 2018.</a:t>
            </a:r>
          </a:p>
          <a:p>
            <a:r>
              <a:rPr lang="en-GB" dirty="0"/>
              <a:t>New instruments in place: updated Protocol of 2016, the Sustainable Development Goals (SDGs), the Beijing Plus Twenty Review, and the Africa Agenda 2063. </a:t>
            </a:r>
          </a:p>
          <a:p>
            <a:r>
              <a:rPr lang="en-GB" dirty="0"/>
              <a:t>SRHR is a priority in all the instruments and will be therefore be a focus area for the next phase.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45810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380" y="260648"/>
            <a:ext cx="7776864" cy="936104"/>
          </a:xfrm>
        </p:spPr>
        <p:txBody>
          <a:bodyPr/>
          <a:lstStyle/>
          <a:p>
            <a:r>
              <a:rPr lang="en-ZA" sz="4000" dirty="0"/>
              <a:t>Objectives of the SRHR programme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208912" cy="5328592"/>
          </a:xfrm>
        </p:spPr>
        <p:txBody>
          <a:bodyPr/>
          <a:lstStyle/>
          <a:p>
            <a:pPr lvl="0"/>
            <a:r>
              <a:rPr lang="en-ZA" sz="2400" dirty="0"/>
              <a:t>Strengthen gender and SRHR plans and budgeting at local level.</a:t>
            </a:r>
            <a:endParaRPr lang="en-GB" sz="2400" dirty="0"/>
          </a:p>
          <a:p>
            <a:pPr lvl="0"/>
            <a:r>
              <a:rPr lang="en-ZA" sz="2400" dirty="0"/>
              <a:t>Train local councils and young people on SRHR.</a:t>
            </a:r>
          </a:p>
          <a:p>
            <a:pPr lvl="0"/>
            <a:r>
              <a:rPr lang="en-ZA" sz="2400" dirty="0"/>
              <a:t>Enhance SRHR at community level through developing youth and gender aware policies, services and service directories. </a:t>
            </a:r>
          </a:p>
          <a:p>
            <a:pPr lvl="0"/>
            <a:r>
              <a:rPr lang="en-ZA" sz="2400" dirty="0"/>
              <a:t>Promote better information and greater freedom of choice for adolescents and young people.</a:t>
            </a:r>
          </a:p>
          <a:p>
            <a:pPr lvl="0"/>
            <a:r>
              <a:rPr lang="en-ZA" sz="2400" dirty="0"/>
              <a:t>Use social media and IT to demand greater accountability and delivery on SRHR. </a:t>
            </a:r>
            <a:endParaRPr lang="en-GB" sz="2400" dirty="0"/>
          </a:p>
          <a:p>
            <a:pPr lvl="0"/>
            <a:r>
              <a:rPr lang="en-ZA" sz="2400" dirty="0"/>
              <a:t>Gather and share good practices through annual SADC Gender </a:t>
            </a:r>
            <a:r>
              <a:rPr lang="en-ZA" sz="2400" dirty="0" err="1"/>
              <a:t>Protocol@Work</a:t>
            </a:r>
            <a:r>
              <a:rPr lang="en-ZA" sz="2400" dirty="0"/>
              <a:t> summits.</a:t>
            </a:r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3616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136904" cy="864096"/>
          </a:xfrm>
        </p:spPr>
        <p:txBody>
          <a:bodyPr/>
          <a:lstStyle/>
          <a:p>
            <a:pPr algn="ctr"/>
            <a:r>
              <a:rPr lang="en-ZA" sz="4000" dirty="0"/>
              <a:t>SRHR Frameworks </a:t>
            </a:r>
            <a:endParaRPr lang="en-GB" sz="4000" dirty="0"/>
          </a:p>
        </p:txBody>
      </p:sp>
      <p:sp>
        <p:nvSpPr>
          <p:cNvPr id="6" name="Rectangle 5"/>
          <p:cNvSpPr/>
          <p:nvPr/>
        </p:nvSpPr>
        <p:spPr>
          <a:xfrm>
            <a:off x="398453" y="1268760"/>
            <a:ext cx="835001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rgbClr val="993366"/>
                </a:solidFill>
                <a:latin typeface="+mn-lt"/>
              </a:rPr>
              <a:t>Global – 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CEDAW, Beijing Platform for Action, Sustainable Development Goals, In</a:t>
            </a:r>
            <a:r>
              <a:rPr lang="en-GB" sz="2800" dirty="0">
                <a:solidFill>
                  <a:schemeClr val="bg1"/>
                </a:solidFill>
                <a:latin typeface="+mn-lt"/>
              </a:rPr>
              <a:t>ternational Conference on Population and Development (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ICDP).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ZA" sz="2800" b="1" dirty="0">
                <a:solidFill>
                  <a:srgbClr val="993366"/>
                </a:solidFill>
                <a:latin typeface="+mn-lt"/>
              </a:rPr>
              <a:t>Continental</a:t>
            </a:r>
            <a:r>
              <a:rPr lang="en-ZA" sz="2800" b="1" dirty="0">
                <a:solidFill>
                  <a:schemeClr val="bg1"/>
                </a:solidFill>
                <a:latin typeface="+mn-lt"/>
              </a:rPr>
              <a:t> – </a:t>
            </a:r>
            <a:r>
              <a:rPr lang="en-ZA" sz="2800" dirty="0">
                <a:solidFill>
                  <a:schemeClr val="bg1"/>
                </a:solidFill>
                <a:latin typeface="+mn-lt"/>
              </a:rPr>
              <a:t>Maputo Protocol, African Union Gender Strategy*</a:t>
            </a: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rgbClr val="993366"/>
                </a:solidFill>
                <a:latin typeface="+mn-lt"/>
              </a:rPr>
              <a:t>Regional –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SADC Protocol on Gender and Development, Health Protocol, SADC SRHR Strategy and Scorecard (pending),  SADC model law to end child marriages. </a:t>
            </a:r>
            <a:endParaRPr lang="en-US" sz="2800" dirty="0">
              <a:solidFill>
                <a:srgbClr val="99336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596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704856" cy="1143000"/>
          </a:xfrm>
        </p:spPr>
        <p:txBody>
          <a:bodyPr/>
          <a:lstStyle/>
          <a:p>
            <a:pPr algn="ctr"/>
            <a:r>
              <a:rPr lang="en-ZA" dirty="0"/>
              <a:t>Regional SRHR priorities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688" y="1506334"/>
            <a:ext cx="6912768" cy="4689648"/>
          </a:xfrm>
        </p:spPr>
        <p:txBody>
          <a:bodyPr/>
          <a:lstStyle/>
          <a:p>
            <a:r>
              <a:rPr lang="en-ZA" dirty="0"/>
              <a:t>Menstrual health </a:t>
            </a:r>
          </a:p>
          <a:p>
            <a:r>
              <a:rPr lang="en-ZA" dirty="0"/>
              <a:t>Teenage pregnancies</a:t>
            </a:r>
          </a:p>
          <a:p>
            <a:r>
              <a:rPr lang="en-ZA" dirty="0"/>
              <a:t>Access to youth friendly SRHR services </a:t>
            </a:r>
          </a:p>
          <a:p>
            <a:r>
              <a:rPr lang="en-ZA" dirty="0"/>
              <a:t>Child marriages </a:t>
            </a:r>
          </a:p>
          <a:p>
            <a:r>
              <a:rPr lang="en-ZA" dirty="0"/>
              <a:t>Maternal health </a:t>
            </a:r>
          </a:p>
          <a:p>
            <a:r>
              <a:rPr lang="en-ZA" dirty="0"/>
              <a:t>HIV and AIDS – in particular amongst youth and adolescents </a:t>
            </a:r>
          </a:p>
          <a:p>
            <a:r>
              <a:rPr lang="en-ZA" dirty="0"/>
              <a:t>Access to safe abortion </a:t>
            </a:r>
          </a:p>
          <a:p>
            <a:r>
              <a:rPr lang="en-ZA" dirty="0"/>
              <a:t>Comprehensive sexual education (CSE)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CB75FF1-4391-4B0A-B976-2D3DD86068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703" y="1556792"/>
            <a:ext cx="1529423" cy="4689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314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39" y="269776"/>
            <a:ext cx="6096000" cy="1143000"/>
          </a:xfrm>
        </p:spPr>
        <p:txBody>
          <a:bodyPr/>
          <a:lstStyle/>
          <a:p>
            <a:r>
              <a:rPr lang="en-ZA" dirty="0"/>
              <a:t>SRHR Campaigns 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01714" y="1412776"/>
            <a:ext cx="8474742" cy="5129662"/>
          </a:xfrm>
        </p:spPr>
        <p:txBody>
          <a:bodyPr/>
          <a:lstStyle/>
          <a:p>
            <a:r>
              <a:rPr lang="en-ZA" sz="2000" dirty="0"/>
              <a:t>Child not Bride – child marriage campaign  </a:t>
            </a:r>
          </a:p>
          <a:p>
            <a:r>
              <a:rPr lang="en-ZA" sz="2000" dirty="0"/>
              <a:t>My body my choice - </a:t>
            </a:r>
            <a:r>
              <a:rPr lang="en-US" sz="2000" dirty="0"/>
              <a:t>seek to raise the discourse on reproductive justice and abortion as a key sexual and reproductive health and rights issue.</a:t>
            </a:r>
            <a:endParaRPr lang="en-ZA" sz="2000" dirty="0"/>
          </a:p>
          <a:p>
            <a:r>
              <a:rPr lang="en-ZA" sz="2000" dirty="0" err="1"/>
              <a:t>Metoo</a:t>
            </a:r>
            <a:r>
              <a:rPr lang="en-ZA" sz="2000" dirty="0"/>
              <a:t> – Campaign about sexual harassment in the entertainment industry</a:t>
            </a:r>
          </a:p>
          <a:p>
            <a:r>
              <a:rPr lang="en-ZA" sz="2000" dirty="0"/>
              <a:t>Mini-</a:t>
            </a:r>
            <a:r>
              <a:rPr lang="en-ZA" sz="2000" dirty="0" err="1"/>
              <a:t>Metoo</a:t>
            </a:r>
            <a:r>
              <a:rPr lang="en-ZA" sz="2000" dirty="0"/>
              <a:t> – campaign on sexual abuse of children</a:t>
            </a:r>
          </a:p>
          <a:p>
            <a:r>
              <a:rPr lang="en-ZA" sz="2000" dirty="0"/>
              <a:t>Not in my name</a:t>
            </a:r>
          </a:p>
          <a:p>
            <a:r>
              <a:rPr lang="en-ZA" sz="2000" dirty="0"/>
              <a:t>She Decides - </a:t>
            </a:r>
            <a:r>
              <a:rPr lang="en-GB" sz="2000" dirty="0"/>
              <a:t>a global movement to promote, provide, protect and enhance the fundamental rights of every girl and woman.</a:t>
            </a:r>
          </a:p>
          <a:p>
            <a:r>
              <a:rPr lang="en-ZA" sz="2000" dirty="0"/>
              <a:t>Total Shut Down – South Africa campaign to force government to act on GBV </a:t>
            </a:r>
          </a:p>
          <a:p>
            <a:r>
              <a:rPr lang="en-ZA" sz="2000" dirty="0"/>
              <a:t>Not in my name – South Africa Campaign by the men’s movement to speak out against VAW </a:t>
            </a:r>
          </a:p>
          <a:p>
            <a:r>
              <a:rPr lang="en-ZA" sz="2000" b="1" dirty="0">
                <a:solidFill>
                  <a:srgbClr val="FF0000"/>
                </a:solidFill>
              </a:rPr>
              <a:t>Add country specific campaigns </a:t>
            </a:r>
          </a:p>
          <a:p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27167" y="15363"/>
            <a:ext cx="2734381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861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620688"/>
            <a:ext cx="7560840" cy="1143000"/>
          </a:xfrm>
        </p:spPr>
        <p:txBody>
          <a:bodyPr/>
          <a:lstStyle/>
          <a:p>
            <a:pPr algn="ctr"/>
            <a:r>
              <a:rPr lang="en-ZA" dirty="0"/>
              <a:t>How the programme will work 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F2A2BD-E3E3-4517-A9E9-2D87350DD9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628800"/>
            <a:ext cx="7632848" cy="4721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955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2774"/>
            <a:ext cx="8280920" cy="1143000"/>
          </a:xfrm>
        </p:spPr>
        <p:txBody>
          <a:bodyPr/>
          <a:lstStyle/>
          <a:p>
            <a:pPr algn="ctr"/>
            <a:r>
              <a:rPr lang="en-ZA" dirty="0"/>
              <a:t>Target groups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11560" y="1412776"/>
            <a:ext cx="8064896" cy="3888432"/>
          </a:xfrm>
        </p:spPr>
        <p:txBody>
          <a:bodyPr/>
          <a:lstStyle/>
          <a:p>
            <a:r>
              <a:rPr lang="en-GB" dirty="0"/>
              <a:t>Councillors</a:t>
            </a:r>
          </a:p>
          <a:p>
            <a:r>
              <a:rPr lang="en-GB" dirty="0"/>
              <a:t>Council officials</a:t>
            </a:r>
          </a:p>
          <a:p>
            <a:r>
              <a:rPr lang="en-GB" dirty="0"/>
              <a:t>Ministries/departments of Health/Gender</a:t>
            </a:r>
          </a:p>
          <a:p>
            <a:r>
              <a:rPr lang="en-GB" dirty="0"/>
              <a:t>Youth structures/junior councils</a:t>
            </a:r>
          </a:p>
          <a:p>
            <a:r>
              <a:rPr lang="en-GB" dirty="0"/>
              <a:t>Clinics</a:t>
            </a:r>
          </a:p>
          <a:p>
            <a:r>
              <a:rPr lang="en-GB" dirty="0"/>
              <a:t>Media</a:t>
            </a:r>
          </a:p>
          <a:p>
            <a:pPr marL="0" indent="0">
              <a:buNone/>
            </a:pPr>
            <a:endParaRPr lang="en-GB" sz="2000" b="1" dirty="0">
              <a:solidFill>
                <a:srgbClr val="FF0000"/>
              </a:solidFill>
            </a:endParaRPr>
          </a:p>
          <a:p>
            <a:endParaRPr lang="en-ZA" sz="2000" b="1" dirty="0">
              <a:solidFill>
                <a:srgbClr val="FF000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9214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416824" cy="1143000"/>
          </a:xfrm>
        </p:spPr>
        <p:txBody>
          <a:bodyPr/>
          <a:lstStyle/>
          <a:p>
            <a:pPr algn="ctr"/>
            <a:r>
              <a:rPr lang="en-ZA" dirty="0"/>
              <a:t>Immediate actions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475656"/>
            <a:ext cx="7416824" cy="4833664"/>
          </a:xfrm>
        </p:spPr>
        <p:txBody>
          <a:bodyPr/>
          <a:lstStyle/>
          <a:p>
            <a:pPr algn="just"/>
            <a:r>
              <a:rPr lang="en-ZA" dirty="0"/>
              <a:t>Inception meetings will be in groups, pairs or individual.</a:t>
            </a:r>
          </a:p>
          <a:p>
            <a:pPr algn="just"/>
            <a:r>
              <a:rPr lang="en-ZA" dirty="0"/>
              <a:t>At the inception meeting agree on a strategy on how to get young people on board.</a:t>
            </a:r>
          </a:p>
          <a:p>
            <a:r>
              <a:rPr lang="en-ZA" dirty="0"/>
              <a:t>Decide on the dates for phase two, venue and who will be invited.</a:t>
            </a:r>
          </a:p>
          <a:p>
            <a:r>
              <a:rPr lang="en-ZA" dirty="0"/>
              <a:t>Develop a Task list for phase two.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36005150"/>
      </p:ext>
    </p:extLst>
  </p:cSld>
  <p:clrMapOvr>
    <a:masterClrMapping/>
  </p:clrMapOvr>
</p:sld>
</file>

<file path=ppt/theme/theme1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B04B5AD521D240BFF7A10AD6D6A227" ma:contentTypeVersion="11" ma:contentTypeDescription="Create a new document." ma:contentTypeScope="" ma:versionID="4791fe9fff0c95c553641882cfcaf3d7">
  <xsd:schema xmlns:xsd="http://www.w3.org/2001/XMLSchema" xmlns:xs="http://www.w3.org/2001/XMLSchema" xmlns:p="http://schemas.microsoft.com/office/2006/metadata/properties" xmlns:ns2="1c924d7e-c5b4-4b28-aa90-c1965de8ebdf" xmlns:ns3="5c72703c-1067-4fa7-89cc-ef245258de7b" targetNamespace="http://schemas.microsoft.com/office/2006/metadata/properties" ma:root="true" ma:fieldsID="c80f51e2220c452bbae7f4519b1c1ec0" ns2:_="" ns3:_="">
    <xsd:import namespace="1c924d7e-c5b4-4b28-aa90-c1965de8ebdf"/>
    <xsd:import namespace="5c72703c-1067-4fa7-89cc-ef245258de7b"/>
    <xsd:element name="properties">
      <xsd:complexType>
        <xsd:sequence>
          <xsd:element name="documentManagement">
            <xsd:complexType>
              <xsd:all>
                <xsd:element ref="ns2:Document_x0020_status" minOccurs="0"/>
                <xsd:element ref="ns3:SharedWithUsers" minOccurs="0"/>
                <xsd:element ref="ns3:SharingHintHash" minOccurs="0"/>
                <xsd:element ref="ns3:SharedWithDetails" minOccurs="0"/>
                <xsd:element ref="ns3:LastSharedByUser" minOccurs="0"/>
                <xsd:element ref="ns3:LastSharedByTime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924d7e-c5b4-4b28-aa90-c1965de8ebdf" elementFormDefault="qualified">
    <xsd:import namespace="http://schemas.microsoft.com/office/2006/documentManagement/types"/>
    <xsd:import namespace="http://schemas.microsoft.com/office/infopath/2007/PartnerControls"/>
    <xsd:element name="Document_x0020_status" ma:index="8" nillable="true" ma:displayName="Document status" ma:default="Received" ma:description="Document status" ma:format="RadioButtons" ma:internalName="Document_x0020_status">
      <xsd:simpleType>
        <xsd:restriction base="dms:Choice">
          <xsd:enumeration value="Received"/>
          <xsd:enumeration value="Preliminary edit"/>
          <xsd:enumeration value="Sent Queries"/>
          <xsd:enumeration value="Feedback received"/>
          <xsd:enumeration value="Edited"/>
          <xsd:enumeration value="Final Word Document"/>
          <xsd:enumeration value="Final PDF"/>
        </xsd:restriction>
      </xsd:simpleType>
    </xsd:element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6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7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2703c-1067-4fa7-89cc-ef245258de7b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0" nillable="true" ma:displayName="Sharing Hint Hash" ma:internalName="SharingHintHash" ma:readOnly="true">
      <xsd:simpleType>
        <xsd:restriction base="dms:Text"/>
      </xsd:simple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2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3" nillable="true" ma:displayName="Last Shared By Time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x0020_status xmlns="1c924d7e-c5b4-4b28-aa90-c1965de8ebdf">Received</Document_x0020_status>
  </documentManagement>
</p:properties>
</file>

<file path=customXml/itemProps1.xml><?xml version="1.0" encoding="utf-8"?>
<ds:datastoreItem xmlns:ds="http://schemas.openxmlformats.org/officeDocument/2006/customXml" ds:itemID="{4E9DD04B-B472-4EEA-8F63-2F3FBB8D1EDB}"/>
</file>

<file path=customXml/itemProps2.xml><?xml version="1.0" encoding="utf-8"?>
<ds:datastoreItem xmlns:ds="http://schemas.openxmlformats.org/officeDocument/2006/customXml" ds:itemID="{BE49E1E0-7C72-4BF4-8C4D-6FF8AD803C14}"/>
</file>

<file path=customXml/itemProps3.xml><?xml version="1.0" encoding="utf-8"?>
<ds:datastoreItem xmlns:ds="http://schemas.openxmlformats.org/officeDocument/2006/customXml" ds:itemID="{81033C7E-369A-41BD-9DF4-4939492FA62A}"/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Office\Templates\1033\Generic.pot</Template>
  <TotalTime>7297</TotalTime>
  <Words>437</Words>
  <Application>Microsoft Office PowerPoint</Application>
  <PresentationFormat>On-screen Show (4:3)</PresentationFormat>
  <Paragraphs>64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Arial Narrow</vt:lpstr>
      <vt:lpstr>Times New Roman</vt:lpstr>
      <vt:lpstr>Wingdings</vt:lpstr>
      <vt:lpstr>Generic</vt:lpstr>
      <vt:lpstr>Strengthening Gender and Sexual and Reproductive Health and Rights(SRHR)  in Local Government </vt:lpstr>
      <vt:lpstr>Background</vt:lpstr>
      <vt:lpstr>Objectives of the SRHR programme</vt:lpstr>
      <vt:lpstr>SRHR Frameworks </vt:lpstr>
      <vt:lpstr>Regional SRHR priorities </vt:lpstr>
      <vt:lpstr>SRHR Campaigns </vt:lpstr>
      <vt:lpstr>How the programme will work </vt:lpstr>
      <vt:lpstr>Target groups</vt:lpstr>
      <vt:lpstr>Immediate actions </vt:lpstr>
      <vt:lpstr>Join the SRHR  conversation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colleen</dc:creator>
  <cp:lastModifiedBy>Kubi Rama</cp:lastModifiedBy>
  <cp:revision>313</cp:revision>
  <cp:lastPrinted>1601-01-01T00:00:00Z</cp:lastPrinted>
  <dcterms:created xsi:type="dcterms:W3CDTF">2003-06-26T16:31:18Z</dcterms:created>
  <dcterms:modified xsi:type="dcterms:W3CDTF">2018-09-21T07:22:14Z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0x010100FAB04B5AD521D240BFF7A10AD6D6A227</vt:lpwstr>
  </property>
</Properties>
</file>