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  <p:sldId id="262" r:id="rId6"/>
    <p:sldId id="279" r:id="rId7"/>
    <p:sldId id="277" r:id="rId8"/>
    <p:sldId id="269" r:id="rId9"/>
    <p:sldId id="280" r:id="rId10"/>
    <p:sldId id="267" r:id="rId11"/>
    <p:sldId id="282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51"/>
    <a:srgbClr val="6F2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9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C67F9-ADA6-F723-C507-A881518F4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1AFD2-CD6A-90CA-763F-08F571D94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E626A-E372-9AA0-C80E-3098E767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C0D17-2455-887F-C547-FBAC474A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AEFD5-30B8-96B1-5EDC-EDC1FDBCF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912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3F7F4-6BA0-9C50-E8D7-7D151D57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F86CF-F760-07CD-9CBE-1E2563D9B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23531-E043-A5C3-68EE-48D9709A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EBEF0-A7AA-F359-ADC9-400E3F95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9BEBF-AEAA-C04F-4FD2-61D29FCE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1201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6F76D9-D04B-2327-BE56-A418227DD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3AA97-36A9-A448-9DD5-EE8D3A03D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1F4FD-7CEE-6092-4455-9D2C2884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C7E2B-9360-0B66-E0F7-AB64D29B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37962-0A7E-FDC3-F3EA-30E8281ED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37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59D7-279E-D6A1-7325-C172FAB5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DF41-FD9D-8B69-2FF4-A2C0D16F1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D927D-1EB6-F728-8EE9-00B3A0283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E3F50-E5D5-5843-B610-5EE15D01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0B05F-A577-2F3F-93E0-B1881081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83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0BD1C-9630-95BB-3A0C-60979F6E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E33EB-18F6-174C-15BD-7D6CB6DD0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97073-E3CC-DE93-42F8-77AA2E7A2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2D1BC-E50F-0128-0DF7-0CAB3667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B23B5-F4F6-EAAD-2919-C127DC29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6028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1C3D7-0A19-2E56-69DB-87EAC66AF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155B2-C9ED-1E57-AAE2-E68423C07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949C1-29F3-3FF7-76DB-27B2E9877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96350-DE9C-7DD8-68FC-7A1CAD8A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AA1E-4341-961E-60E1-4AF7B43C4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AC248-89C0-54C1-5611-DF6BBFF16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483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C079F-C7B4-82F3-C08E-E95355D14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8CF6-11A0-132F-D74A-1E6C9B4A9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E2E45-C9FE-F70C-2ACA-BD9C68248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9607CE-2A75-21E4-703B-FA1A21483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0D6705-4505-631B-2FE9-EAE323FA9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B3D55-8689-86FC-3365-26CC44467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8B7531-1248-9A3F-F4C0-462B3DBC5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2F57E6-C778-A90A-55DB-A5A6CBC9F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5670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27ED-16CE-DE31-1AD1-63DA9A26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5B470-B860-8120-8619-7B669957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F40A0-8316-7DC7-F416-1AF964453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06117-E034-6256-4AA5-52C1CC444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571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1C373D-B71A-6D60-0B0F-EEA999DA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377D9-4E7B-6D65-B4FB-0B7D53D4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42324-D73C-95FF-E2A8-BED1C8CA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703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DCBB-3FE0-2527-2329-B362836D4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A3DBA-8CEA-7240-F555-C1111DFD8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5E49C-268F-A9A6-A13A-1B085F0B0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599EE-26A8-4569-30F5-3B9799E0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CD1028-E822-ADD6-A37E-8B3650D5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B3A8C-A74A-A172-8D29-A6E62EA4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6616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F4AFC-2BCC-B09F-8642-112CCC1A9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CF4018-8D33-1C01-2958-C4A056A1EA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75C33-BCCF-540B-34E5-5635F7954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B9027-2F2F-5BE7-E8A1-82A1CE2D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409DFE-296E-6B5F-07FD-1E089675C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5F334-DF5A-CD6C-867A-1DA7536A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674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3048-AEE9-B647-4718-05C801D6C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78DAB-E8E9-63A1-D662-B3AF010F1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D5B56-76BF-30AD-F037-3D743342F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7B32C-BD12-4510-8086-306FBD82A6CD}" type="datetimeFigureOut">
              <a:rPr lang="en-ZA" smtClean="0"/>
              <a:t>2025/02/12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F3517-C75F-990B-2599-060C3271D9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05F14-2A0F-134A-85CA-FFDF8C5F4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723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550D9F-51CE-6C9C-76EB-06266568FA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740" y="-28467"/>
            <a:ext cx="2651877" cy="6858000"/>
          </a:xfrm>
          <a:prstGeom prst="rect">
            <a:avLst/>
          </a:prstGeom>
        </p:spPr>
      </p:pic>
      <p:sp>
        <p:nvSpPr>
          <p:cNvPr id="16" name="Rectangle 14">
            <a:extLst>
              <a:ext uri="{FF2B5EF4-FFF2-40B4-BE49-F238E27FC236}">
                <a16:creationId xmlns:a16="http://schemas.microsoft.com/office/drawing/2014/main" id="{9A22D600-B52E-E04B-A9E7-57874D1B3DE2}"/>
              </a:ext>
            </a:extLst>
          </p:cNvPr>
          <p:cNvSpPr/>
          <p:nvPr/>
        </p:nvSpPr>
        <p:spPr>
          <a:xfrm rot="5400000">
            <a:off x="5875840" y="2051291"/>
            <a:ext cx="454869" cy="9158548"/>
          </a:xfrm>
          <a:custGeom>
            <a:avLst/>
            <a:gdLst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  <a:gd name="connsiteX0" fmla="*/ 0 w 6343876"/>
              <a:gd name="connsiteY0" fmla="*/ 0 h 622141"/>
              <a:gd name="connsiteX1" fmla="*/ 6037294 w 6343876"/>
              <a:gd name="connsiteY1" fmla="*/ 0 h 622141"/>
              <a:gd name="connsiteX2" fmla="*/ 6037294 w 6343876"/>
              <a:gd name="connsiteY2" fmla="*/ 622141 h 622141"/>
              <a:gd name="connsiteX3" fmla="*/ 0 w 6343876"/>
              <a:gd name="connsiteY3" fmla="*/ 622141 h 622141"/>
              <a:gd name="connsiteX4" fmla="*/ 0 w 6343876"/>
              <a:gd name="connsiteY4" fmla="*/ 0 h 622141"/>
              <a:gd name="connsiteX0" fmla="*/ 0 w 6530881"/>
              <a:gd name="connsiteY0" fmla="*/ 0 h 622141"/>
              <a:gd name="connsiteX1" fmla="*/ 6037294 w 6530881"/>
              <a:gd name="connsiteY1" fmla="*/ 0 h 622141"/>
              <a:gd name="connsiteX2" fmla="*/ 6037294 w 6530881"/>
              <a:gd name="connsiteY2" fmla="*/ 622141 h 622141"/>
              <a:gd name="connsiteX3" fmla="*/ 0 w 6530881"/>
              <a:gd name="connsiteY3" fmla="*/ 622141 h 622141"/>
              <a:gd name="connsiteX4" fmla="*/ 0 w 6530881"/>
              <a:gd name="connsiteY4" fmla="*/ 0 h 622141"/>
              <a:gd name="connsiteX0" fmla="*/ 0 w 6512560"/>
              <a:gd name="connsiteY0" fmla="*/ 0 h 622141"/>
              <a:gd name="connsiteX1" fmla="*/ 6037294 w 6512560"/>
              <a:gd name="connsiteY1" fmla="*/ 0 h 622141"/>
              <a:gd name="connsiteX2" fmla="*/ 6037294 w 6512560"/>
              <a:gd name="connsiteY2" fmla="*/ 622141 h 622141"/>
              <a:gd name="connsiteX3" fmla="*/ 0 w 6512560"/>
              <a:gd name="connsiteY3" fmla="*/ 622141 h 622141"/>
              <a:gd name="connsiteX4" fmla="*/ 0 w 6512560"/>
              <a:gd name="connsiteY4" fmla="*/ 0 h 622141"/>
              <a:gd name="connsiteX0" fmla="*/ 0 w 6312856"/>
              <a:gd name="connsiteY0" fmla="*/ 0 h 622141"/>
              <a:gd name="connsiteX1" fmla="*/ 6037294 w 6312856"/>
              <a:gd name="connsiteY1" fmla="*/ 0 h 622141"/>
              <a:gd name="connsiteX2" fmla="*/ 6037294 w 6312856"/>
              <a:gd name="connsiteY2" fmla="*/ 622141 h 622141"/>
              <a:gd name="connsiteX3" fmla="*/ 0 w 6312856"/>
              <a:gd name="connsiteY3" fmla="*/ 622141 h 622141"/>
              <a:gd name="connsiteX4" fmla="*/ 0 w 6312856"/>
              <a:gd name="connsiteY4" fmla="*/ 0 h 622141"/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37294" h="622141">
                <a:moveTo>
                  <a:pt x="0" y="0"/>
                </a:moveTo>
                <a:lnTo>
                  <a:pt x="6037294" y="0"/>
                </a:lnTo>
                <a:cubicBezTo>
                  <a:pt x="6032701" y="399885"/>
                  <a:pt x="6025963" y="327031"/>
                  <a:pt x="6037294" y="622141"/>
                </a:cubicBezTo>
                <a:lnTo>
                  <a:pt x="0" y="622141"/>
                </a:lnTo>
                <a:lnTo>
                  <a:pt x="0" y="0"/>
                </a:lnTo>
                <a:close/>
              </a:path>
            </a:pathLst>
          </a:custGeom>
          <a:solidFill>
            <a:srgbClr val="7B56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65239ED8-D9BC-9B07-2C66-1B0CADDD60CA}"/>
              </a:ext>
            </a:extLst>
          </p:cNvPr>
          <p:cNvSpPr/>
          <p:nvPr/>
        </p:nvSpPr>
        <p:spPr>
          <a:xfrm rot="5400000">
            <a:off x="5960239" y="-4436238"/>
            <a:ext cx="271521" cy="9144002"/>
          </a:xfrm>
          <a:custGeom>
            <a:avLst/>
            <a:gdLst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  <a:gd name="connsiteX0" fmla="*/ 0 w 6343876"/>
              <a:gd name="connsiteY0" fmla="*/ 0 h 622141"/>
              <a:gd name="connsiteX1" fmla="*/ 6037294 w 6343876"/>
              <a:gd name="connsiteY1" fmla="*/ 0 h 622141"/>
              <a:gd name="connsiteX2" fmla="*/ 6037294 w 6343876"/>
              <a:gd name="connsiteY2" fmla="*/ 622141 h 622141"/>
              <a:gd name="connsiteX3" fmla="*/ 0 w 6343876"/>
              <a:gd name="connsiteY3" fmla="*/ 622141 h 622141"/>
              <a:gd name="connsiteX4" fmla="*/ 0 w 6343876"/>
              <a:gd name="connsiteY4" fmla="*/ 0 h 622141"/>
              <a:gd name="connsiteX0" fmla="*/ 0 w 6530881"/>
              <a:gd name="connsiteY0" fmla="*/ 0 h 622141"/>
              <a:gd name="connsiteX1" fmla="*/ 6037294 w 6530881"/>
              <a:gd name="connsiteY1" fmla="*/ 0 h 622141"/>
              <a:gd name="connsiteX2" fmla="*/ 6037294 w 6530881"/>
              <a:gd name="connsiteY2" fmla="*/ 622141 h 622141"/>
              <a:gd name="connsiteX3" fmla="*/ 0 w 6530881"/>
              <a:gd name="connsiteY3" fmla="*/ 622141 h 622141"/>
              <a:gd name="connsiteX4" fmla="*/ 0 w 6530881"/>
              <a:gd name="connsiteY4" fmla="*/ 0 h 622141"/>
              <a:gd name="connsiteX0" fmla="*/ 0 w 6512560"/>
              <a:gd name="connsiteY0" fmla="*/ 0 h 622141"/>
              <a:gd name="connsiteX1" fmla="*/ 6037294 w 6512560"/>
              <a:gd name="connsiteY1" fmla="*/ 0 h 622141"/>
              <a:gd name="connsiteX2" fmla="*/ 6037294 w 6512560"/>
              <a:gd name="connsiteY2" fmla="*/ 622141 h 622141"/>
              <a:gd name="connsiteX3" fmla="*/ 0 w 6512560"/>
              <a:gd name="connsiteY3" fmla="*/ 622141 h 622141"/>
              <a:gd name="connsiteX4" fmla="*/ 0 w 6512560"/>
              <a:gd name="connsiteY4" fmla="*/ 0 h 622141"/>
              <a:gd name="connsiteX0" fmla="*/ 0 w 6312856"/>
              <a:gd name="connsiteY0" fmla="*/ 0 h 622141"/>
              <a:gd name="connsiteX1" fmla="*/ 6037294 w 6312856"/>
              <a:gd name="connsiteY1" fmla="*/ 0 h 622141"/>
              <a:gd name="connsiteX2" fmla="*/ 6037294 w 6312856"/>
              <a:gd name="connsiteY2" fmla="*/ 622141 h 622141"/>
              <a:gd name="connsiteX3" fmla="*/ 0 w 6312856"/>
              <a:gd name="connsiteY3" fmla="*/ 622141 h 622141"/>
              <a:gd name="connsiteX4" fmla="*/ 0 w 6312856"/>
              <a:gd name="connsiteY4" fmla="*/ 0 h 622141"/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37294" h="622141">
                <a:moveTo>
                  <a:pt x="0" y="0"/>
                </a:moveTo>
                <a:lnTo>
                  <a:pt x="6037294" y="0"/>
                </a:lnTo>
                <a:cubicBezTo>
                  <a:pt x="6032701" y="399885"/>
                  <a:pt x="6025963" y="327031"/>
                  <a:pt x="6037294" y="622141"/>
                </a:cubicBezTo>
                <a:lnTo>
                  <a:pt x="0" y="622141"/>
                </a:lnTo>
                <a:lnTo>
                  <a:pt x="0" y="0"/>
                </a:lnTo>
                <a:close/>
              </a:path>
            </a:pathLst>
          </a:custGeom>
          <a:solidFill>
            <a:srgbClr val="7B56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/>
          <p:cNvSpPr txBox="1"/>
          <p:nvPr/>
        </p:nvSpPr>
        <p:spPr>
          <a:xfrm>
            <a:off x="4040669" y="2124554"/>
            <a:ext cx="412520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i="1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effectLst>
                  <a:outerShdw blurRad="50800" dist="38100" dir="2700000" algn="tl" rotWithShape="0">
                    <a:schemeClr val="bg1">
                      <a:lumMod val="75000"/>
                    </a:schemeClr>
                  </a:outerShdw>
                </a:effectLst>
                <a:latin typeface="Century Gothic" panose="020B0502020202020204" pitchFamily="34" charset="0"/>
              </a:rPr>
              <a:t> LEARNING </a:t>
            </a:r>
          </a:p>
          <a:p>
            <a:r>
              <a:rPr lang="en-US" sz="4100" i="1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effectLst>
                  <a:outerShdw blurRad="50800" dist="38100" dir="2700000" algn="tl" rotWithShape="0">
                    <a:schemeClr val="bg1">
                      <a:lumMod val="75000"/>
                    </a:schemeClr>
                  </a:outerShdw>
                </a:effectLst>
                <a:latin typeface="Century Gothic" panose="020B0502020202020204" pitchFamily="34" charset="0"/>
              </a:rPr>
              <a:t>  AND SHARING </a:t>
            </a:r>
          </a:p>
          <a:p>
            <a:r>
              <a:rPr lang="en-US" sz="4100" i="1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effectLst>
                  <a:outerShdw blurRad="50800" dist="38100" dir="2700000" algn="tl" rotWithShape="0">
                    <a:schemeClr val="bg1">
                      <a:lumMod val="75000"/>
                    </a:schemeClr>
                  </a:outerShdw>
                </a:effectLst>
                <a:latin typeface="Century Gothic" panose="020B0502020202020204" pitchFamily="34" charset="0"/>
              </a:rPr>
              <a:t>SUMMIT 2025</a:t>
            </a:r>
            <a:endParaRPr lang="en-ZA" sz="4100" i="1" dirty="0">
              <a:ln>
                <a:solidFill>
                  <a:srgbClr val="7B56A3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schemeClr val="bg1">
                    <a:lumMod val="75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26485" y="1193928"/>
            <a:ext cx="1777379" cy="1692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68635" y="630534"/>
            <a:ext cx="1896004" cy="664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82330" y="486596"/>
            <a:ext cx="2356040" cy="558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2632698" y="4133941"/>
            <a:ext cx="69411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sz="2800" b="1" dirty="0">
                <a:solidFill>
                  <a:srgbClr val="FF0000"/>
                </a:solidFill>
              </a:rPr>
              <a:t>VCSA Joint Campaigns Template</a:t>
            </a:r>
          </a:p>
          <a:p>
            <a:pPr algn="ctr"/>
            <a:r>
              <a:rPr lang="en-ZW" dirty="0">
                <a:solidFill>
                  <a:srgbClr val="FF0000"/>
                </a:solidFill>
              </a:rPr>
              <a:t>(Country, location, date and presenter)</a:t>
            </a:r>
          </a:p>
          <a:p>
            <a:pPr algn="ctr"/>
            <a:endParaRPr lang="en-ZW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3E2E81-9601-1970-B83A-F4245917F760}"/>
              </a:ext>
            </a:extLst>
          </p:cNvPr>
          <p:cNvSpPr txBox="1"/>
          <p:nvPr/>
        </p:nvSpPr>
        <p:spPr>
          <a:xfrm>
            <a:off x="1678107" y="6418075"/>
            <a:ext cx="8835787" cy="438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100" i="1" dirty="0">
                <a:solidFill>
                  <a:schemeClr val="bg1"/>
                </a:solidFill>
                <a:latin typeface="Century Gothic" panose="020B0502020202020204" pitchFamily="34" charset="0"/>
              </a:rPr>
              <a:t>Women’s Voice and Leadership Learning and Sharing Summit 2025</a:t>
            </a:r>
            <a:endParaRPr lang="en-ZW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BE3233A-B36A-4BCE-AE72-1A0AFB5C12CD}"/>
              </a:ext>
            </a:extLst>
          </p:cNvPr>
          <p:cNvGrpSpPr/>
          <p:nvPr/>
        </p:nvGrpSpPr>
        <p:grpSpPr>
          <a:xfrm>
            <a:off x="8983474" y="535344"/>
            <a:ext cx="1379727" cy="879583"/>
            <a:chOff x="2396808" y="5365982"/>
            <a:chExt cx="1379727" cy="87958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A90D5C1-431C-BC63-374A-7F3B3EDFD82F}"/>
                </a:ext>
              </a:extLst>
            </p:cNvPr>
            <p:cNvSpPr/>
            <p:nvPr/>
          </p:nvSpPr>
          <p:spPr>
            <a:xfrm>
              <a:off x="2396808" y="5365982"/>
              <a:ext cx="1295400" cy="87958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8F50C7E-9B5F-13BE-52D1-3B48CB8C8B38}"/>
                </a:ext>
              </a:extLst>
            </p:cNvPr>
            <p:cNvSpPr txBox="1"/>
            <p:nvPr/>
          </p:nvSpPr>
          <p:spPr>
            <a:xfrm>
              <a:off x="2551781" y="5474056"/>
              <a:ext cx="12247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Logo goes here</a:t>
              </a:r>
              <a:endParaRPr lang="en-ZA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FB2B55A6-2FFB-9EE3-F2C3-0C062E3E550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-2141"/>
          <a:stretch/>
        </p:blipFill>
        <p:spPr>
          <a:xfrm>
            <a:off x="4522697" y="299994"/>
            <a:ext cx="1877160" cy="15288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60F413-7316-BB9C-963E-10784A14FBDB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689" y="1340677"/>
            <a:ext cx="1937953" cy="90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34762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0129A6F-B6C6-C1F9-CE8D-60D653B125B5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50F61DA-A9A9-1242-8C74-F3097BDE6D66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1BBB5664-91F0-ACCF-0B08-460BFB73B06E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2D89705E-C4C1-A0F6-2F18-6846A8330C7B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892B003D-152B-4496-EFCF-B26B5857ACF8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F4161AD2-9A60-F768-68F7-1C463846F358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4D34367B-3B7E-8B60-006D-87F63C011D01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889E037A-C465-B144-84F9-870DD203B66C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FCB8762-0E66-92DA-DDB0-58AA786EAC18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CBA6273-033B-3F96-98C8-FF796E292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355310"/>
            <a:ext cx="4837903" cy="4453333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F835EAB-6ECC-8D5D-877C-D240E848F289}"/>
              </a:ext>
            </a:extLst>
          </p:cNvPr>
          <p:cNvSpPr/>
          <p:nvPr/>
        </p:nvSpPr>
        <p:spPr>
          <a:xfrm>
            <a:off x="6096000" y="1325891"/>
            <a:ext cx="5187549" cy="4482752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17981C-9415-5826-2DE2-7D8884DF0D40}"/>
              </a:ext>
            </a:extLst>
          </p:cNvPr>
          <p:cNvSpPr txBox="1"/>
          <p:nvPr/>
        </p:nvSpPr>
        <p:spPr>
          <a:xfrm>
            <a:off x="6327163" y="1549835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29CFD07-E0EC-2588-1917-EC7CDA6EF058}"/>
              </a:ext>
            </a:extLst>
          </p:cNvPr>
          <p:cNvSpPr txBox="1"/>
          <p:nvPr/>
        </p:nvSpPr>
        <p:spPr>
          <a:xfrm>
            <a:off x="837667" y="357889"/>
            <a:ext cx="10255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05670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46EC27C-8325-4CF4-4778-DDA945B724C7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57FE5A8-F096-35F9-8F2E-EB4BC5C7069F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649CF7F2-A77B-9AF2-57B8-BC04761C93C2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B523CFCD-60D1-9A21-4D95-52FA35249480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B44386F1-D6D8-8114-3719-77CD3668A90F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6128CA-F488-A011-7B8B-8C1DC18F568C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E1390951-4D25-187B-030F-F4694514FF71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5A654418-2F62-0C0D-04CF-2306FA5DF3F3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6552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Dates and themes of your joint campaign/s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22F325-88BB-82A1-1D12-CD29423E8C62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D9B247-A654-462D-A114-5376D16EF0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508900"/>
              </p:ext>
            </p:extLst>
          </p:nvPr>
        </p:nvGraphicFramePr>
        <p:xfrm>
          <a:off x="836387" y="1265495"/>
          <a:ext cx="10499021" cy="45150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1694">
                  <a:extLst>
                    <a:ext uri="{9D8B030D-6E8A-4147-A177-3AD203B41FA5}">
                      <a16:colId xmlns:a16="http://schemas.microsoft.com/office/drawing/2014/main" val="3782918526"/>
                    </a:ext>
                  </a:extLst>
                </a:gridCol>
                <a:gridCol w="2821033">
                  <a:extLst>
                    <a:ext uri="{9D8B030D-6E8A-4147-A177-3AD203B41FA5}">
                      <a16:colId xmlns:a16="http://schemas.microsoft.com/office/drawing/2014/main" val="3262451202"/>
                    </a:ext>
                  </a:extLst>
                </a:gridCol>
                <a:gridCol w="7176294">
                  <a:extLst>
                    <a:ext uri="{9D8B030D-6E8A-4147-A177-3AD203B41FA5}">
                      <a16:colId xmlns:a16="http://schemas.microsoft.com/office/drawing/2014/main" val="3465742547"/>
                    </a:ext>
                  </a:extLst>
                </a:gridCol>
              </a:tblGrid>
              <a:tr h="752502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Date</a:t>
                      </a:r>
                      <a:endParaRPr lang="en-Z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Theme</a:t>
                      </a:r>
                      <a:endParaRPr lang="en-ZA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3196876"/>
                  </a:ext>
                </a:extLst>
              </a:tr>
              <a:tr h="75250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</a:t>
                      </a:r>
                      <a:endParaRPr lang="en-ZA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0694279"/>
                  </a:ext>
                </a:extLst>
              </a:tr>
              <a:tr h="75250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2</a:t>
                      </a:r>
                      <a:endParaRPr lang="en-ZA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079978"/>
                  </a:ext>
                </a:extLst>
              </a:tr>
              <a:tr h="75250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</a:t>
                      </a:r>
                      <a:endParaRPr lang="en-ZA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3318487"/>
                  </a:ext>
                </a:extLst>
              </a:tr>
              <a:tr h="75250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</a:t>
                      </a:r>
                      <a:endParaRPr lang="en-ZA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2217457"/>
                  </a:ext>
                </a:extLst>
              </a:tr>
              <a:tr h="75250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5</a:t>
                      </a:r>
                      <a:endParaRPr lang="en-ZA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4271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57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46EC27C-8325-4CF4-4778-DDA945B724C7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57FE5A8-F096-35F9-8F2E-EB4BC5C7069F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649CF7F2-A77B-9AF2-57B8-BC04761C93C2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B523CFCD-60D1-9A21-4D95-52FA35249480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B44386F1-D6D8-8114-3719-77CD3668A90F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6128CA-F488-A011-7B8B-8C1DC18F568C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E1390951-4D25-187B-030F-F4694514FF71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5A654418-2F62-0C0D-04CF-2306FA5DF3F3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6552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Initiatives and strategies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7715688-33E8-B44E-C0D4-B5B098EB1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479932"/>
            <a:ext cx="4837903" cy="4214283"/>
          </a:xfrm>
        </p:spPr>
        <p:txBody>
          <a:bodyPr>
            <a:normAutofit/>
          </a:bodyPr>
          <a:lstStyle/>
          <a:p>
            <a:r>
              <a:rPr lang="en-US" dirty="0"/>
              <a:t>How did your initiative contribute to building stronger and more inclusive movements.</a:t>
            </a:r>
          </a:p>
          <a:p>
            <a:r>
              <a:rPr lang="en-US" dirty="0"/>
              <a:t>What strategies did you use to strengthen collaboration and solidarity within your network?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0D49FC-B0F0-BC8E-0543-1B0129CAE579}"/>
              </a:ext>
            </a:extLst>
          </p:cNvPr>
          <p:cNvSpPr/>
          <p:nvPr/>
        </p:nvSpPr>
        <p:spPr>
          <a:xfrm>
            <a:off x="6089176" y="1479932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E68A7-8F53-754B-6310-027CA9B5AEE9}"/>
              </a:ext>
            </a:extLst>
          </p:cNvPr>
          <p:cNvSpPr txBox="1"/>
          <p:nvPr/>
        </p:nvSpPr>
        <p:spPr>
          <a:xfrm>
            <a:off x="6320339" y="1703876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22F325-88BB-82A1-1D12-CD29423E8C62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</p:spTree>
    <p:extLst>
      <p:ext uri="{BB962C8B-B14F-4D97-AF65-F5344CB8AC3E}">
        <p14:creationId xmlns:p14="http://schemas.microsoft.com/office/powerpoint/2010/main" val="281636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81B3B48-6A89-6849-C0BB-CA859E950EF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87B8496-7BCE-1C40-B644-01C378150363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3E2AF4E0-C62E-209D-A5BB-746BB623D811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6BDCB90F-0E78-7034-0478-FB9CDB7D011C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26047499-4A06-C605-9A1B-757CEB8B263D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BEDE14-018E-2DE5-BB93-E6E3F83380B6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0D7F9D32-6CBF-9F2D-1C43-81F4BB65DA44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35B70CD1-5E8B-E2E4-D6E0-AA0A61B8A9C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96897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Governance &amp; Resource Allocation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5C5969-44FB-9927-EB3B-D1EB6F09E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511309"/>
            <a:ext cx="4837903" cy="4214283"/>
          </a:xfrm>
        </p:spPr>
        <p:txBody>
          <a:bodyPr/>
          <a:lstStyle/>
          <a:p>
            <a:r>
              <a:rPr lang="en-US" dirty="0"/>
              <a:t>How did the governance of your network ensure active participation and decision-making from all members?</a:t>
            </a:r>
          </a:p>
          <a:p>
            <a:r>
              <a:rPr lang="en-US" dirty="0"/>
              <a:t>How did you distribute resources across partners to promote equity and sustainability within the movement?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549F6F-EA10-8016-5435-FF3C3F7ABE04}"/>
              </a:ext>
            </a:extLst>
          </p:cNvPr>
          <p:cNvSpPr/>
          <p:nvPr/>
        </p:nvSpPr>
        <p:spPr>
          <a:xfrm>
            <a:off x="6089176" y="1511309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8948EB-C537-F7BE-A011-EF22AF299FCF}"/>
              </a:ext>
            </a:extLst>
          </p:cNvPr>
          <p:cNvSpPr txBox="1"/>
          <p:nvPr/>
        </p:nvSpPr>
        <p:spPr>
          <a:xfrm>
            <a:off x="6320339" y="1735253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8BF58C-CAA1-41D3-B71F-94DA3CB9C8AF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</p:spTree>
    <p:extLst>
      <p:ext uri="{BB962C8B-B14F-4D97-AF65-F5344CB8AC3E}">
        <p14:creationId xmlns:p14="http://schemas.microsoft.com/office/powerpoint/2010/main" val="13206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81B3B48-6A89-6849-C0BB-CA859E950EF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87B8496-7BCE-1C40-B644-01C378150363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3E2AF4E0-C62E-209D-A5BB-746BB623D811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6BDCB90F-0E78-7034-0478-FB9CDB7D011C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26047499-4A06-C605-9A1B-757CEB8B263D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BEDE14-018E-2DE5-BB93-E6E3F83380B6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0D7F9D32-6CBF-9F2D-1C43-81F4BB65DA44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35B70CD1-5E8B-E2E4-D6E0-AA0A61B8A9C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96897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Inclusive Leadership &amp; Coordination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5C5969-44FB-9927-EB3B-D1EB6F09E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511309"/>
            <a:ext cx="4837903" cy="4214283"/>
          </a:xfrm>
        </p:spPr>
        <p:txBody>
          <a:bodyPr>
            <a:normAutofit/>
          </a:bodyPr>
          <a:lstStyle/>
          <a:p>
            <a:r>
              <a:rPr lang="en-US" dirty="0"/>
              <a:t>How did you leverage expertise and diverse connections to strengthen advocacy efforts?</a:t>
            </a:r>
          </a:p>
          <a:p>
            <a:r>
              <a:rPr lang="en-US" dirty="0"/>
              <a:t>What strategies did you implement to coordinate campaigning across multiple organizations?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549F6F-EA10-8016-5435-FF3C3F7ABE04}"/>
              </a:ext>
            </a:extLst>
          </p:cNvPr>
          <p:cNvSpPr/>
          <p:nvPr/>
        </p:nvSpPr>
        <p:spPr>
          <a:xfrm>
            <a:off x="6089176" y="1511309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8948EB-C537-F7BE-A011-EF22AF299FCF}"/>
              </a:ext>
            </a:extLst>
          </p:cNvPr>
          <p:cNvSpPr txBox="1"/>
          <p:nvPr/>
        </p:nvSpPr>
        <p:spPr>
          <a:xfrm>
            <a:off x="6320339" y="1735253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8BF58C-CAA1-41D3-B71F-94DA3CB9C8AF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</p:spTree>
    <p:extLst>
      <p:ext uri="{BB962C8B-B14F-4D97-AF65-F5344CB8AC3E}">
        <p14:creationId xmlns:p14="http://schemas.microsoft.com/office/powerpoint/2010/main" val="2997392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5AB5B0EB-BFA0-0F5F-21B8-58BC1C25939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C4D99F-BF8E-F7AB-7256-3EBEC6A62894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8F769C1D-427E-525D-6AD1-A7E71E15C66B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45BF29A4-D121-BA26-58D0-D7423559A1A4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A5F7ECEF-9BA0-1DCC-86DA-4952392CA5C6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F2D550CF-27F9-96D2-65A9-3A7402968E43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4C3E60F9-3684-807A-27A9-EC7884F607FB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D18CA211-7AC4-85F2-F7E5-A8C599B55EB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32983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Connecting &amp; Community-Building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09FB6D-3443-7712-9C6B-FA31AEFCF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615622"/>
            <a:ext cx="4837903" cy="4214283"/>
          </a:xfrm>
        </p:spPr>
        <p:txBody>
          <a:bodyPr/>
          <a:lstStyle/>
          <a:p>
            <a:r>
              <a:rPr lang="en-US" dirty="0"/>
              <a:t>What approaches did you use to build and sustain relationships?</a:t>
            </a:r>
          </a:p>
          <a:p>
            <a:r>
              <a:rPr lang="en-US" dirty="0"/>
              <a:t>How did you facilitate mentoring, convening, and peer exchanges among professional advocates and emerging leaders?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47AA5-FB69-534E-31DA-8AC67DEF2373}"/>
              </a:ext>
            </a:extLst>
          </p:cNvPr>
          <p:cNvSpPr/>
          <p:nvPr/>
        </p:nvSpPr>
        <p:spPr>
          <a:xfrm>
            <a:off x="6089176" y="1615622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203A5B-646C-762B-6070-F357A4F1F15E}"/>
              </a:ext>
            </a:extLst>
          </p:cNvPr>
          <p:cNvSpPr txBox="1"/>
          <p:nvPr/>
        </p:nvSpPr>
        <p:spPr>
          <a:xfrm>
            <a:off x="6320339" y="1839566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4D86FD-815D-F2C7-716E-C93F3F26F626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</p:spTree>
    <p:extLst>
      <p:ext uri="{BB962C8B-B14F-4D97-AF65-F5344CB8AC3E}">
        <p14:creationId xmlns:p14="http://schemas.microsoft.com/office/powerpoint/2010/main" val="1262505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5AB5B0EB-BFA0-0F5F-21B8-58BC1C25939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C4D99F-BF8E-F7AB-7256-3EBEC6A62894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8F769C1D-427E-525D-6AD1-A7E71E15C66B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45BF29A4-D121-BA26-58D0-D7423559A1A4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A5F7ECEF-9BA0-1DCC-86DA-4952392CA5C6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F2D550CF-27F9-96D2-65A9-3A7402968E43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4C3E60F9-3684-807A-27A9-EC7884F607FB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D18CA211-7AC4-85F2-F7E5-A8C599B55EB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32983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Linking &amp; Learning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09FB6D-3443-7712-9C6B-FA31AEFCF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615622"/>
            <a:ext cx="4837903" cy="4214283"/>
          </a:xfrm>
        </p:spPr>
        <p:txBody>
          <a:bodyPr>
            <a:normAutofit/>
          </a:bodyPr>
          <a:lstStyle/>
          <a:p>
            <a:r>
              <a:rPr lang="en-US" dirty="0"/>
              <a:t>How did you foster a culture of continuous learning and best practice sharing within the movement?</a:t>
            </a:r>
          </a:p>
          <a:p>
            <a:r>
              <a:rPr lang="en-US" dirty="0"/>
              <a:t>How did you generate and </a:t>
            </a:r>
            <a:r>
              <a:rPr lang="en-US" dirty="0" err="1"/>
              <a:t>utilise</a:t>
            </a:r>
            <a:r>
              <a:rPr lang="en-US" dirty="0"/>
              <a:t> evidence to assess the impact and effectiveness of advocacy efforts within your movement?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47AA5-FB69-534E-31DA-8AC67DEF2373}"/>
              </a:ext>
            </a:extLst>
          </p:cNvPr>
          <p:cNvSpPr/>
          <p:nvPr/>
        </p:nvSpPr>
        <p:spPr>
          <a:xfrm>
            <a:off x="6089176" y="1615622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203A5B-646C-762B-6070-F357A4F1F15E}"/>
              </a:ext>
            </a:extLst>
          </p:cNvPr>
          <p:cNvSpPr txBox="1"/>
          <p:nvPr/>
        </p:nvSpPr>
        <p:spPr>
          <a:xfrm>
            <a:off x="6320339" y="1839566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4D86FD-815D-F2C7-716E-C93F3F26F626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</p:spTree>
    <p:extLst>
      <p:ext uri="{BB962C8B-B14F-4D97-AF65-F5344CB8AC3E}">
        <p14:creationId xmlns:p14="http://schemas.microsoft.com/office/powerpoint/2010/main" val="2092353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D8661110-5901-16D3-1C0A-7CF975076867}"/>
              </a:ext>
            </a:extLst>
          </p:cNvPr>
          <p:cNvGrpSpPr/>
          <p:nvPr/>
        </p:nvGrpSpPr>
        <p:grpSpPr>
          <a:xfrm>
            <a:off x="1509452" y="3"/>
            <a:ext cx="9158548" cy="6856205"/>
            <a:chOff x="-14548" y="2"/>
            <a:chExt cx="9158548" cy="6856205"/>
          </a:xfrm>
        </p:grpSpPr>
        <p:sp>
          <p:nvSpPr>
            <p:cNvPr id="33" name="Rectangle 14">
              <a:extLst>
                <a:ext uri="{FF2B5EF4-FFF2-40B4-BE49-F238E27FC236}">
                  <a16:creationId xmlns:a16="http://schemas.microsoft.com/office/drawing/2014/main" id="{5EC3DF14-2D2D-F906-34D4-85069E172AFA}"/>
                </a:ext>
              </a:extLst>
            </p:cNvPr>
            <p:cNvSpPr/>
            <p:nvPr/>
          </p:nvSpPr>
          <p:spPr>
            <a:xfrm rot="5400000">
              <a:off x="4337292" y="2048017"/>
              <a:ext cx="454868" cy="9158548"/>
            </a:xfrm>
            <a:custGeom>
              <a:avLst/>
              <a:gdLst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  <a:gd name="connsiteX0" fmla="*/ 0 w 6343876"/>
                <a:gd name="connsiteY0" fmla="*/ 0 h 622141"/>
                <a:gd name="connsiteX1" fmla="*/ 6037294 w 6343876"/>
                <a:gd name="connsiteY1" fmla="*/ 0 h 622141"/>
                <a:gd name="connsiteX2" fmla="*/ 6037294 w 6343876"/>
                <a:gd name="connsiteY2" fmla="*/ 622141 h 622141"/>
                <a:gd name="connsiteX3" fmla="*/ 0 w 6343876"/>
                <a:gd name="connsiteY3" fmla="*/ 622141 h 622141"/>
                <a:gd name="connsiteX4" fmla="*/ 0 w 6343876"/>
                <a:gd name="connsiteY4" fmla="*/ 0 h 622141"/>
                <a:gd name="connsiteX0" fmla="*/ 0 w 6530881"/>
                <a:gd name="connsiteY0" fmla="*/ 0 h 622141"/>
                <a:gd name="connsiteX1" fmla="*/ 6037294 w 6530881"/>
                <a:gd name="connsiteY1" fmla="*/ 0 h 622141"/>
                <a:gd name="connsiteX2" fmla="*/ 6037294 w 6530881"/>
                <a:gd name="connsiteY2" fmla="*/ 622141 h 622141"/>
                <a:gd name="connsiteX3" fmla="*/ 0 w 6530881"/>
                <a:gd name="connsiteY3" fmla="*/ 622141 h 622141"/>
                <a:gd name="connsiteX4" fmla="*/ 0 w 6530881"/>
                <a:gd name="connsiteY4" fmla="*/ 0 h 622141"/>
                <a:gd name="connsiteX0" fmla="*/ 0 w 6512560"/>
                <a:gd name="connsiteY0" fmla="*/ 0 h 622141"/>
                <a:gd name="connsiteX1" fmla="*/ 6037294 w 6512560"/>
                <a:gd name="connsiteY1" fmla="*/ 0 h 622141"/>
                <a:gd name="connsiteX2" fmla="*/ 6037294 w 6512560"/>
                <a:gd name="connsiteY2" fmla="*/ 622141 h 622141"/>
                <a:gd name="connsiteX3" fmla="*/ 0 w 6512560"/>
                <a:gd name="connsiteY3" fmla="*/ 622141 h 622141"/>
                <a:gd name="connsiteX4" fmla="*/ 0 w 6512560"/>
                <a:gd name="connsiteY4" fmla="*/ 0 h 622141"/>
                <a:gd name="connsiteX0" fmla="*/ 0 w 6312856"/>
                <a:gd name="connsiteY0" fmla="*/ 0 h 622141"/>
                <a:gd name="connsiteX1" fmla="*/ 6037294 w 6312856"/>
                <a:gd name="connsiteY1" fmla="*/ 0 h 622141"/>
                <a:gd name="connsiteX2" fmla="*/ 6037294 w 6312856"/>
                <a:gd name="connsiteY2" fmla="*/ 622141 h 622141"/>
                <a:gd name="connsiteX3" fmla="*/ 0 w 6312856"/>
                <a:gd name="connsiteY3" fmla="*/ 622141 h 622141"/>
                <a:gd name="connsiteX4" fmla="*/ 0 w 6312856"/>
                <a:gd name="connsiteY4" fmla="*/ 0 h 622141"/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37294" h="622141">
                  <a:moveTo>
                    <a:pt x="0" y="0"/>
                  </a:moveTo>
                  <a:lnTo>
                    <a:pt x="6037294" y="0"/>
                  </a:lnTo>
                  <a:cubicBezTo>
                    <a:pt x="6032701" y="399885"/>
                    <a:pt x="6025963" y="327031"/>
                    <a:pt x="6037294" y="622141"/>
                  </a:cubicBezTo>
                  <a:lnTo>
                    <a:pt x="0" y="622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5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4" name="Rectangle 14">
              <a:extLst>
                <a:ext uri="{FF2B5EF4-FFF2-40B4-BE49-F238E27FC236}">
                  <a16:creationId xmlns:a16="http://schemas.microsoft.com/office/drawing/2014/main" id="{67C480EF-3714-EF9C-7777-47C6F72F63F2}"/>
                </a:ext>
              </a:extLst>
            </p:cNvPr>
            <p:cNvSpPr/>
            <p:nvPr/>
          </p:nvSpPr>
          <p:spPr>
            <a:xfrm rot="5400000">
              <a:off x="4436238" y="-4436238"/>
              <a:ext cx="271521" cy="9144002"/>
            </a:xfrm>
            <a:custGeom>
              <a:avLst/>
              <a:gdLst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  <a:gd name="connsiteX0" fmla="*/ 0 w 6343876"/>
                <a:gd name="connsiteY0" fmla="*/ 0 h 622141"/>
                <a:gd name="connsiteX1" fmla="*/ 6037294 w 6343876"/>
                <a:gd name="connsiteY1" fmla="*/ 0 h 622141"/>
                <a:gd name="connsiteX2" fmla="*/ 6037294 w 6343876"/>
                <a:gd name="connsiteY2" fmla="*/ 622141 h 622141"/>
                <a:gd name="connsiteX3" fmla="*/ 0 w 6343876"/>
                <a:gd name="connsiteY3" fmla="*/ 622141 h 622141"/>
                <a:gd name="connsiteX4" fmla="*/ 0 w 6343876"/>
                <a:gd name="connsiteY4" fmla="*/ 0 h 622141"/>
                <a:gd name="connsiteX0" fmla="*/ 0 w 6530881"/>
                <a:gd name="connsiteY0" fmla="*/ 0 h 622141"/>
                <a:gd name="connsiteX1" fmla="*/ 6037294 w 6530881"/>
                <a:gd name="connsiteY1" fmla="*/ 0 h 622141"/>
                <a:gd name="connsiteX2" fmla="*/ 6037294 w 6530881"/>
                <a:gd name="connsiteY2" fmla="*/ 622141 h 622141"/>
                <a:gd name="connsiteX3" fmla="*/ 0 w 6530881"/>
                <a:gd name="connsiteY3" fmla="*/ 622141 h 622141"/>
                <a:gd name="connsiteX4" fmla="*/ 0 w 6530881"/>
                <a:gd name="connsiteY4" fmla="*/ 0 h 622141"/>
                <a:gd name="connsiteX0" fmla="*/ 0 w 6512560"/>
                <a:gd name="connsiteY0" fmla="*/ 0 h 622141"/>
                <a:gd name="connsiteX1" fmla="*/ 6037294 w 6512560"/>
                <a:gd name="connsiteY1" fmla="*/ 0 h 622141"/>
                <a:gd name="connsiteX2" fmla="*/ 6037294 w 6512560"/>
                <a:gd name="connsiteY2" fmla="*/ 622141 h 622141"/>
                <a:gd name="connsiteX3" fmla="*/ 0 w 6512560"/>
                <a:gd name="connsiteY3" fmla="*/ 622141 h 622141"/>
                <a:gd name="connsiteX4" fmla="*/ 0 w 6512560"/>
                <a:gd name="connsiteY4" fmla="*/ 0 h 622141"/>
                <a:gd name="connsiteX0" fmla="*/ 0 w 6312856"/>
                <a:gd name="connsiteY0" fmla="*/ 0 h 622141"/>
                <a:gd name="connsiteX1" fmla="*/ 6037294 w 6312856"/>
                <a:gd name="connsiteY1" fmla="*/ 0 h 622141"/>
                <a:gd name="connsiteX2" fmla="*/ 6037294 w 6312856"/>
                <a:gd name="connsiteY2" fmla="*/ 622141 h 622141"/>
                <a:gd name="connsiteX3" fmla="*/ 0 w 6312856"/>
                <a:gd name="connsiteY3" fmla="*/ 622141 h 622141"/>
                <a:gd name="connsiteX4" fmla="*/ 0 w 6312856"/>
                <a:gd name="connsiteY4" fmla="*/ 0 h 622141"/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37294" h="622141">
                  <a:moveTo>
                    <a:pt x="0" y="0"/>
                  </a:moveTo>
                  <a:lnTo>
                    <a:pt x="6037294" y="0"/>
                  </a:lnTo>
                  <a:cubicBezTo>
                    <a:pt x="6032701" y="399885"/>
                    <a:pt x="6025963" y="327031"/>
                    <a:pt x="6037294" y="622141"/>
                  </a:cubicBezTo>
                  <a:lnTo>
                    <a:pt x="0" y="622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5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5DE420C-234A-6E66-E393-8C28939E5743}"/>
                </a:ext>
              </a:extLst>
            </p:cNvPr>
            <p:cNvSpPr txBox="1"/>
            <p:nvPr/>
          </p:nvSpPr>
          <p:spPr>
            <a:xfrm>
              <a:off x="154106" y="6418074"/>
              <a:ext cx="8835787" cy="4381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n-US" sz="2100" i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Women’s Voice and Leadership Learning and Sharing Summit 2025</a:t>
              </a:r>
              <a:endParaRPr lang="en-ZW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331245"/>
            <a:ext cx="9144000" cy="845136"/>
          </a:xfrm>
        </p:spPr>
        <p:txBody>
          <a:bodyPr>
            <a:normAutofit/>
          </a:bodyPr>
          <a:lstStyle/>
          <a:p>
            <a:r>
              <a:rPr lang="en-ZW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latin typeface="Century Gothic" panose="020B0502020202020204" pitchFamily="34" charset="0"/>
              </a:rPr>
              <a:t>NEXT STEPS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3BF742EC-2206-3212-B4CE-6CADEC5D6E93}"/>
              </a:ext>
            </a:extLst>
          </p:cNvPr>
          <p:cNvSpPr txBox="1">
            <a:spLocks/>
          </p:cNvSpPr>
          <p:nvPr/>
        </p:nvSpPr>
        <p:spPr>
          <a:xfrm>
            <a:off x="1981200" y="1244866"/>
            <a:ext cx="8077200" cy="4846152"/>
          </a:xfrm>
          <a:prstGeom prst="rect">
            <a:avLst/>
          </a:prstGeom>
          <a:noFill/>
          <a:ln>
            <a:solidFill>
              <a:srgbClr val="7B56A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What will be your key priorities moving forward </a:t>
            </a:r>
          </a:p>
        </p:txBody>
      </p:sp>
    </p:spTree>
    <p:extLst>
      <p:ext uri="{BB962C8B-B14F-4D97-AF65-F5344CB8AC3E}">
        <p14:creationId xmlns:p14="http://schemas.microsoft.com/office/powerpoint/2010/main" val="115038640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AD8123970EFE4E94AE6ECA64A6A3B0" ma:contentTypeVersion="18" ma:contentTypeDescription="Create a new document." ma:contentTypeScope="" ma:versionID="db2c24615140b5023b983e5a70edf3b8">
  <xsd:schema xmlns:xsd="http://www.w3.org/2001/XMLSchema" xmlns:xs="http://www.w3.org/2001/XMLSchema" xmlns:p="http://schemas.microsoft.com/office/2006/metadata/properties" xmlns:ns2="406893f5-2274-413a-be44-8f15a8803862" xmlns:ns3="5c72703c-1067-4fa7-89cc-ef245258de7b" targetNamespace="http://schemas.microsoft.com/office/2006/metadata/properties" ma:root="true" ma:fieldsID="48f63a56c338c2af9d9e2058225f7d31" ns2:_="" ns3:_="">
    <xsd:import namespace="406893f5-2274-413a-be44-8f15a8803862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6893f5-2274-413a-be44-8f15a88038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72703c-1067-4fa7-89cc-ef245258de7b" xsi:nil="true"/>
    <lcf76f155ced4ddcb4097134ff3c332f xmlns="406893f5-2274-413a-be44-8f15a880386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147A91-9EF1-46AE-B926-38E4A90236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6893f5-2274-413a-be44-8f15a8803862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C2F744-F2CC-4937-96DF-47CDD10E73A0}">
  <ds:schemaRefs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5c72703c-1067-4fa7-89cc-ef245258de7b"/>
    <ds:schemaRef ds:uri="http://schemas.microsoft.com/office/2006/documentManagement/types"/>
    <ds:schemaRef ds:uri="http://schemas.openxmlformats.org/package/2006/metadata/core-properties"/>
    <ds:schemaRef ds:uri="406893f5-2274-413a-be44-8f15a880386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BD70290-E215-4A5C-823D-30A94AC1A8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337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Debi</dc:creator>
  <cp:lastModifiedBy>user</cp:lastModifiedBy>
  <cp:revision>29</cp:revision>
  <dcterms:created xsi:type="dcterms:W3CDTF">2023-08-28T07:48:34Z</dcterms:created>
  <dcterms:modified xsi:type="dcterms:W3CDTF">2025-02-12T14:48:03Z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0x01010034AD8123970EFE4E94AE6ECA64A6A3B0</vt:lpwstr>
  </property>
  <property fmtid="{D5CDD505-2E9C-101B-9397-08002B2CF9AE}" pid="3" name="MediaServiceImageTags">
    <vt:lpwstr/>
  </property>
</Properties>
</file>