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0WLp6EbQjCuIEr8HUbqSdJbO3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10EA8-CFAD-7FE6-FF8B-86320C168C48}" v="15" dt="2026-04-01T10:24:43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phelele Kunene" userId="S::glintern3@genderlinks.org.za::afd24fca-70ce-4a4d-af07-2cf431ec1e4c" providerId="AD" clId="Web-{4F010EA8-CFAD-7FE6-FF8B-86320C168C48}"/>
    <pc:docChg chg="modSld">
      <pc:chgData name="Siphelele Kunene" userId="S::glintern3@genderlinks.org.za::afd24fca-70ce-4a4d-af07-2cf431ec1e4c" providerId="AD" clId="Web-{4F010EA8-CFAD-7FE6-FF8B-86320C168C48}" dt="2026-04-01T10:24:43.530" v="6" actId="20577"/>
      <pc:docMkLst>
        <pc:docMk/>
      </pc:docMkLst>
      <pc:sldChg chg="modSp">
        <pc:chgData name="Siphelele Kunene" userId="S::glintern3@genderlinks.org.za::afd24fca-70ce-4a4d-af07-2cf431ec1e4c" providerId="AD" clId="Web-{4F010EA8-CFAD-7FE6-FF8B-86320C168C48}" dt="2026-04-01T10:24:43.530" v="6" actId="20577"/>
        <pc:sldMkLst>
          <pc:docMk/>
          <pc:sldMk cId="0" sldId="256"/>
        </pc:sldMkLst>
        <pc:spChg chg="mod">
          <ac:chgData name="Siphelele Kunene" userId="S::glintern3@genderlinks.org.za::afd24fca-70ce-4a4d-af07-2cf431ec1e4c" providerId="AD" clId="Web-{4F010EA8-CFAD-7FE6-FF8B-86320C168C48}" dt="2026-04-01T10:24:43.530" v="6" actId="20577"/>
          <ac:spMkLst>
            <pc:docMk/>
            <pc:sldMk cId="0" sldId="256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ccc9b68b0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ccc9b68b0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cc9b68b0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ccc9b68b0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cc9b68b0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ccc9b68b0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cc9b68b0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3ccc9b68b0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ccc9b68b0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ccc9b68b0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cc9b68b0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ccc9b68b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cc9b68b0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ccc9b68b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cc9b68b0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ccc9b68b0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cc9b68b0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ccc9b68b0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cc9b68b0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ccc9b68b0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5410" y="0"/>
            <a:ext cx="12197407" cy="6882714"/>
            <a:chOff x="-5410" y="0"/>
            <a:chExt cx="12197407" cy="6882714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5653" y="444608"/>
              <a:ext cx="8088706" cy="1194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0" y="0"/>
              <a:ext cx="12191997" cy="113115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6364553"/>
              <a:ext cx="12191997" cy="518161"/>
            </a:xfrm>
            <a:prstGeom prst="rect">
              <a:avLst/>
            </a:prstGeom>
            <a:gradFill>
              <a:gsLst>
                <a:gs pos="0">
                  <a:srgbClr val="7D59A5"/>
                </a:gs>
                <a:gs pos="5000">
                  <a:srgbClr val="7D59A5"/>
                </a:gs>
                <a:gs pos="22000">
                  <a:srgbClr val="A57FA6"/>
                </a:gs>
                <a:gs pos="40000">
                  <a:srgbClr val="F7DA06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  <a:gs pos="100000">
                  <a:srgbClr val="7B2C4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-5410" y="6391015"/>
              <a:ext cx="12191996" cy="45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1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Voice and Choice Summit 2026    \    Voice and Choice Summit 2026 </a:t>
              </a:r>
              <a:endPara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1" y="2584078"/>
            <a:ext cx="12191999" cy="2643876"/>
          </a:xfrm>
          <a:custGeom>
            <a:avLst/>
            <a:gdLst/>
            <a:ahLst/>
            <a:cxnLst/>
            <a:rect l="l" t="t" r="r" b="b"/>
            <a:pathLst>
              <a:path w="12191999" h="2643876" extrusionOk="0">
                <a:moveTo>
                  <a:pt x="12191999" y="0"/>
                </a:moveTo>
                <a:lnTo>
                  <a:pt x="12191999" y="464989"/>
                </a:lnTo>
                <a:lnTo>
                  <a:pt x="12090690" y="483907"/>
                </a:lnTo>
                <a:cubicBezTo>
                  <a:pt x="10319058" y="857183"/>
                  <a:pt x="7278028" y="2750381"/>
                  <a:pt x="5319131" y="2639171"/>
                </a:cubicBezTo>
                <a:cubicBezTo>
                  <a:pt x="3297044" y="2524373"/>
                  <a:pt x="2378926" y="1362052"/>
                  <a:pt x="0" y="1806892"/>
                </a:cubicBezTo>
                <a:lnTo>
                  <a:pt x="22303" y="1351345"/>
                </a:lnTo>
                <a:cubicBezTo>
                  <a:pt x="1256371" y="1285276"/>
                  <a:pt x="3401123" y="2389872"/>
                  <a:pt x="5330284" y="2452625"/>
                </a:cubicBezTo>
                <a:cubicBezTo>
                  <a:pt x="8259338" y="2486108"/>
                  <a:pt x="9788675" y="947659"/>
                  <a:pt x="10868965" y="389807"/>
                </a:cubicBezTo>
                <a:cubicBezTo>
                  <a:pt x="11409110" y="110881"/>
                  <a:pt x="11816948" y="21434"/>
                  <a:pt x="12104896" y="1644"/>
                </a:cubicBezTo>
                <a:close/>
              </a:path>
            </a:pathLst>
          </a:custGeom>
          <a:solidFill>
            <a:schemeClr val="lt1">
              <a:alpha val="3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371100" y="1139525"/>
            <a:ext cx="9144000" cy="2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Tahoma"/>
              <a:buNone/>
            </a:pPr>
            <a:r>
              <a:rPr lang="en-US" b="1" i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Voice and Choice</a:t>
            </a:r>
            <a:br>
              <a:rPr lang="en-US" b="1" i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b="1" i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Summit 2026-</a:t>
            </a:r>
            <a:r>
              <a:rPr lang="en-US" i="1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Story of Change Category</a:t>
            </a:r>
            <a:endParaRPr i="1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27575" y="3607725"/>
            <a:ext cx="110985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Title/Name of the Story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“In Gboko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Benue State Ni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geria: Traditional Chief Commits to ensure Accessible SRHR for women with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Disabilities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Nigeria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Gboko South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4th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Feburary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2026, Jennifer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Abomger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9722368" y="469806"/>
            <a:ext cx="1303979" cy="8972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 logo goes here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375" y="12"/>
            <a:ext cx="2339701" cy="233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of 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/>
              <a:t>🌍 What This Change Means for the Movement</a:t>
            </a:r>
            <a:endParaRPr sz="1600" b="1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Moves women with disabilities from beneficiaries to rights holders and leaders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Demonstrates that intersectional advocacy (gender + disability) is actionable, not theoretical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Challenges the invisibility of women with disabilities within mainstream SRHR spaces</a:t>
            </a:r>
            <a:endParaRPr sz="15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500"/>
              <a:t>Shows that norm change is possible through structured, community-led dialogue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/>
              <a:t>🔥 Strategic Significance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/>
              <a:t>This project proves that: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Empowerment alone is not enough — duty bearers must confront bias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Sustainable change happens when communities own the process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-US" sz="1500"/>
              <a:t>Power can shift when lived experience is centered</a:t>
            </a:r>
            <a:endParaRPr sz="1500"/>
          </a:p>
        </p:txBody>
      </p:sp>
      <p:pic>
        <p:nvPicPr>
          <p:cNvPr id="192" name="Google Shape;192;p5" title="WhatsApp Image 2026-03-05 at 12.39.58 PM (4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025" y="1091300"/>
            <a:ext cx="6067975" cy="49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cc9b68b0e_0_74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ccc9b68b0e_0_74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ccc9b68b0e_0_74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 of 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g3ccc9b68b0e_0_74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201" name="Google Shape;201;g3ccc9b68b0e_0_74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g3ccc9b68b0e_0_74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/>
              <a:t>🚀 What Happens Next?</a:t>
            </a:r>
            <a:endParaRPr sz="2000" b="1"/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/>
              <a:t>Monthly/quarterly community awareness sessions (starting February 2026)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/>
              <a:t>Expansion of VCAT model to additional communities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/>
              <a:t>Strengthening referral pathways within healthcare facilities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/>
              <a:t>Mentoring women with disabilities as SRHR champions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-US" sz="1900"/>
              <a:t>Scaling through the Grassroots Women with Disabilities Alliance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/>
              <a:t>🎯 Long-Term Vision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/>
              <a:t>Institutionalized, disability-inclusive SRHR systems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/>
              <a:t>across communities in Benue State and beyond.</a:t>
            </a:r>
            <a:endParaRPr sz="1900"/>
          </a:p>
        </p:txBody>
      </p:sp>
      <p:pic>
        <p:nvPicPr>
          <p:cNvPr id="203" name="Google Shape;203;g3ccc9b68b0e_0_74" title="WhatsApp Image 2026-03-04 at 10.38.07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125" y="1173025"/>
            <a:ext cx="5860800" cy="486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4400" b="1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6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108" b="1"/>
              <a:t>🔒 Sustainability Measures Already in Place</a:t>
            </a:r>
            <a:endParaRPr sz="7108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008"/>
              <a:t>1️⃣ Community Leadership Commitment</a:t>
            </a:r>
            <a:endParaRPr sz="7008"/>
          </a:p>
          <a:p>
            <a:pPr marL="457200" lvl="0" indent="-33985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008"/>
              <a:t>Public pledge by the community chief</a:t>
            </a:r>
            <a:endParaRPr sz="7008"/>
          </a:p>
          <a:p>
            <a:pPr marL="457200" lvl="0" indent="-339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008"/>
              <a:t>Monthly/quarterly awareness sessions beginning February 2026</a:t>
            </a:r>
            <a:endParaRPr sz="7008"/>
          </a:p>
          <a:p>
            <a:pPr marL="457200" lvl="0" indent="-339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008"/>
              <a:t>Mobilization of leaders and authority figures</a:t>
            </a:r>
            <a:endParaRPr sz="700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008"/>
              <a:t>2️⃣ Institutional Platform Established</a:t>
            </a:r>
            <a:endParaRPr sz="7008"/>
          </a:p>
          <a:p>
            <a:pPr marL="457200" lvl="0" indent="-34620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408"/>
              <a:t>Grassroots Women with Disabilities Alliance founded</a:t>
            </a:r>
            <a:endParaRPr sz="7408"/>
          </a:p>
          <a:p>
            <a:pPr marL="457200" lvl="0" indent="-339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600"/>
              <a:buFont typeface="Calibri"/>
              <a:buChar char="●"/>
            </a:pPr>
            <a:r>
              <a:rPr lang="en-US" sz="7408"/>
              <a:t>Structured platform for continued advocacy, peer education, and accountability</a:t>
            </a:r>
            <a:endParaRPr sz="700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008"/>
              <a:t>3️⃣ Capacity Built Across Stakeholders</a:t>
            </a:r>
            <a:endParaRPr sz="7008"/>
          </a:p>
          <a:p>
            <a:pPr marL="457200" lvl="0" indent="-33985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008"/>
              <a:t>Women with disabilities equipped as SRHR advocates</a:t>
            </a:r>
            <a:endParaRPr sz="7008"/>
          </a:p>
          <a:p>
            <a:pPr marL="457200" lvl="0" indent="-3398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008"/>
              <a:t>Healthcare providers and community leaders sensitized on inclusive practices</a:t>
            </a:r>
            <a:endParaRPr sz="7008"/>
          </a:p>
          <a:p>
            <a:pPr marL="457200" lvl="0" indent="-3335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292"/>
              <a:buFont typeface="Calibri"/>
              <a:buChar char="●"/>
            </a:pPr>
            <a:r>
              <a:rPr lang="en-US" sz="7008"/>
              <a:t>Shared ownership between rights holders and duty bearers</a:t>
            </a:r>
            <a:br>
              <a:rPr lang="en-US" sz="5008"/>
            </a:br>
            <a:endParaRPr sz="5008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/>
            </a:br>
            <a:endParaRPr>
              <a:solidFill>
                <a:srgbClr val="FF0000"/>
              </a:solidFill>
            </a:endParaRPr>
          </a:p>
        </p:txBody>
      </p:sp>
      <p:pic>
        <p:nvPicPr>
          <p:cNvPr id="214" name="Google Shape;214;p6" title="WhatsApp Image 2026-03-05 at 1.55.22 PM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550" y="1091300"/>
            <a:ext cx="5973026" cy="503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cc9b68b0e_0_83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ccc9b68b0e_0_83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ccc9b68b0e_0_83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4400" b="1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g3ccc9b68b0e_0_83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ccc9b68b0e_0_83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g3ccc9b68b0e_0_83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44345"/>
              <a:buFont typeface="Arial"/>
              <a:buNone/>
            </a:pPr>
            <a:r>
              <a:rPr lang="en-US" sz="2480" b="1"/>
              <a:t>🚀 Scaling Strategy</a:t>
            </a:r>
            <a:endParaRPr sz="2480" b="1"/>
          </a:p>
          <a:p>
            <a:pPr marL="457200" lvl="0" indent="-35708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Replicate the Inclusive VCAT model in other LGAs in Benue State</a:t>
            </a:r>
            <a:endParaRPr sz="2380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Strengthen referral pathways within healthcare facilities</a:t>
            </a:r>
            <a:endParaRPr sz="2380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Document lessons learned to inform state-level SRHR and disability advocacy</a:t>
            </a:r>
            <a:endParaRPr sz="2380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Build partnerships with civil society and government actors</a:t>
            </a:r>
            <a:endParaRPr sz="2380"/>
          </a:p>
          <a:p>
            <a:pPr marL="457200" lvl="0" indent="-34490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516"/>
              <a:buFont typeface="Calibri"/>
              <a:buChar char="●"/>
            </a:pPr>
            <a:r>
              <a:rPr lang="en-US" sz="2380"/>
              <a:t>Mentor women with disabilities as community SRHR champions</a:t>
            </a:r>
            <a:br>
              <a:rPr lang="en-US" sz="2380"/>
            </a:br>
            <a:r>
              <a:rPr lang="en-US" sz="2480" b="1"/>
              <a:t>🎯 Long-Term Sustainability Vision</a:t>
            </a:r>
            <a:endParaRPr sz="2480" b="1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From a project</a:t>
            </a:r>
            <a:endParaRPr sz="2380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To a community-owned norm shift </a:t>
            </a:r>
            <a:endParaRPr sz="2380"/>
          </a:p>
          <a:p>
            <a:pPr marL="457200" lvl="0" indent="-3570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380"/>
              <a:t>To institutionalized inclusive SRHR systems.</a:t>
            </a:r>
            <a:endParaRPr sz="238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3ccc9b68b0e_0_83" title="WhatsApp Image 2026-03-05 at 1.55.22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550" y="1091300"/>
            <a:ext cx="5860800" cy="499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endParaRPr sz="4400" b="1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69" cy="503486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Number of;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Female – Direct beneficiaries= 50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Male – Direct beneficiaries=4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Female – Indirect beneficiaries (e.g. through other networks)=10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Male – Indirect beneficiaries (e.g. through other networks)=5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Female – Online beneficiaries (e.g. website access, mailing lists, scholarly articles)=0</a:t>
            </a:r>
            <a:endParaRPr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Male – Online beneficiaries (e.g. website access, mailing lists, scholarly articles)=0</a:t>
            </a:r>
            <a:endParaRPr/>
          </a:p>
        </p:txBody>
      </p:sp>
      <p:pic>
        <p:nvPicPr>
          <p:cNvPr id="236" name="Google Shape;236;p7" title="WhatsApp Image 2026-03-05 at 1.57.40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091300"/>
            <a:ext cx="6090576" cy="52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 &amp; Lessons learnt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6213550" y="1091300"/>
            <a:ext cx="5973000" cy="5273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🛠️ Mitigation Strategies</a:t>
            </a:r>
            <a:endParaRPr sz="24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8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6"/>
              <a:buFont typeface="Calibri"/>
              <a:buChar char="●"/>
            </a:pPr>
            <a:r>
              <a:rPr lang="en-US" sz="19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Values Clarification &amp; Attitude Transformation (VCAT) to guide reflection rather than confrontation</a:t>
            </a:r>
            <a:endParaRPr sz="1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6"/>
              <a:buFont typeface="Calibri"/>
              <a:buChar char="●"/>
            </a:pPr>
            <a:r>
              <a:rPr lang="en-US" sz="19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safe spaces before mixed stakeholder dialogues</a:t>
            </a:r>
            <a:endParaRPr sz="1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6"/>
              <a:buFont typeface="Calibri"/>
              <a:buChar char="●"/>
            </a:pPr>
            <a:r>
              <a:rPr lang="en-US" sz="19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Centered lived experience storytelling to humanize the issue</a:t>
            </a:r>
            <a:endParaRPr sz="1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6"/>
              <a:buFont typeface="Calibri"/>
              <a:buChar char="●"/>
            </a:pPr>
            <a:r>
              <a:rPr lang="en-US" sz="19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Engaged community leadership early to build buy-in</a:t>
            </a:r>
            <a:endParaRPr sz="1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62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6"/>
              <a:buFont typeface="Calibri"/>
              <a:buChar char="●"/>
            </a:pPr>
            <a:r>
              <a:rPr lang="en-US" sz="19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depth over breadth to ensure meaningful change</a:t>
            </a:r>
            <a:br>
              <a:rPr lang="en-US" sz="12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5860800" cy="5273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/>
              <a:t>⚠️ Key Challenges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1️⃣</a:t>
            </a:r>
            <a:r>
              <a:rPr lang="en-US" sz="1900"/>
              <a:t> </a:t>
            </a:r>
            <a:r>
              <a:rPr lang="en-US" sz="1900" b="1"/>
              <a:t>Deep-Rooted Cultural and Religious Beliefs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Strong norms portraying women with disabilities as asexual or unfit for reproductive choice.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2️⃣ </a:t>
            </a:r>
            <a:r>
              <a:rPr lang="en-US" sz="1900" b="1"/>
              <a:t>Fear and Internalized Stigma Among Women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Some participants were initially hesitant to speak due to past discrimination.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3️⃣</a:t>
            </a:r>
            <a:r>
              <a:rPr lang="en-US" sz="1900" b="1"/>
              <a:t> Resistance from Service Providers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Initial defensiveness when harmful practices were discussed.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4️⃣ </a:t>
            </a:r>
            <a:r>
              <a:rPr lang="en-US" sz="1900" b="1"/>
              <a:t>Limited Resources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Scaling beyond one community required strategic prioritization.</a:t>
            </a:r>
            <a:endParaRPr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ccc9b68b0e_0_92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ccc9b68b0e_0_92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ccc9b68b0e_0_92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 &amp; Lessons learnt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ccc9b68b0e_0_92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g3ccc9b68b0e_0_92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11951400" cy="5273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900" b="1"/>
              <a:t>📚 Key Lessons Learned</a:t>
            </a:r>
            <a:endParaRPr sz="29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1️⃣ </a:t>
            </a:r>
            <a:r>
              <a:rPr lang="en-US" sz="2400" b="1"/>
              <a:t>Norm Change Requires Dialogue, Not Accusation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People shift when they reflect — not when they feel attacked.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2️⃣ </a:t>
            </a:r>
            <a:r>
              <a:rPr lang="en-US" sz="2400" b="1"/>
              <a:t>Empowerment Must Be Paired With Systems Change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Building women’s confidence is not enough if duty bearers remain unchanged.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3️⃣ </a:t>
            </a:r>
            <a:r>
              <a:rPr lang="en-US" sz="2400" b="1"/>
              <a:t>Community Ownership Is Critical for Sustainability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Public leadership commitment transforms a project into a movement.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4️⃣</a:t>
            </a:r>
            <a:r>
              <a:rPr lang="en-US" sz="2400" b="1"/>
              <a:t> Intersectionality Must Be Practiced, Not Just Spoken About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Disability inclusion must be intentionally integrated into SRHR advocacy.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9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118620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908" b="1"/>
              <a:t>🌱 Short-Term Plans (2026)</a:t>
            </a:r>
            <a:endParaRPr sz="2908" b="1"/>
          </a:p>
          <a:p>
            <a:pPr marL="457200" lvl="0" indent="-38151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Launch monthly/quarterly community SRHR awareness sessions (February 2026)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Strengthen referral pathways with local healthcare facilities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Mentor trained women with disabilities as peer SRHR champions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Document outcomes and lessons for replication</a:t>
            </a:r>
            <a:endParaRPr sz="2408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908" b="1"/>
              <a:t>🌍 Medium-Term Plans</a:t>
            </a:r>
            <a:endParaRPr sz="2908" b="1"/>
          </a:p>
          <a:p>
            <a:pPr marL="457200" lvl="0" indent="-38151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Expand the Inclusive VCAT model to additional Local Government Areas in Benue State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Engage state-level Ministry of Health and Women Affairs stakeholders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Font typeface="Calibri"/>
              <a:buChar char="●"/>
            </a:pPr>
            <a:r>
              <a:rPr lang="en-US" sz="2408"/>
              <a:t>Develop a disability-inclusive SRHR advocacy toolkit</a:t>
            </a:r>
            <a:endParaRPr sz="2408"/>
          </a:p>
          <a:p>
            <a:pPr marL="457200" lvl="0" indent="-3497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8"/>
              <a:buFont typeface="Calibri"/>
              <a:buChar char="●"/>
            </a:pPr>
            <a:r>
              <a:rPr lang="en-US" sz="2408"/>
              <a:t>Build partnerships with feminist and disability rights movements</a:t>
            </a:r>
            <a:br>
              <a:rPr lang="en-US" sz="1200">
                <a:latin typeface="Arial"/>
                <a:ea typeface="Arial"/>
                <a:cs typeface="Arial"/>
                <a:sym typeface="Arial"/>
              </a:rPr>
            </a:br>
            <a:endParaRPr sz="17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ccc9b68b0e_0_101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ccc9b68b0e_0_101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ccc9b68b0e_0_101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272" name="Google Shape;272;g3ccc9b68b0e_0_101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g3ccc9b68b0e_0_101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118620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/>
              <a:t>🚀 Long-Term Vision</a:t>
            </a:r>
            <a:endParaRPr sz="2900" b="1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Institutionalize inclusive SRHR practices within public healthcare systems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Position women with disabilities as policy advocates at state and national levels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Scale the model across Nigeria through strategic partnerships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Strengthen the Grassroots Women with Disabilities Alliance as a leading intersectional advocacy platform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cc9b68b0e_0_109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ccc9b68b0e_0_109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ccc9b68b0e_0_109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g3ccc9b68b0e_0_109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118620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282" name="Google Shape;282;g3ccc9b68b0e_0_109" descr="Heading, Thank You, in several languages, Grazie, Tack, Bedankt, Danke Schon, Merci, Obrigado, Gracias  Color  Illustrator Ver. 5  Grouped Elements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25" y="286900"/>
            <a:ext cx="11861998" cy="58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213550" y="1091300"/>
            <a:ext cx="58608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627"/>
              <a:buNone/>
            </a:pPr>
            <a:r>
              <a:rPr lang="en-US" sz="4080" b="1"/>
              <a:t>🚨 The Problem</a:t>
            </a:r>
            <a:endParaRPr sz="408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1291"/>
              <a:buFont typeface="Arial"/>
              <a:buNone/>
            </a:pPr>
            <a:r>
              <a:rPr lang="en-US" sz="3515"/>
              <a:t>Women and girls with disabilities in Gboko face severe exclusion from Sexual and Reproductive Health and Rights (SRHR) due to:</a:t>
            </a:r>
            <a:endParaRPr sz="3515"/>
          </a:p>
          <a:p>
            <a:pPr marL="228600" lvl="0" indent="-25381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515"/>
              <a:t>Inaccessible and non-inclusive healthcare services</a:t>
            </a:r>
            <a:br>
              <a:rPr lang="en-US" sz="3515"/>
            </a:br>
            <a:endParaRPr sz="3515"/>
          </a:p>
          <a:p>
            <a:pPr marL="228600" lvl="0" indent="-253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515"/>
              <a:t>Lack of confidentiality and fear of discrimination</a:t>
            </a:r>
            <a:br>
              <a:rPr lang="en-US" sz="3515"/>
            </a:br>
            <a:endParaRPr sz="3515"/>
          </a:p>
          <a:p>
            <a:pPr marL="228600" lvl="0" indent="-253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515"/>
              <a:t>Harmful cultural beliefs portraying women with disabilities as asexual</a:t>
            </a:r>
            <a:br>
              <a:rPr lang="en-US" sz="3515"/>
            </a:br>
            <a:endParaRPr sz="3515"/>
          </a:p>
          <a:p>
            <a:pPr marL="228600" lvl="0" indent="-253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515"/>
              <a:t>Low awareness of SRHR as a fundamental human right</a:t>
            </a:r>
            <a:endParaRPr sz="5115"/>
          </a:p>
        </p:txBody>
      </p:sp>
      <p:pic>
        <p:nvPicPr>
          <p:cNvPr id="104" name="Google Shape;104;p2" title="WhatsApp Image 2026-03-04 at 10.38.09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325" y="1091300"/>
            <a:ext cx="5860800" cy="49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cc9b68b0e_0_2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ccc9b68b0e_0_2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ccc9b68b0e_0_2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g3ccc9b68b0e_0_2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13" name="Google Shape;113;g3ccc9b68b0e_0_2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g3ccc9b68b0e_0_2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6331" b="1"/>
              <a:t>🎯</a:t>
            </a:r>
            <a:r>
              <a:rPr lang="en-US" sz="8825" b="1"/>
              <a:t> Key Objectives</a:t>
            </a:r>
            <a:endParaRPr sz="8725">
              <a:solidFill>
                <a:srgbClr val="434343"/>
              </a:solidFill>
            </a:endParaRPr>
          </a:p>
          <a:p>
            <a:pPr marL="457200" lvl="0" indent="-39471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049"/>
              <a:t>Empower women with disabilities with SRHR knowledge</a:t>
            </a:r>
            <a:endParaRPr sz="8049"/>
          </a:p>
          <a:p>
            <a:pPr marL="457200" lvl="0" indent="-3947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049"/>
              <a:t>Build confidence and self-advocacy skills</a:t>
            </a:r>
            <a:endParaRPr sz="8049"/>
          </a:p>
          <a:p>
            <a:pPr marL="457200" lvl="0" indent="-3947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049"/>
              <a:t>Challenge harmful stereotypes</a:t>
            </a:r>
            <a:endParaRPr sz="8049"/>
          </a:p>
          <a:p>
            <a:pPr marL="457200" lvl="0" indent="-3947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049"/>
              <a:t>Transform attitudes of healthcare providers and community leaders</a:t>
            </a:r>
            <a:endParaRPr sz="8049"/>
          </a:p>
          <a:p>
            <a:pPr marL="457200" lvl="0" indent="-3589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497"/>
              <a:buFont typeface="Calibri"/>
              <a:buChar char="●"/>
            </a:pPr>
            <a:r>
              <a:rPr lang="en-US" sz="8049"/>
              <a:t>Promote inclusive, rights-based SRHR services</a:t>
            </a:r>
            <a:br>
              <a:rPr lang="en-US" sz="3315"/>
            </a:br>
            <a:endParaRPr sz="4915"/>
          </a:p>
          <a:p>
            <a:pPr marL="228600" lvl="0" indent="-6413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5" name="Google Shape;115;g3ccc9b68b0e_0_2" title="WhatsApp Image 2026-03-05 at 12.39.58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550" y="1091300"/>
            <a:ext cx="5972999" cy="49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cc9b68b0e_0_11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ccc9b68b0e_0_11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ccc9b68b0e_0_11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3ccc9b68b0e_0_11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24" name="Google Shape;124;g3ccc9b68b0e_0_11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3ccc9b68b0e_0_11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91" b="1"/>
              <a:t>📊 Situation Before the Project</a:t>
            </a:r>
            <a:endParaRPr sz="2491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91"/>
              <a:t>Baseline (January 2024) revealed:</a:t>
            </a:r>
            <a:endParaRPr sz="2291"/>
          </a:p>
          <a:p>
            <a:pPr marL="457200" lvl="0" indent="-3741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92"/>
              <a:buFont typeface="Calibri"/>
              <a:buChar char="●"/>
            </a:pPr>
            <a:r>
              <a:rPr lang="en-US" sz="2291"/>
              <a:t>Many women are unaware of their SRHR</a:t>
            </a:r>
            <a:br>
              <a:rPr lang="en-US" sz="2291"/>
            </a:br>
            <a:endParaRPr sz="2291"/>
          </a:p>
          <a:p>
            <a:pPr marL="457200" lvl="0" indent="-3741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92"/>
              <a:buFont typeface="Calibri"/>
              <a:buChar char="●"/>
            </a:pPr>
            <a:r>
              <a:rPr lang="en-US" sz="2291"/>
              <a:t>10 of 20 had children without antenatal care</a:t>
            </a:r>
            <a:br>
              <a:rPr lang="en-US" sz="2291"/>
            </a:br>
            <a:endParaRPr sz="2291"/>
          </a:p>
          <a:p>
            <a:pPr marL="457200" lvl="0" indent="-3741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92"/>
              <a:buFont typeface="Calibri"/>
              <a:buChar char="●"/>
            </a:pPr>
            <a:r>
              <a:rPr lang="en-US" sz="2291"/>
              <a:t>3 experienced unsafe abortion after denial of services</a:t>
            </a:r>
            <a:br>
              <a:rPr lang="en-US" sz="2291"/>
            </a:br>
            <a:endParaRPr sz="2291"/>
          </a:p>
          <a:p>
            <a:pPr marL="457200" lvl="0" indent="-3741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92"/>
              <a:buFont typeface="Calibri"/>
              <a:buChar char="●"/>
            </a:pPr>
            <a:r>
              <a:rPr lang="en-US" sz="2291"/>
              <a:t>Widespread fear, stigma, and silence</a:t>
            </a:r>
            <a:endParaRPr sz="3891"/>
          </a:p>
          <a:p>
            <a:pPr marL="228600" lvl="0" indent="-6413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6" name="Google Shape;126;g3ccc9b68b0e_0_11" title="WhatsApp Image 2026-03-05 at 12.39.58 PM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25" y="1091300"/>
            <a:ext cx="6090625" cy="50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42465"/>
              <a:buNone/>
            </a:pPr>
            <a:endParaRPr sz="2590" b="1"/>
          </a:p>
          <a:p>
            <a:pPr marL="457200" lvl="0" indent="-2286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-US" sz="8536" b="1"/>
              <a:t>⚙️ Key Actions That Brought Change</a:t>
            </a:r>
            <a:endParaRPr sz="8536" b="1"/>
          </a:p>
          <a:p>
            <a:pPr marL="457200" lvl="0" indent="-37119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982"/>
              <a:t>Empowered 20 women and girls with disabilities with SRHR knowledge</a:t>
            </a:r>
            <a:endParaRPr sz="8982"/>
          </a:p>
          <a:p>
            <a:pPr marL="457200" lvl="0" indent="-3711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982"/>
              <a:t>Created a structured dialogue space between rights holders and duty bearers</a:t>
            </a:r>
            <a:endParaRPr sz="8982"/>
          </a:p>
          <a:p>
            <a:pPr marL="457200" lvl="0" indent="-3711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982"/>
              <a:t>Facilitated honest storytelling on stigma, denial of services, and confidentiality breaches</a:t>
            </a:r>
            <a:endParaRPr sz="8982"/>
          </a:p>
          <a:p>
            <a:pPr marL="457200" lvl="0" indent="-3711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8982"/>
              <a:t>Challenged harmful myths about disability and sexuality</a:t>
            </a:r>
            <a:endParaRPr sz="8982"/>
          </a:p>
          <a:p>
            <a:pPr marL="457200" lvl="0" indent="-3584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093"/>
              <a:buFont typeface="Calibri"/>
              <a:buChar char="●"/>
            </a:pPr>
            <a:r>
              <a:rPr lang="en-US" sz="8982"/>
              <a:t>Guided reflection for healthcare providers, religious and traditional leaders</a:t>
            </a:r>
            <a:br>
              <a:rPr lang="en-US" sz="5659"/>
            </a:br>
            <a:endParaRPr sz="5423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37" name="Google Shape;137;p3" title="WhatsApp Image 2026-03-04 at 10.38.06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550" y="1091300"/>
            <a:ext cx="5860800" cy="50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cc9b68b0e_0_38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ccc9b68b0e_0_38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ccc9b68b0e_0_38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g3ccc9b68b0e_0_38"/>
          <p:cNvSpPr txBox="1"/>
          <p:nvPr/>
        </p:nvSpPr>
        <p:spPr>
          <a:xfrm>
            <a:off x="6213550" y="1091300"/>
            <a:ext cx="5973000" cy="521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6" name="Google Shape;146;g3ccc9b68b0e_0_38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g3ccc9b68b0e_0_38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5860800" cy="5299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565" b="1"/>
              <a:t>👥 Who Led and Participated?</a:t>
            </a:r>
            <a:endParaRPr sz="7465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65"/>
              <a:t>Jennifer Abomnger (WOSSO Fellow, Founder – Grassroots Women with Disabilities Alliance)</a:t>
            </a:r>
            <a:endParaRPr sz="7465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65"/>
              <a:t>Participated by:</a:t>
            </a:r>
            <a:endParaRPr sz="7465"/>
          </a:p>
          <a:p>
            <a:pPr marL="457200" lvl="0" indent="-34712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465"/>
              <a:t>Women and girls with disabilities (rights holders)</a:t>
            </a:r>
            <a:endParaRPr sz="7465"/>
          </a:p>
          <a:p>
            <a:pPr marL="457200" lvl="0" indent="-347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465"/>
              <a:t>Healthcare providers</a:t>
            </a:r>
            <a:endParaRPr sz="7465"/>
          </a:p>
          <a:p>
            <a:pPr marL="457200" lvl="0" indent="-347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465"/>
              <a:t>Religious leaders</a:t>
            </a:r>
            <a:endParaRPr sz="7465"/>
          </a:p>
          <a:p>
            <a:pPr marL="457200" lvl="0" indent="-347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7465"/>
              <a:t>Traditional leaders</a:t>
            </a:r>
            <a:endParaRPr sz="7465"/>
          </a:p>
          <a:p>
            <a:pPr marL="457200" lvl="0" indent="-3852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2146"/>
              <a:buChar char="●"/>
            </a:pPr>
            <a:r>
              <a:rPr lang="en-US" sz="7465"/>
              <a:t>Community chief</a:t>
            </a:r>
            <a:endParaRPr sz="7465"/>
          </a:p>
          <a:p>
            <a:pPr marL="457200" lvl="0" indent="-2286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6500" b="1"/>
          </a:p>
          <a:p>
            <a:pPr marL="457200" lvl="0" indent="-2286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7700" b="1"/>
              <a:t>🔄 Direct Outcome</a:t>
            </a:r>
            <a:endParaRPr sz="77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7600"/>
              <a:t>Community chief publicly pledged to mobilize leaders for ongoing awareness sessions (beginning February 2026);shifting the work from project-led to community-owned.</a:t>
            </a:r>
            <a:endParaRPr sz="7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7865">
                <a:latin typeface="Arial"/>
                <a:ea typeface="Arial"/>
                <a:cs typeface="Arial"/>
                <a:sym typeface="Arial"/>
              </a:rPr>
            </a:br>
            <a:endParaRPr sz="786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48" name="Google Shape;148;g3ccc9b68b0e_0_38" title="WhatsApp Image 2026-03-05 at 1.55.21 PM.jpeg"/>
          <p:cNvPicPr preferRelativeResize="0"/>
          <p:nvPr/>
        </p:nvPicPr>
        <p:blipFill rotWithShape="1">
          <a:blip r:embed="rId3">
            <a:alphaModFix/>
          </a:blip>
          <a:srcRect l="12026"/>
          <a:stretch/>
        </p:blipFill>
        <p:spPr>
          <a:xfrm>
            <a:off x="6213550" y="951925"/>
            <a:ext cx="5973001" cy="543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cc9b68b0e_0_47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ccc9b68b0e_0_47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ccc9b68b0e_0_47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g3ccc9b68b0e_0_47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157" name="Google Shape;157;g3ccc9b68b0e_0_47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g3ccc9b68b0e_0_47"/>
          <p:cNvSpPr txBox="1">
            <a:spLocks noGrp="1"/>
          </p:cNvSpPr>
          <p:nvPr>
            <p:ph type="body" idx="1"/>
          </p:nvPr>
        </p:nvSpPr>
        <p:spPr>
          <a:xfrm>
            <a:off x="235131" y="1091294"/>
            <a:ext cx="58608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83" b="1"/>
              <a:t>🔄 The Change</a:t>
            </a:r>
            <a:endParaRPr sz="9683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9583"/>
              <a:t>A shift from silence and stigma to</a:t>
            </a:r>
            <a:endParaRPr sz="9583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583"/>
              <a:t>voice, awareness, and community accountability around SRHR for women with disabilities.</a:t>
            </a:r>
            <a:endParaRPr sz="9583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9683" b="1"/>
              <a:t>✅ Nature of the Change</a:t>
            </a:r>
            <a:endParaRPr sz="9683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583"/>
              <a:t>Strongly positive and transformative</a:t>
            </a:r>
            <a:endParaRPr sz="9583"/>
          </a:p>
          <a:p>
            <a:pPr marL="457200" lvl="0" indent="-38073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9583"/>
              <a:t>SRHR recognized as a human right</a:t>
            </a:r>
            <a:endParaRPr sz="9583"/>
          </a:p>
          <a:p>
            <a:pPr marL="457200" lvl="0" indent="-380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9583"/>
              <a:t>Harmful myths openly challenged</a:t>
            </a:r>
            <a:endParaRPr sz="9583"/>
          </a:p>
          <a:p>
            <a:pPr marL="457200" lvl="0" indent="-3807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9583"/>
              <a:t>Dialogue between rights holders and leaders normalized</a:t>
            </a:r>
            <a:endParaRPr sz="9583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59" name="Google Shape;159;g3ccc9b68b0e_0_47" title="WhatsApp Image 2026-03-04 at 10.38.08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25" y="1091300"/>
            <a:ext cx="6090624" cy="50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-2" y="246158"/>
            <a:ext cx="12191996" cy="8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59730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320" b="1"/>
              <a:t>🔄 The Change</a:t>
            </a:r>
            <a:endParaRPr sz="232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295"/>
              <a:t>A shift from silence and stigma to</a:t>
            </a:r>
            <a:endParaRPr sz="2295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295"/>
              <a:t>voice, awareness, and community accountability around SRHR for women with disabilities.</a:t>
            </a:r>
            <a:endParaRPr sz="2295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320" b="1"/>
              <a:t>✅ Nature of the Change</a:t>
            </a:r>
            <a:endParaRPr sz="232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295"/>
              <a:t>Strongly positive and transformative</a:t>
            </a:r>
            <a:endParaRPr sz="2295"/>
          </a:p>
          <a:p>
            <a:pPr marL="457200" lvl="0" indent="-37438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96"/>
              <a:buFont typeface="Calibri"/>
              <a:buChar char="●"/>
            </a:pPr>
            <a:r>
              <a:rPr lang="en-US" sz="2295"/>
              <a:t>SRHR recognized as a human right</a:t>
            </a:r>
            <a:endParaRPr sz="2295"/>
          </a:p>
          <a:p>
            <a:pPr marL="457200" lvl="0" indent="-374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96"/>
              <a:buFont typeface="Calibri"/>
              <a:buChar char="●"/>
            </a:pPr>
            <a:r>
              <a:rPr lang="en-US" sz="2295"/>
              <a:t>Harmful myths openly challenged</a:t>
            </a:r>
            <a:endParaRPr sz="2295"/>
          </a:p>
          <a:p>
            <a:pPr marL="457200" lvl="0" indent="-3743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96"/>
              <a:buFont typeface="Calibri"/>
              <a:buChar char="●"/>
            </a:pPr>
            <a:r>
              <a:rPr lang="en-US" sz="2295"/>
              <a:t>Dialogue between rights holders and leaders normalized</a:t>
            </a: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/>
          </a:p>
        </p:txBody>
      </p:sp>
      <p:pic>
        <p:nvPicPr>
          <p:cNvPr id="170" name="Google Shape;170;p4" title="WhatsApp Image 2026-03-05 at 12.39.59 PM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175" y="1150550"/>
            <a:ext cx="5860875" cy="494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cc9b68b0e_0_56"/>
          <p:cNvSpPr/>
          <p:nvPr/>
        </p:nvSpPr>
        <p:spPr>
          <a:xfrm>
            <a:off x="0" y="0"/>
            <a:ext cx="12192000" cy="113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ccc9b68b0e_0_56"/>
          <p:cNvSpPr/>
          <p:nvPr/>
        </p:nvSpPr>
        <p:spPr>
          <a:xfrm>
            <a:off x="0" y="6364553"/>
            <a:ext cx="12192000" cy="518100"/>
          </a:xfrm>
          <a:prstGeom prst="rect">
            <a:avLst/>
          </a:prstGeom>
          <a:gradFill>
            <a:gsLst>
              <a:gs pos="0">
                <a:srgbClr val="7D59A5"/>
              </a:gs>
              <a:gs pos="5000">
                <a:srgbClr val="7D59A5"/>
              </a:gs>
              <a:gs pos="22000">
                <a:srgbClr val="A57FA6"/>
              </a:gs>
              <a:gs pos="40000">
                <a:srgbClr val="F7DA06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  <a:gs pos="100000">
                <a:srgbClr val="7B2C4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ccc9b68b0e_0_56"/>
          <p:cNvSpPr/>
          <p:nvPr/>
        </p:nvSpPr>
        <p:spPr>
          <a:xfrm>
            <a:off x="-2" y="246158"/>
            <a:ext cx="12192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change</a:t>
            </a:r>
            <a:endParaRPr sz="4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g3ccc9b68b0e_0_56"/>
          <p:cNvSpPr txBox="1"/>
          <p:nvPr/>
        </p:nvSpPr>
        <p:spPr>
          <a:xfrm>
            <a:off x="6213562" y="1091294"/>
            <a:ext cx="5973000" cy="499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Evidence: Include Photos or videos</a:t>
            </a:r>
            <a:endParaRPr/>
          </a:p>
        </p:txBody>
      </p:sp>
      <p:sp>
        <p:nvSpPr>
          <p:cNvPr id="179" name="Google Shape;179;g3ccc9b68b0e_0_56"/>
          <p:cNvSpPr txBox="1"/>
          <p:nvPr/>
        </p:nvSpPr>
        <p:spPr>
          <a:xfrm>
            <a:off x="-5410" y="6391015"/>
            <a:ext cx="121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Voice and Choice Summit 2026    \    Voice and Choice Summit 2026 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g3ccc9b68b0e_0_56"/>
          <p:cNvSpPr txBox="1">
            <a:spLocks noGrp="1"/>
          </p:cNvSpPr>
          <p:nvPr>
            <p:ph type="body" idx="1"/>
          </p:nvPr>
        </p:nvSpPr>
        <p:spPr>
          <a:xfrm>
            <a:off x="235125" y="1091300"/>
            <a:ext cx="5973000" cy="503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6702" b="1"/>
              <a:t>👥 Who Benefited &amp; How?</a:t>
            </a:r>
            <a:endParaRPr sz="6702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602"/>
              <a:t>Women and girls with disabilities: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Increased knowledge of their SRHR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Greater confidence to seek services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Stronger self-advocacy</a:t>
            </a:r>
            <a:endParaRPr sz="6602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6602"/>
              <a:t>Healthcare providers &amp; leaders: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Improved awareness of inclusive, rights-based service delivery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Public commitment to sustain engagement</a:t>
            </a:r>
            <a:endParaRPr sz="6602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6702" b="1"/>
              <a:t>📈 Situation Now</a:t>
            </a:r>
            <a:endParaRPr sz="6702" b="1"/>
          </a:p>
          <a:p>
            <a:pPr marL="457200" lvl="0" indent="-33342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SRHR is openly discussed in the community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Leadership has pledged ongoing awareness sessions (starting February 2026)</a:t>
            </a:r>
            <a:endParaRPr sz="6602"/>
          </a:p>
          <a:p>
            <a:pPr marL="457200" lvl="0" indent="-333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6602"/>
              <a:t>Grassroots Women with Disabilities Alliance established to sustain advocacy</a:t>
            </a:r>
            <a:endParaRPr sz="6602"/>
          </a:p>
          <a:p>
            <a:pPr marL="457200" lvl="0" indent="-3080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768"/>
              <a:buFont typeface="Calibri"/>
              <a:buChar char="●"/>
            </a:pPr>
            <a:r>
              <a:rPr lang="en-US" sz="6602"/>
              <a:t>Shift from project activity to community-owned inclusion effort</a:t>
            </a:r>
            <a:br>
              <a:rPr lang="en-US" sz="5002"/>
            </a:br>
            <a:endParaRPr sz="12686" b="1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81" name="Google Shape;181;g3ccc9b68b0e_0_56" title="WhatsApp Image 2026-03-04 at 10.38.07 PM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550" y="1091250"/>
            <a:ext cx="5973000" cy="503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128bf-0240-4a00-b00a-ea9f2cdab004">
      <Terms xmlns="http://schemas.microsoft.com/office/infopath/2007/PartnerControls"/>
    </lcf76f155ced4ddcb4097134ff3c332f>
    <TaxCatchAll xmlns="5c72703c-1067-4fa7-89cc-ef245258de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4169302e402ced641d0b1eec0de1aacf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5036a9dac09402a14213d3df5d67b585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83E46-508E-4915-B42F-63A0B143A7BB}">
  <ds:schemaRefs>
    <ds:schemaRef ds:uri="http://schemas.microsoft.com/office/2006/metadata/properties"/>
    <ds:schemaRef ds:uri="http://schemas.microsoft.com/office/infopath/2007/PartnerControls"/>
    <ds:schemaRef ds:uri="0d0128bf-0240-4a00-b00a-ea9f2cdab004"/>
    <ds:schemaRef ds:uri="5c72703c-1067-4fa7-89cc-ef245258de7b"/>
  </ds:schemaRefs>
</ds:datastoreItem>
</file>

<file path=customXml/itemProps2.xml><?xml version="1.0" encoding="utf-8"?>
<ds:datastoreItem xmlns:ds="http://schemas.openxmlformats.org/officeDocument/2006/customXml" ds:itemID="{71D24686-9844-41DA-859A-DCE1D31DD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FC8CF-9E29-43C3-B891-8F83C0DFF13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Voice and Choice Summit 2026-Story of Change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Debi Lee</dc:creator>
  <cp:revision>3</cp:revision>
  <dcterms:created xsi:type="dcterms:W3CDTF">2025-10-09T06:55:09Z</dcterms:created>
  <dcterms:modified xsi:type="dcterms:W3CDTF">2026-04-01T10:24:47Z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</Properties>
</file>