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4"/>
  </p:handoutMasterIdLst>
  <p:sldIdLst>
    <p:sldId id="322" r:id="rId5"/>
    <p:sldId id="305" r:id="rId6"/>
    <p:sldId id="306" r:id="rId7"/>
    <p:sldId id="317" r:id="rId8"/>
    <p:sldId id="318" r:id="rId9"/>
    <p:sldId id="309" r:id="rId10"/>
    <p:sldId id="320" r:id="rId11"/>
    <p:sldId id="311" r:id="rId12"/>
    <p:sldId id="31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6A3"/>
    <a:srgbClr val="B6A2D3"/>
    <a:srgbClr val="B7A3D3"/>
    <a:srgbClr val="BAA8D5"/>
    <a:srgbClr val="E9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3945" autoAdjust="0"/>
  </p:normalViewPr>
  <p:slideViewPr>
    <p:cSldViewPr>
      <p:cViewPr varScale="1">
        <p:scale>
          <a:sx n="78" d="100"/>
          <a:sy n="78" d="100"/>
        </p:scale>
        <p:origin x="161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75ABB-6DDB-4E13-B48C-52C512BE779E}" type="datetimeFigureOut">
              <a:rPr lang="en-ZA" smtClean="0"/>
              <a:t>2025/02/21</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289766-E76C-439E-89D8-DB7B96D12AA7}" type="slidenum">
              <a:rPr lang="en-ZA" smtClean="0"/>
              <a:t>‹#›</a:t>
            </a:fld>
            <a:endParaRPr lang="en-ZA"/>
          </a:p>
        </p:txBody>
      </p:sp>
    </p:spTree>
    <p:extLst>
      <p:ext uri="{BB962C8B-B14F-4D97-AF65-F5344CB8AC3E}">
        <p14:creationId xmlns:p14="http://schemas.microsoft.com/office/powerpoint/2010/main" val="16745331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21/2/2025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21/2/2025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21/2/2025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21/2/2025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21/2/2025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21/2/2025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21/2/2025</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21/2/2025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21/2/2025</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21/2/2025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21/2/2025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21/2/2025</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50D9F-51CE-6C9C-76EB-06266568F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 y="-28467"/>
            <a:ext cx="2651877" cy="6858000"/>
          </a:xfrm>
          <a:prstGeom prst="rect">
            <a:avLst/>
          </a:prstGeom>
        </p:spPr>
      </p:pic>
      <p:sp>
        <p:nvSpPr>
          <p:cNvPr id="16" name="Rectangle 14">
            <a:extLst>
              <a:ext uri="{FF2B5EF4-FFF2-40B4-BE49-F238E27FC236}">
                <a16:creationId xmlns:a16="http://schemas.microsoft.com/office/drawing/2014/main" id="{9A22D600-B52E-E04B-A9E7-57874D1B3DE2}"/>
              </a:ext>
            </a:extLst>
          </p:cNvPr>
          <p:cNvSpPr/>
          <p:nvPr/>
        </p:nvSpPr>
        <p:spPr>
          <a:xfrm rot="5400000">
            <a:off x="4351839"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4">
            <a:extLst>
              <a:ext uri="{FF2B5EF4-FFF2-40B4-BE49-F238E27FC236}">
                <a16:creationId xmlns:a16="http://schemas.microsoft.com/office/drawing/2014/main" id="{65239ED8-D9BC-9B07-2C66-1B0CADDD60CA}"/>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extBox 7"/>
          <p:cNvSpPr txBox="1"/>
          <p:nvPr/>
        </p:nvSpPr>
        <p:spPr>
          <a:xfrm>
            <a:off x="2369177" y="1923869"/>
            <a:ext cx="4125209" cy="1985159"/>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2025</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p:blipFill>
        <p:spPr bwMode="auto">
          <a:xfrm>
            <a:off x="702484" y="1193928"/>
            <a:ext cx="1777379" cy="1692692"/>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p:blipFill>
        <p:spPr bwMode="auto">
          <a:xfrm>
            <a:off x="5044635" y="630534"/>
            <a:ext cx="1896004" cy="66486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58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B0E86D-BEBA-8DD5-5C76-03069FD92515}"/>
              </a:ext>
            </a:extLst>
          </p:cNvPr>
          <p:cNvSpPr txBox="1"/>
          <p:nvPr/>
        </p:nvSpPr>
        <p:spPr>
          <a:xfrm>
            <a:off x="109008" y="3995745"/>
            <a:ext cx="7136940" cy="2123658"/>
          </a:xfrm>
          <a:prstGeom prst="rect">
            <a:avLst/>
          </a:prstGeom>
          <a:noFill/>
        </p:spPr>
        <p:txBody>
          <a:bodyPr wrap="square" rtlCol="0">
            <a:spAutoFit/>
          </a:bodyPr>
          <a:lstStyle/>
          <a:p>
            <a:pPr algn="ctr"/>
            <a:r>
              <a:rPr lang="en-ZW" sz="2800" b="1" dirty="0">
                <a:solidFill>
                  <a:srgbClr val="FF0000"/>
                </a:solidFill>
              </a:rPr>
              <a:t>COMMUNICATIONS AND REACH PRESENTATION </a:t>
            </a:r>
          </a:p>
          <a:p>
            <a:pPr algn="ctr"/>
            <a:r>
              <a:rPr lang="en-ZW" sz="2800" b="1" dirty="0">
                <a:solidFill>
                  <a:srgbClr val="FF0000"/>
                </a:solidFill>
              </a:rPr>
              <a:t>COMPILED BY: NOKWETHEMBA MNOMIYA</a:t>
            </a:r>
          </a:p>
          <a:p>
            <a:pPr algn="ctr"/>
            <a:r>
              <a:rPr lang="en-ZW" dirty="0">
                <a:solidFill>
                  <a:srgbClr val="FF0000"/>
                </a:solidFill>
              </a:rPr>
              <a:t>(South Africa, Kwa-Zulu Natal, 04-07 March 2025)</a:t>
            </a:r>
          </a:p>
          <a:p>
            <a:pPr algn="ctr"/>
            <a:endParaRPr lang="en-ZW" dirty="0">
              <a:solidFill>
                <a:srgbClr val="FF0000"/>
              </a:solidFill>
            </a:endParaRPr>
          </a:p>
          <a:p>
            <a:pPr algn="ctr"/>
            <a:r>
              <a:rPr lang="en-GB" sz="1200" b="1" i="1" dirty="0">
                <a:solidFill>
                  <a:srgbClr val="FF0000"/>
                </a:solidFill>
              </a:rPr>
              <a:t>“Empowering communities, one project at a time because real change starts with action”</a:t>
            </a:r>
            <a:endParaRPr lang="en-ZA" sz="1200" b="1" i="1" dirty="0">
              <a:solidFill>
                <a:srgbClr val="FF0000"/>
              </a:solidFill>
            </a:endParaRPr>
          </a:p>
        </p:txBody>
      </p:sp>
      <p:sp>
        <p:nvSpPr>
          <p:cNvPr id="10" name="TextBox 9">
            <a:extLst>
              <a:ext uri="{FF2B5EF4-FFF2-40B4-BE49-F238E27FC236}">
                <a16:creationId xmlns:a16="http://schemas.microsoft.com/office/drawing/2014/main" id="{403E2E81-9601-1970-B83A-F4245917F760}"/>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98F50C7E-9B5F-13BE-52D1-3B48CB8C8B38}"/>
              </a:ext>
            </a:extLst>
          </p:cNvPr>
          <p:cNvSpPr txBox="1"/>
          <p:nvPr/>
        </p:nvSpPr>
        <p:spPr>
          <a:xfrm>
            <a:off x="7614446" y="643417"/>
            <a:ext cx="1224754" cy="369332"/>
          </a:xfrm>
          <a:prstGeom prst="rect">
            <a:avLst/>
          </a:prstGeom>
          <a:noFill/>
        </p:spPr>
        <p:txBody>
          <a:bodyPr wrap="square" rtlCol="0">
            <a:spAutoFit/>
          </a:bodyPr>
          <a:lstStyle/>
          <a:p>
            <a:endParaRPr lang="en-ZA" dirty="0">
              <a:solidFill>
                <a:srgbClr val="FF0000"/>
              </a:solidFill>
            </a:endParaRPr>
          </a:p>
        </p:txBody>
      </p:sp>
      <p:pic>
        <p:nvPicPr>
          <p:cNvPr id="14" name="Picture 13">
            <a:extLst>
              <a:ext uri="{FF2B5EF4-FFF2-40B4-BE49-F238E27FC236}">
                <a16:creationId xmlns:a16="http://schemas.microsoft.com/office/drawing/2014/main" id="{FB2B55A6-2FFB-9EE3-F2C3-0C062E3E55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41"/>
          <a:stretch/>
        </p:blipFill>
        <p:spPr>
          <a:xfrm>
            <a:off x="2998697" y="299993"/>
            <a:ext cx="1877160" cy="1528807"/>
          </a:xfrm>
          <a:prstGeom prst="rect">
            <a:avLst/>
          </a:prstGeom>
        </p:spPr>
      </p:pic>
      <p:pic>
        <p:nvPicPr>
          <p:cNvPr id="15" name="Picture 14">
            <a:extLst>
              <a:ext uri="{FF2B5EF4-FFF2-40B4-BE49-F238E27FC236}">
                <a16:creationId xmlns:a16="http://schemas.microsoft.com/office/drawing/2014/main" id="{4B60F413-7316-BB9C-963E-10784A14FB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927" y="1326323"/>
            <a:ext cx="1733031" cy="811333"/>
          </a:xfrm>
          <a:prstGeom prst="rect">
            <a:avLst/>
          </a:prstGeom>
        </p:spPr>
      </p:pic>
      <p:pic>
        <p:nvPicPr>
          <p:cNvPr id="5" name="Picture 4" descr="Nokwethemba Mnomiya&#10;">
            <a:extLst>
              <a:ext uri="{FF2B5EF4-FFF2-40B4-BE49-F238E27FC236}">
                <a16:creationId xmlns:a16="http://schemas.microsoft.com/office/drawing/2014/main" id="{3E520F42-8100-CF6A-A954-3E74651C43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6427" y="3421196"/>
            <a:ext cx="1789082" cy="2767076"/>
          </a:xfrm>
          <a:prstGeom prst="rect">
            <a:avLst/>
          </a:prstGeom>
        </p:spPr>
      </p:pic>
      <p:pic>
        <p:nvPicPr>
          <p:cNvPr id="6" name="Picture 5" descr="Logo Transparent">
            <a:extLst>
              <a:ext uri="{FF2B5EF4-FFF2-40B4-BE49-F238E27FC236}">
                <a16:creationId xmlns:a16="http://schemas.microsoft.com/office/drawing/2014/main" id="{4A89E6EA-EF78-8201-98BB-FA07357A818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2089" y="557682"/>
            <a:ext cx="1733031" cy="993296"/>
          </a:xfrm>
          <a:prstGeom prst="rect">
            <a:avLst/>
          </a:prstGeom>
          <a:noFill/>
          <a:ln>
            <a:noFill/>
          </a:ln>
        </p:spPr>
      </p:pic>
    </p:spTree>
    <p:extLst>
      <p:ext uri="{BB962C8B-B14F-4D97-AF65-F5344CB8AC3E}">
        <p14:creationId xmlns:p14="http://schemas.microsoft.com/office/powerpoint/2010/main" val="40942337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Planned objective</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419100" y="1176381"/>
            <a:ext cx="4038600" cy="545091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400" dirty="0"/>
              <a:t>Before WVL, we had 92 followers on Facebook, and no other social media pages. During the WVL and VCSA grant, we expanded our reach, and we now have 1.7K followers. This growth reflects increased engagement and visibility.</a:t>
            </a:r>
          </a:p>
          <a:p>
            <a:endParaRPr lang="en-GB" sz="1400" dirty="0"/>
          </a:p>
          <a:p>
            <a:r>
              <a:rPr lang="en-GB" sz="1400" dirty="0"/>
              <a:t>For this RWVL grant, we anticipate reaching even more people by ensuring that our social media platforms remain consistently updated with relevant content. This will help us maintain audience interest, attract new followers, and strengthen our impact.</a:t>
            </a:r>
          </a:p>
          <a:p>
            <a:endParaRPr lang="en-GB" sz="1400" dirty="0"/>
          </a:p>
          <a:p>
            <a:r>
              <a:rPr lang="en-GB" sz="1400" dirty="0"/>
              <a:t>We are currently in the process of updating our website to ensure that it becomes more informative and attractive to the donors. We will link it with our social media pages and aim to use it as our main marketing tool.</a:t>
            </a:r>
          </a:p>
          <a:p>
            <a:pPr marL="0" indent="0">
              <a:buNone/>
            </a:pPr>
            <a:endParaRPr lang="en-GB" sz="1400" dirty="0"/>
          </a:p>
          <a:p>
            <a:r>
              <a:rPr lang="en-GB" sz="1400" dirty="0"/>
              <a:t>We are working on our LinkedIn page.</a:t>
            </a:r>
          </a:p>
        </p:txBody>
      </p:sp>
      <p:pic>
        <p:nvPicPr>
          <p:cNvPr id="2" name="Picture 1">
            <a:extLst>
              <a:ext uri="{FF2B5EF4-FFF2-40B4-BE49-F238E27FC236}">
                <a16:creationId xmlns:a16="http://schemas.microsoft.com/office/drawing/2014/main" id="{FC28F7B0-7655-1C68-DACB-8AB5878A176D}"/>
              </a:ext>
            </a:extLst>
          </p:cNvPr>
          <p:cNvPicPr>
            <a:picLocks noChangeAspect="1"/>
          </p:cNvPicPr>
          <p:nvPr/>
        </p:nvPicPr>
        <p:blipFill>
          <a:blip r:embed="rId2"/>
          <a:stretch>
            <a:fillRect/>
          </a:stretch>
        </p:blipFill>
        <p:spPr>
          <a:xfrm>
            <a:off x="4624366" y="1176381"/>
            <a:ext cx="4374858" cy="2709819"/>
          </a:xfrm>
          <a:prstGeom prst="rect">
            <a:avLst/>
          </a:prstGeom>
        </p:spPr>
      </p:pic>
      <p:pic>
        <p:nvPicPr>
          <p:cNvPr id="3" name="Picture 2">
            <a:extLst>
              <a:ext uri="{FF2B5EF4-FFF2-40B4-BE49-F238E27FC236}">
                <a16:creationId xmlns:a16="http://schemas.microsoft.com/office/drawing/2014/main" id="{7E07FFD0-7985-3B8C-513B-0A681F9B3E0F}"/>
              </a:ext>
            </a:extLst>
          </p:cNvPr>
          <p:cNvPicPr>
            <a:picLocks noChangeAspect="1"/>
          </p:cNvPicPr>
          <p:nvPr/>
        </p:nvPicPr>
        <p:blipFill>
          <a:blip r:embed="rId3"/>
          <a:stretch>
            <a:fillRect/>
          </a:stretch>
        </p:blipFill>
        <p:spPr>
          <a:xfrm>
            <a:off x="4722694" y="4067633"/>
            <a:ext cx="4225539" cy="2307584"/>
          </a:xfrm>
          <a:prstGeom prst="rect">
            <a:avLst/>
          </a:prstGeom>
        </p:spPr>
      </p:pic>
    </p:spTree>
    <p:extLst>
      <p:ext uri="{BB962C8B-B14F-4D97-AF65-F5344CB8AC3E}">
        <p14:creationId xmlns:p14="http://schemas.microsoft.com/office/powerpoint/2010/main" val="365115479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PARTNERS AND NETWORKS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115731" y="1066801"/>
            <a:ext cx="4532469" cy="5175868"/>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400" dirty="0"/>
              <a:t>We have created meaningful networks through collaborations with VCSA and the previous WVL grantees in the past four years. We have learnt from each other, shared resources and skills.</a:t>
            </a:r>
          </a:p>
          <a:p>
            <a:pPr marL="0" indent="0">
              <a:buNone/>
            </a:pPr>
            <a:endParaRPr lang="en-GB" sz="1400" dirty="0"/>
          </a:p>
          <a:p>
            <a:r>
              <a:rPr lang="en-GB" sz="1400" dirty="0"/>
              <a:t>Other partners either than those mentioned in the poster : The New heritage foundation, NCPD,  </a:t>
            </a:r>
            <a:r>
              <a:rPr lang="en-GB" sz="1400" dirty="0" err="1"/>
              <a:t>Ikhaya</a:t>
            </a:r>
            <a:r>
              <a:rPr lang="en-GB" sz="1400" dirty="0"/>
              <a:t> </a:t>
            </a:r>
            <a:r>
              <a:rPr lang="en-GB" sz="1400" dirty="0" err="1"/>
              <a:t>lamathongo</a:t>
            </a:r>
            <a:r>
              <a:rPr lang="en-GB" sz="1400" dirty="0"/>
              <a:t> (THO), One in Nine, SASOPSBIZ, JAW, TGPSA</a:t>
            </a:r>
          </a:p>
          <a:p>
            <a:pPr marL="0" indent="0">
              <a:buNone/>
            </a:pPr>
            <a:endParaRPr lang="en-GB" sz="1400" dirty="0"/>
          </a:p>
          <a:p>
            <a:r>
              <a:rPr lang="en-GB" sz="1400" dirty="0"/>
              <a:t>We created regional networks through the implementation of the “I am a man campaign and running of the ongoing social media campaigns. We further created global networks through the WOSSO fellowship program.</a:t>
            </a:r>
          </a:p>
          <a:p>
            <a:endParaRPr lang="en-GB" sz="1400" dirty="0"/>
          </a:p>
          <a:p>
            <a:r>
              <a:rPr lang="en-GB" sz="1400" dirty="0"/>
              <a:t>We are working with (GRIT) to expand their reach to KZN through their app. We will be encouraging Incema clients to use GRIT app to access online support services.  </a:t>
            </a:r>
          </a:p>
          <a:p>
            <a:pPr marL="0" indent="0">
              <a:buNone/>
            </a:pPr>
            <a:r>
              <a:rPr lang="en-GB" sz="1400" dirty="0"/>
              <a:t> </a:t>
            </a:r>
          </a:p>
        </p:txBody>
      </p:sp>
      <p:pic>
        <p:nvPicPr>
          <p:cNvPr id="6" name="Picture 5">
            <a:extLst>
              <a:ext uri="{FF2B5EF4-FFF2-40B4-BE49-F238E27FC236}">
                <a16:creationId xmlns:a16="http://schemas.microsoft.com/office/drawing/2014/main" id="{C62E6431-983A-4F12-2692-03A38D6EA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065320"/>
            <a:ext cx="4355045" cy="5177349"/>
          </a:xfrm>
          <a:prstGeom prst="rect">
            <a:avLst/>
          </a:prstGeom>
        </p:spPr>
      </p:pic>
    </p:spTree>
    <p:extLst>
      <p:ext uri="{BB962C8B-B14F-4D97-AF65-F5344CB8AC3E}">
        <p14:creationId xmlns:p14="http://schemas.microsoft.com/office/powerpoint/2010/main" val="17903755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304800" y="566916"/>
            <a:ext cx="4419600" cy="5681484"/>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400" dirty="0"/>
              <a:t>We plan to further build networks and alliances through our social media activities to enhance collaboration, share knowledge, and strengthen our impact. </a:t>
            </a:r>
          </a:p>
          <a:p>
            <a:r>
              <a:rPr lang="en-GB" sz="1400" dirty="0"/>
              <a:t>Our relationship with TGPSA introduced us to online news articles with the “ Health for </a:t>
            </a:r>
            <a:r>
              <a:rPr lang="en-GB" sz="1400" dirty="0" err="1"/>
              <a:t>Umzansi</a:t>
            </a:r>
            <a:r>
              <a:rPr lang="en-GB" sz="1400" dirty="0"/>
              <a:t>” where we have been publishing educational articles.</a:t>
            </a:r>
          </a:p>
          <a:p>
            <a:pPr marL="0" indent="0">
              <a:buNone/>
            </a:pPr>
            <a:endParaRPr lang="en-GB" sz="1400" dirty="0"/>
          </a:p>
          <a:p>
            <a:r>
              <a:rPr lang="en-GB" sz="1400" dirty="0"/>
              <a:t>Locally, we have a great relationship with institutions of higher learning such as UKZN, DUT and TVET collages. Our SRHR program helped us to create  a pyramid approach system with HSRC and the Department of health. We then learn to further use online tools.</a:t>
            </a:r>
          </a:p>
          <a:p>
            <a:endParaRPr lang="en-GB" sz="1400" dirty="0"/>
          </a:p>
          <a:p>
            <a:r>
              <a:rPr lang="en-GB" sz="1400" dirty="0"/>
              <a:t>We have created an maintained a good relationship with GCIS and this helped us to conduct education through radio.</a:t>
            </a:r>
          </a:p>
          <a:p>
            <a:endParaRPr lang="en-GB" sz="1400" dirty="0"/>
          </a:p>
          <a:p>
            <a:r>
              <a:rPr lang="en-GB" sz="1400" dirty="0"/>
              <a:t>We have kept a strong and healthy stakeholder relationships with government departments, civil society organisations, traditional council, local government and business sectors. This is the investments we survived with through difficult times</a:t>
            </a:r>
          </a:p>
          <a:p>
            <a:pPr marL="0" indent="0">
              <a:buNone/>
            </a:pPr>
            <a:endParaRPr lang="en-US" sz="1100" dirty="0"/>
          </a:p>
        </p:txBody>
      </p:sp>
      <p:pic>
        <p:nvPicPr>
          <p:cNvPr id="3" name="Picture 2" descr="A screenshot of a cell phone&#10;&#10;AI-generated content may be incorrect.">
            <a:extLst>
              <a:ext uri="{FF2B5EF4-FFF2-40B4-BE49-F238E27FC236}">
                <a16:creationId xmlns:a16="http://schemas.microsoft.com/office/drawing/2014/main" id="{47BC9544-0295-3406-64ED-6DEF754F7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514" y="1248325"/>
            <a:ext cx="3027485" cy="2942675"/>
          </a:xfrm>
          <a:prstGeom prst="rect">
            <a:avLst/>
          </a:prstGeom>
        </p:spPr>
      </p:pic>
      <p:sp>
        <p:nvSpPr>
          <p:cNvPr id="4" name="TextBox 3">
            <a:extLst>
              <a:ext uri="{FF2B5EF4-FFF2-40B4-BE49-F238E27FC236}">
                <a16:creationId xmlns:a16="http://schemas.microsoft.com/office/drawing/2014/main" id="{41A5446D-173C-B241-54BB-4C5085F825B6}"/>
              </a:ext>
            </a:extLst>
          </p:cNvPr>
          <p:cNvSpPr txBox="1"/>
          <p:nvPr/>
        </p:nvSpPr>
        <p:spPr>
          <a:xfrm>
            <a:off x="4953000" y="480353"/>
            <a:ext cx="4036893"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t>Social media will help us attract potential funders, donors, policymakers, and development agencies interested in our work.</a:t>
            </a:r>
          </a:p>
        </p:txBody>
      </p:sp>
      <p:pic>
        <p:nvPicPr>
          <p:cNvPr id="5" name="Picture 4">
            <a:extLst>
              <a:ext uri="{FF2B5EF4-FFF2-40B4-BE49-F238E27FC236}">
                <a16:creationId xmlns:a16="http://schemas.microsoft.com/office/drawing/2014/main" id="{B14810EF-54AC-770E-A13A-542E139A55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4515" y="3466291"/>
            <a:ext cx="3027484" cy="2942675"/>
          </a:xfrm>
          <a:prstGeom prst="rect">
            <a:avLst/>
          </a:prstGeom>
        </p:spPr>
      </p:pic>
    </p:spTree>
    <p:extLst>
      <p:ext uri="{BB962C8B-B14F-4D97-AF65-F5344CB8AC3E}">
        <p14:creationId xmlns:p14="http://schemas.microsoft.com/office/powerpoint/2010/main" val="36348653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Expected Impact</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457200" y="1258312"/>
            <a:ext cx="4038600" cy="5140063"/>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Through our social media activities, we aim to increase awareness of critical issues such as Child on Child sexual violence  and related matters, Gender-based violence, sexual and reproductive health, and mental health issues. </a:t>
            </a:r>
          </a:p>
          <a:p>
            <a:pPr marL="0" indent="0">
              <a:buNone/>
            </a:pPr>
            <a:endParaRPr lang="en-GB" sz="1400" dirty="0"/>
          </a:p>
          <a:p>
            <a:pPr marL="0" indent="0">
              <a:buNone/>
            </a:pPr>
            <a:r>
              <a:rPr lang="en-GB" sz="1400" dirty="0"/>
              <a:t>By fostering community engagement, we hope to create a space where people can actively participate in discussions and programs, including online discussions. </a:t>
            </a:r>
          </a:p>
          <a:p>
            <a:pPr marL="0" indent="0">
              <a:buNone/>
            </a:pPr>
            <a:endParaRPr lang="en-GB" sz="1400" dirty="0"/>
          </a:p>
          <a:p>
            <a:pPr marL="0" indent="0">
              <a:buNone/>
            </a:pPr>
            <a:r>
              <a:rPr lang="en-GB" sz="1400" dirty="0"/>
              <a:t>We have gained interest in blogging and Vloging, we are incorporating it in our website to expand spaces for conversations and education.</a:t>
            </a:r>
          </a:p>
          <a:p>
            <a:pPr marL="0" indent="0">
              <a:buNone/>
            </a:pPr>
            <a:endParaRPr lang="en-GB" sz="1400" dirty="0"/>
          </a:p>
          <a:p>
            <a:pPr marL="0" indent="0">
              <a:buNone/>
            </a:pPr>
            <a:r>
              <a:rPr lang="en-GB" sz="1400" dirty="0"/>
              <a:t>We aim to expand our reach, attract collaborators, and connect with potential funders, learn from others and improve our service.</a:t>
            </a:r>
          </a:p>
          <a:p>
            <a:pPr marL="0" indent="0">
              <a:buNone/>
            </a:pPr>
            <a:endParaRPr lang="en-GB" sz="1400" dirty="0"/>
          </a:p>
          <a:p>
            <a:pPr marL="0" indent="0">
              <a:buNone/>
            </a:pPr>
            <a:r>
              <a:rPr lang="en-GB" sz="1400" dirty="0"/>
              <a:t>Additionally, use of social media will enable us to advocate for positive change in policy and societal attitudes.</a:t>
            </a:r>
            <a:endParaRPr lang="en-US" sz="1400" dirty="0"/>
          </a:p>
        </p:txBody>
      </p:sp>
      <p:pic>
        <p:nvPicPr>
          <p:cNvPr id="3" name="Picture 2">
            <a:extLst>
              <a:ext uri="{FF2B5EF4-FFF2-40B4-BE49-F238E27FC236}">
                <a16:creationId xmlns:a16="http://schemas.microsoft.com/office/drawing/2014/main" id="{04079685-8377-9A74-3F4F-B4AC5DC030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1188" y="1450074"/>
            <a:ext cx="3768010" cy="3768010"/>
          </a:xfrm>
          <a:prstGeom prst="rect">
            <a:avLst/>
          </a:prstGeom>
        </p:spPr>
      </p:pic>
      <p:sp>
        <p:nvSpPr>
          <p:cNvPr id="5" name="TextBox 4">
            <a:extLst>
              <a:ext uri="{FF2B5EF4-FFF2-40B4-BE49-F238E27FC236}">
                <a16:creationId xmlns:a16="http://schemas.microsoft.com/office/drawing/2014/main" id="{F7160B1C-E38E-603A-41E1-31F615DA4965}"/>
              </a:ext>
            </a:extLst>
          </p:cNvPr>
          <p:cNvSpPr txBox="1"/>
          <p:nvPr/>
        </p:nvSpPr>
        <p:spPr>
          <a:xfrm>
            <a:off x="4951294" y="5407926"/>
            <a:ext cx="4038599" cy="738664"/>
          </a:xfrm>
          <a:prstGeom prst="rect">
            <a:avLst/>
          </a:prstGeom>
          <a:noFill/>
        </p:spPr>
        <p:txBody>
          <a:bodyPr wrap="square" rtlCol="0">
            <a:spAutoFit/>
          </a:bodyPr>
          <a:lstStyle/>
          <a:p>
            <a:r>
              <a:rPr lang="en-GB" sz="1400" dirty="0"/>
              <a:t>We had started to conducted online educational programs. This showed positive impact, we intend to continue should we get funds</a:t>
            </a:r>
            <a:endParaRPr lang="en-ZA" sz="1400" dirty="0"/>
          </a:p>
        </p:txBody>
      </p:sp>
      <p:sp>
        <p:nvSpPr>
          <p:cNvPr id="6" name="TextBox 5">
            <a:extLst>
              <a:ext uri="{FF2B5EF4-FFF2-40B4-BE49-F238E27FC236}">
                <a16:creationId xmlns:a16="http://schemas.microsoft.com/office/drawing/2014/main" id="{EFA9E207-7354-34AC-BF5C-D048E9B07690}"/>
              </a:ext>
            </a:extLst>
          </p:cNvPr>
          <p:cNvSpPr txBox="1"/>
          <p:nvPr/>
        </p:nvSpPr>
        <p:spPr>
          <a:xfrm>
            <a:off x="5181600" y="1016073"/>
            <a:ext cx="3124200" cy="369332"/>
          </a:xfrm>
          <a:prstGeom prst="rect">
            <a:avLst/>
          </a:prstGeom>
          <a:noFill/>
        </p:spPr>
        <p:txBody>
          <a:bodyPr wrap="square" rtlCol="0">
            <a:spAutoFit/>
          </a:bodyPr>
          <a:lstStyle/>
          <a:p>
            <a:r>
              <a:rPr lang="en-ZA" sz="1800"/>
              <a:t>Our online educational poster</a:t>
            </a:r>
            <a:endParaRPr lang="en-ZA" sz="1800" dirty="0"/>
          </a:p>
        </p:txBody>
      </p:sp>
    </p:spTree>
    <p:extLst>
      <p:ext uri="{BB962C8B-B14F-4D97-AF65-F5344CB8AC3E}">
        <p14:creationId xmlns:p14="http://schemas.microsoft.com/office/powerpoint/2010/main" val="17176720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graphicFrame>
        <p:nvGraphicFramePr>
          <p:cNvPr id="5" name="Table 4">
            <a:extLst>
              <a:ext uri="{FF2B5EF4-FFF2-40B4-BE49-F238E27FC236}">
                <a16:creationId xmlns:a16="http://schemas.microsoft.com/office/drawing/2014/main" id="{243FC73C-A28F-BFC2-FB2E-610E733C58A2}"/>
              </a:ext>
            </a:extLst>
          </p:cNvPr>
          <p:cNvGraphicFramePr>
            <a:graphicFrameLocks noGrp="1"/>
          </p:cNvGraphicFramePr>
          <p:nvPr>
            <p:extLst>
              <p:ext uri="{D42A27DB-BD31-4B8C-83A1-F6EECF244321}">
                <p14:modId xmlns:p14="http://schemas.microsoft.com/office/powerpoint/2010/main" val="4269286863"/>
              </p:ext>
            </p:extLst>
          </p:nvPr>
        </p:nvGraphicFramePr>
        <p:xfrm>
          <a:off x="457197" y="563604"/>
          <a:ext cx="8229600" cy="1828800"/>
        </p:xfrm>
        <a:graphic>
          <a:graphicData uri="http://schemas.openxmlformats.org/drawingml/2006/table">
            <a:tbl>
              <a:tblPr firstRow="1" firstCol="1" bandRow="1">
                <a:tableStyleId>{5940675A-B579-460E-94D1-54222C63F5DA}</a:tableStyleId>
              </a:tblPr>
              <a:tblGrid>
                <a:gridCol w="2743200">
                  <a:extLst>
                    <a:ext uri="{9D8B030D-6E8A-4147-A177-3AD203B41FA5}">
                      <a16:colId xmlns:a16="http://schemas.microsoft.com/office/drawing/2014/main" val="2726732029"/>
                    </a:ext>
                  </a:extLst>
                </a:gridCol>
                <a:gridCol w="2743200">
                  <a:extLst>
                    <a:ext uri="{9D8B030D-6E8A-4147-A177-3AD203B41FA5}">
                      <a16:colId xmlns:a16="http://schemas.microsoft.com/office/drawing/2014/main" val="2417324928"/>
                    </a:ext>
                  </a:extLst>
                </a:gridCol>
                <a:gridCol w="2743200">
                  <a:extLst>
                    <a:ext uri="{9D8B030D-6E8A-4147-A177-3AD203B41FA5}">
                      <a16:colId xmlns:a16="http://schemas.microsoft.com/office/drawing/2014/main" val="3102159329"/>
                    </a:ext>
                  </a:extLst>
                </a:gridCol>
              </a:tblGrid>
              <a:tr h="273776">
                <a:tc>
                  <a:txBody>
                    <a:bodyPr/>
                    <a:lstStyle/>
                    <a:p>
                      <a:pPr algn="ctr"/>
                      <a:r>
                        <a:rPr lang="en-ZA" sz="2000" b="1" dirty="0">
                          <a:effectLst/>
                        </a:rPr>
                        <a:t>Followers</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ZA" sz="2000" b="1" dirty="0">
                          <a:effectLst/>
                        </a:rPr>
                        <a:t>Before RWVL</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ZA" sz="2000" b="1" dirty="0">
                          <a:effectLst/>
                        </a:rPr>
                        <a:t>Current</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96456438"/>
                  </a:ext>
                </a:extLst>
              </a:tr>
              <a:tr h="281834">
                <a:tc>
                  <a:txBody>
                    <a:bodyPr/>
                    <a:lstStyle/>
                    <a:p>
                      <a:r>
                        <a:rPr lang="en-ZA" sz="2000" dirty="0">
                          <a:effectLst/>
                        </a:rPr>
                        <a:t>Facebook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92</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1700</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2163085"/>
                  </a:ext>
                </a:extLst>
              </a:tr>
              <a:tr h="273776">
                <a:tc>
                  <a:txBody>
                    <a:bodyPr/>
                    <a:lstStyle/>
                    <a:p>
                      <a:r>
                        <a:rPr lang="en-ZA" sz="2000" dirty="0">
                          <a:effectLst/>
                        </a:rPr>
                        <a:t>Twitter</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194</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3624223"/>
                  </a:ext>
                </a:extLst>
              </a:tr>
              <a:tr h="273776">
                <a:tc>
                  <a:txBody>
                    <a:bodyPr/>
                    <a:lstStyle/>
                    <a:p>
                      <a:r>
                        <a:rPr lang="en-ZA" sz="2000" dirty="0">
                          <a:effectLst/>
                        </a:rPr>
                        <a:t>Tik-Tok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89</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0584960"/>
                  </a:ext>
                </a:extLst>
              </a:tr>
              <a:tr h="281834">
                <a:tc>
                  <a:txBody>
                    <a:bodyPr/>
                    <a:lstStyle/>
                    <a:p>
                      <a:r>
                        <a:rPr lang="en-ZA" sz="2000" dirty="0">
                          <a:effectLst/>
                        </a:rPr>
                        <a:t>YouTube</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0</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0822675"/>
                  </a:ext>
                </a:extLst>
              </a:tr>
              <a:tr h="281834">
                <a:tc>
                  <a:txBody>
                    <a:bodyPr/>
                    <a:lstStyle/>
                    <a:p>
                      <a:r>
                        <a:rPr lang="en-ZA" sz="2000">
                          <a:effectLst/>
                        </a:rPr>
                        <a:t>Instagram</a:t>
                      </a:r>
                      <a:endParaRPr lang="en-ZA" sz="2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121</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259</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60081252"/>
                  </a:ext>
                </a:extLst>
              </a:tr>
            </a:tbl>
          </a:graphicData>
        </a:graphic>
      </p:graphicFrame>
      <p:graphicFrame>
        <p:nvGraphicFramePr>
          <p:cNvPr id="8" name="Table 7">
            <a:extLst>
              <a:ext uri="{FF2B5EF4-FFF2-40B4-BE49-F238E27FC236}">
                <a16:creationId xmlns:a16="http://schemas.microsoft.com/office/drawing/2014/main" id="{243FC73C-A28F-BFC2-FB2E-610E733C58A2}"/>
              </a:ext>
            </a:extLst>
          </p:cNvPr>
          <p:cNvGraphicFramePr>
            <a:graphicFrameLocks noGrp="1"/>
          </p:cNvGraphicFramePr>
          <p:nvPr>
            <p:extLst>
              <p:ext uri="{D42A27DB-BD31-4B8C-83A1-F6EECF244321}">
                <p14:modId xmlns:p14="http://schemas.microsoft.com/office/powerpoint/2010/main" val="3019998121"/>
              </p:ext>
            </p:extLst>
          </p:nvPr>
        </p:nvGraphicFramePr>
        <p:xfrm>
          <a:off x="449926" y="2971800"/>
          <a:ext cx="8229600" cy="1828800"/>
        </p:xfrm>
        <a:graphic>
          <a:graphicData uri="http://schemas.openxmlformats.org/drawingml/2006/table">
            <a:tbl>
              <a:tblPr firstRow="1" firstCol="1" bandRow="1">
                <a:tableStyleId>{5940675A-B579-460E-94D1-54222C63F5DA}</a:tableStyleId>
              </a:tblPr>
              <a:tblGrid>
                <a:gridCol w="2743200">
                  <a:extLst>
                    <a:ext uri="{9D8B030D-6E8A-4147-A177-3AD203B41FA5}">
                      <a16:colId xmlns:a16="http://schemas.microsoft.com/office/drawing/2014/main" val="2726732029"/>
                    </a:ext>
                  </a:extLst>
                </a:gridCol>
                <a:gridCol w="2743200">
                  <a:extLst>
                    <a:ext uri="{9D8B030D-6E8A-4147-A177-3AD203B41FA5}">
                      <a16:colId xmlns:a16="http://schemas.microsoft.com/office/drawing/2014/main" val="2417324928"/>
                    </a:ext>
                  </a:extLst>
                </a:gridCol>
                <a:gridCol w="2743200">
                  <a:extLst>
                    <a:ext uri="{9D8B030D-6E8A-4147-A177-3AD203B41FA5}">
                      <a16:colId xmlns:a16="http://schemas.microsoft.com/office/drawing/2014/main" val="3102159329"/>
                    </a:ext>
                  </a:extLst>
                </a:gridCol>
              </a:tblGrid>
              <a:tr h="273776">
                <a:tc>
                  <a:txBody>
                    <a:bodyPr/>
                    <a:lstStyle/>
                    <a:p>
                      <a:pPr algn="ctr"/>
                      <a:r>
                        <a:rPr lang="en-ZA" sz="2000" b="1" dirty="0">
                          <a:effectLst/>
                        </a:rPr>
                        <a:t>Likes</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ZA" sz="2000" b="1" dirty="0">
                          <a:effectLst/>
                        </a:rPr>
                        <a:t>Before RWVL</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ZA" sz="2000" b="1" dirty="0">
                          <a:effectLst/>
                        </a:rPr>
                        <a:t>Current</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96456438"/>
                  </a:ext>
                </a:extLst>
              </a:tr>
              <a:tr h="281834">
                <a:tc>
                  <a:txBody>
                    <a:bodyPr/>
                    <a:lstStyle/>
                    <a:p>
                      <a:r>
                        <a:rPr lang="en-ZA" sz="2000" dirty="0">
                          <a:effectLst/>
                        </a:rPr>
                        <a:t>Facebook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95</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2061</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2163085"/>
                  </a:ext>
                </a:extLst>
              </a:tr>
              <a:tr h="273776">
                <a:tc>
                  <a:txBody>
                    <a:bodyPr/>
                    <a:lstStyle/>
                    <a:p>
                      <a:r>
                        <a:rPr lang="en-ZA" sz="2000" dirty="0">
                          <a:effectLst/>
                        </a:rPr>
                        <a:t>Twitter</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325</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3624223"/>
                  </a:ext>
                </a:extLst>
              </a:tr>
              <a:tr h="273776">
                <a:tc>
                  <a:txBody>
                    <a:bodyPr/>
                    <a:lstStyle/>
                    <a:p>
                      <a:r>
                        <a:rPr lang="en-ZA" sz="2000" dirty="0">
                          <a:effectLst/>
                        </a:rPr>
                        <a:t>Tik-Tok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185</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0584960"/>
                  </a:ext>
                </a:extLst>
              </a:tr>
              <a:tr h="281834">
                <a:tc>
                  <a:txBody>
                    <a:bodyPr/>
                    <a:lstStyle/>
                    <a:p>
                      <a:r>
                        <a:rPr lang="en-ZA" sz="2000" dirty="0">
                          <a:effectLst/>
                        </a:rPr>
                        <a:t>YouTube</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0 </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0822675"/>
                  </a:ext>
                </a:extLst>
              </a:tr>
              <a:tr h="281834">
                <a:tc>
                  <a:txBody>
                    <a:bodyPr/>
                    <a:lstStyle/>
                    <a:p>
                      <a:r>
                        <a:rPr lang="en-ZA" sz="2000">
                          <a:effectLst/>
                        </a:rPr>
                        <a:t>Instagram</a:t>
                      </a:r>
                      <a:endParaRPr lang="en-ZA" sz="2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72</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864</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60081252"/>
                  </a:ext>
                </a:extLst>
              </a:tr>
            </a:tbl>
          </a:graphicData>
        </a:graphic>
      </p:graphicFrame>
    </p:spTree>
    <p:extLst>
      <p:ext uri="{BB962C8B-B14F-4D97-AF65-F5344CB8AC3E}">
        <p14:creationId xmlns:p14="http://schemas.microsoft.com/office/powerpoint/2010/main" val="193769098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graphicFrame>
        <p:nvGraphicFramePr>
          <p:cNvPr id="5" name="Table 4">
            <a:extLst>
              <a:ext uri="{FF2B5EF4-FFF2-40B4-BE49-F238E27FC236}">
                <a16:creationId xmlns:a16="http://schemas.microsoft.com/office/drawing/2014/main" id="{243FC73C-A28F-BFC2-FB2E-610E733C58A2}"/>
              </a:ext>
            </a:extLst>
          </p:cNvPr>
          <p:cNvGraphicFramePr>
            <a:graphicFrameLocks noGrp="1"/>
          </p:cNvGraphicFramePr>
          <p:nvPr>
            <p:extLst>
              <p:ext uri="{D42A27DB-BD31-4B8C-83A1-F6EECF244321}">
                <p14:modId xmlns:p14="http://schemas.microsoft.com/office/powerpoint/2010/main" val="3041658120"/>
              </p:ext>
            </p:extLst>
          </p:nvPr>
        </p:nvGraphicFramePr>
        <p:xfrm>
          <a:off x="457197" y="563604"/>
          <a:ext cx="8229600" cy="1828800"/>
        </p:xfrm>
        <a:graphic>
          <a:graphicData uri="http://schemas.openxmlformats.org/drawingml/2006/table">
            <a:tbl>
              <a:tblPr firstRow="1" firstCol="1" bandRow="1">
                <a:tableStyleId>{5940675A-B579-460E-94D1-54222C63F5DA}</a:tableStyleId>
              </a:tblPr>
              <a:tblGrid>
                <a:gridCol w="2743200">
                  <a:extLst>
                    <a:ext uri="{9D8B030D-6E8A-4147-A177-3AD203B41FA5}">
                      <a16:colId xmlns:a16="http://schemas.microsoft.com/office/drawing/2014/main" val="2726732029"/>
                    </a:ext>
                  </a:extLst>
                </a:gridCol>
                <a:gridCol w="2743200">
                  <a:extLst>
                    <a:ext uri="{9D8B030D-6E8A-4147-A177-3AD203B41FA5}">
                      <a16:colId xmlns:a16="http://schemas.microsoft.com/office/drawing/2014/main" val="2417324928"/>
                    </a:ext>
                  </a:extLst>
                </a:gridCol>
                <a:gridCol w="2743200">
                  <a:extLst>
                    <a:ext uri="{9D8B030D-6E8A-4147-A177-3AD203B41FA5}">
                      <a16:colId xmlns:a16="http://schemas.microsoft.com/office/drawing/2014/main" val="3102159329"/>
                    </a:ext>
                  </a:extLst>
                </a:gridCol>
              </a:tblGrid>
              <a:tr h="273776">
                <a:tc>
                  <a:txBody>
                    <a:bodyPr/>
                    <a:lstStyle/>
                    <a:p>
                      <a:pPr algn="ctr"/>
                      <a:r>
                        <a:rPr lang="en-ZA" sz="2000" b="1" dirty="0">
                          <a:effectLst/>
                        </a:rPr>
                        <a:t>Impressions</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ZA" sz="2000" b="1" dirty="0">
                          <a:effectLst/>
                        </a:rPr>
                        <a:t>Before RWVL</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ZA" sz="2000" b="1" dirty="0">
                          <a:effectLst/>
                        </a:rPr>
                        <a:t>Current</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96456438"/>
                  </a:ext>
                </a:extLst>
              </a:tr>
              <a:tr h="281834">
                <a:tc>
                  <a:txBody>
                    <a:bodyPr/>
                    <a:lstStyle/>
                    <a:p>
                      <a:r>
                        <a:rPr lang="en-ZA" sz="2000" dirty="0">
                          <a:effectLst/>
                        </a:rPr>
                        <a:t>Facebook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20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latin typeface="Times New Roman" panose="02020603050405020304" pitchFamily="18" charset="0"/>
                          <a:ea typeface="Times New Roman" panose="02020603050405020304" pitchFamily="18" charset="0"/>
                        </a:rPr>
                        <a:t>1028</a:t>
                      </a:r>
                    </a:p>
                  </a:txBody>
                  <a:tcPr marL="68580" marR="68580" marT="0" marB="0"/>
                </a:tc>
                <a:extLst>
                  <a:ext uri="{0D108BD9-81ED-4DB2-BD59-A6C34878D82A}">
                    <a16:rowId xmlns:a16="http://schemas.microsoft.com/office/drawing/2014/main" val="3532163085"/>
                  </a:ext>
                </a:extLst>
              </a:tr>
              <a:tr h="273776">
                <a:tc>
                  <a:txBody>
                    <a:bodyPr/>
                    <a:lstStyle/>
                    <a:p>
                      <a:r>
                        <a:rPr lang="en-ZA" sz="2000" dirty="0">
                          <a:effectLst/>
                        </a:rPr>
                        <a:t>Twitter</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94</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3489</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3624223"/>
                  </a:ext>
                </a:extLst>
              </a:tr>
              <a:tr h="273776">
                <a:tc>
                  <a:txBody>
                    <a:bodyPr/>
                    <a:lstStyle/>
                    <a:p>
                      <a:r>
                        <a:rPr lang="en-ZA" sz="2000" dirty="0">
                          <a:effectLst/>
                        </a:rPr>
                        <a:t>Tik-Tok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0</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0584960"/>
                  </a:ext>
                </a:extLst>
              </a:tr>
              <a:tr h="281834">
                <a:tc>
                  <a:txBody>
                    <a:bodyPr/>
                    <a:lstStyle/>
                    <a:p>
                      <a:r>
                        <a:rPr lang="en-ZA" sz="2000" dirty="0">
                          <a:effectLst/>
                        </a:rPr>
                        <a:t>YouTube</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0</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0822675"/>
                  </a:ext>
                </a:extLst>
              </a:tr>
              <a:tr h="281834">
                <a:tc>
                  <a:txBody>
                    <a:bodyPr/>
                    <a:lstStyle/>
                    <a:p>
                      <a:r>
                        <a:rPr lang="en-ZA" sz="2000">
                          <a:effectLst/>
                        </a:rPr>
                        <a:t>Instagram</a:t>
                      </a:r>
                      <a:endParaRPr lang="en-ZA" sz="2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12</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a:effectLst/>
                        </a:rPr>
                        <a:t> 856</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60081252"/>
                  </a:ext>
                </a:extLst>
              </a:tr>
            </a:tbl>
          </a:graphicData>
        </a:graphic>
      </p:graphicFrame>
    </p:spTree>
    <p:extLst>
      <p:ext uri="{BB962C8B-B14F-4D97-AF65-F5344CB8AC3E}">
        <p14:creationId xmlns:p14="http://schemas.microsoft.com/office/powerpoint/2010/main" val="23745792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sz="1600" b="1" dirty="0">
                <a:solidFill>
                  <a:srgbClr val="7030A0"/>
                </a:solidFill>
              </a:rPr>
              <a:t>What challenges do you anticipate facing? How do you plan to overcome them? </a:t>
            </a:r>
          </a:p>
          <a:p>
            <a:pPr marL="0" indent="0">
              <a:buNone/>
            </a:pPr>
            <a:r>
              <a:rPr lang="en-GB" sz="1600" dirty="0"/>
              <a:t>The main challenge is the financial uncertainty. Our programs needs continuous funding. The organization needs a dedicated communications official. We will be inviting a skilled person to consult on part time bases, however; we are willing to share this person with other organisations.</a:t>
            </a:r>
          </a:p>
          <a:p>
            <a:pPr marL="0" indent="0">
              <a:buNone/>
            </a:pPr>
            <a:endParaRPr lang="en-GB" sz="1600" b="1" dirty="0"/>
          </a:p>
          <a:p>
            <a:r>
              <a:rPr lang="en-US" sz="1600" b="1" dirty="0">
                <a:solidFill>
                  <a:srgbClr val="7030A0"/>
                </a:solidFill>
              </a:rPr>
              <a:t>What lessons do you expect to learn?</a:t>
            </a:r>
          </a:p>
          <a:p>
            <a:pPr marL="0" indent="0">
              <a:buNone/>
            </a:pPr>
            <a:r>
              <a:rPr lang="en-GB" sz="1600" dirty="0"/>
              <a:t>We need to employ a dedicated person to be responsible for communications and social media. We have also learned that when posting on social media, long paragraphs are not always necessary—what matters is writing a short, catchy caption that grabs attention.</a:t>
            </a:r>
          </a:p>
          <a:p>
            <a:pPr marL="0" indent="0">
              <a:buNone/>
            </a:pPr>
            <a:endParaRPr lang="en-US" sz="1600" b="1" dirty="0">
              <a:solidFill>
                <a:srgbClr val="FF0000"/>
              </a:solidFill>
            </a:endParaRPr>
          </a:p>
          <a:p>
            <a:pPr>
              <a:buFont typeface="Calibri" panose="020F0502020204030204" pitchFamily="34" charset="0"/>
              <a:buChar char="•"/>
            </a:pPr>
            <a:r>
              <a:rPr lang="en-US" sz="1600" b="1" dirty="0">
                <a:solidFill>
                  <a:srgbClr val="7030A0"/>
                </a:solidFill>
              </a:rPr>
              <a:t>How do you plan to apply the lessons learned?</a:t>
            </a:r>
          </a:p>
          <a:p>
            <a:pPr marL="0" indent="0">
              <a:buNone/>
            </a:pPr>
            <a:r>
              <a:rPr lang="en-GB" sz="1600" dirty="0"/>
              <a:t>We will boost our social media posts. When we secure more funding, we will hire a communications officer.</a:t>
            </a:r>
            <a:endParaRPr lang="en-US" sz="1600" dirty="0"/>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Anticipated Challenges</a:t>
            </a:r>
          </a:p>
        </p:txBody>
      </p:sp>
    </p:spTree>
    <p:extLst>
      <p:ext uri="{BB962C8B-B14F-4D97-AF65-F5344CB8AC3E}">
        <p14:creationId xmlns:p14="http://schemas.microsoft.com/office/powerpoint/2010/main" val="319124832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NEXT STEPS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457200" y="1258313"/>
            <a:ext cx="80772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solidFill>
                  <a:srgbClr val="7030A0"/>
                </a:solidFill>
              </a:rPr>
              <a:t>What will be your key priorities moving forward</a:t>
            </a:r>
          </a:p>
          <a:p>
            <a:pPr marL="0" indent="0">
              <a:buNone/>
            </a:pPr>
            <a:endParaRPr lang="en-US" sz="1600" b="1" dirty="0"/>
          </a:p>
          <a:p>
            <a:pPr marL="0" indent="0">
              <a:buNone/>
            </a:pPr>
            <a:r>
              <a:rPr lang="en-GB" sz="1600" dirty="0"/>
              <a:t>Expanding networks and partnerships with organizations focused on Child protection, Gender-based violence, Sexual and Reproductive Health, and other mental health related issues.</a:t>
            </a:r>
          </a:p>
          <a:p>
            <a:pPr marL="0" indent="0">
              <a:buNone/>
            </a:pPr>
            <a:endParaRPr lang="en-GB" sz="1600" dirty="0"/>
          </a:p>
          <a:p>
            <a:pPr marL="0" indent="0">
              <a:buNone/>
            </a:pPr>
            <a:r>
              <a:rPr lang="en-GB" sz="1600" dirty="0"/>
              <a:t>Enhancing social media presence by consistently updating platforms with engaging content to raise awareness, attract funders, and foster community engagement.</a:t>
            </a:r>
          </a:p>
          <a:p>
            <a:pPr marL="0" indent="0">
              <a:buNone/>
            </a:pPr>
            <a:endParaRPr lang="en-GB" sz="1600" dirty="0"/>
          </a:p>
          <a:p>
            <a:pPr marL="0" indent="0">
              <a:buNone/>
            </a:pPr>
            <a:r>
              <a:rPr lang="en-GB" sz="1600" dirty="0"/>
              <a:t>Securing funding and introduce income generating activities to sustain and expand initiatives, including hiring a communications officer.</a:t>
            </a:r>
          </a:p>
          <a:p>
            <a:pPr marL="0" indent="0">
              <a:buNone/>
            </a:pPr>
            <a:endParaRPr lang="en-GB" sz="1600" dirty="0"/>
          </a:p>
          <a:p>
            <a:pPr marL="0" indent="0">
              <a:buNone/>
            </a:pPr>
            <a:r>
              <a:rPr lang="en-GB" sz="1600" dirty="0"/>
              <a:t>Upgrade and maintain the website, introduce LinkedIn page, recruit volunteers, and expand our reach through networks.</a:t>
            </a:r>
          </a:p>
          <a:p>
            <a:pPr marL="0" indent="0">
              <a:buNone/>
            </a:pPr>
            <a:endParaRPr lang="en-GB" sz="1600" dirty="0"/>
          </a:p>
          <a:p>
            <a:pPr marL="0" indent="0">
              <a:buNone/>
            </a:pPr>
            <a:r>
              <a:rPr lang="en-GB" sz="1600" dirty="0"/>
              <a:t>Advocating and running awareness campaigns.</a:t>
            </a:r>
            <a:endParaRPr lang="en-US" sz="1600" dirty="0"/>
          </a:p>
        </p:txBody>
      </p:sp>
    </p:spTree>
    <p:extLst>
      <p:ext uri="{BB962C8B-B14F-4D97-AF65-F5344CB8AC3E}">
        <p14:creationId xmlns:p14="http://schemas.microsoft.com/office/powerpoint/2010/main" val="93318263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406893f5-2274-413a-be44-8f15a880386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AD8123970EFE4E94AE6ECA64A6A3B0" ma:contentTypeVersion="16" ma:contentTypeDescription="Create a new document." ma:contentTypeScope="" ma:versionID="03bd46427a71bf1aa6d0764568b7d902">
  <xsd:schema xmlns:xsd="http://www.w3.org/2001/XMLSchema" xmlns:xs="http://www.w3.org/2001/XMLSchema" xmlns:p="http://schemas.microsoft.com/office/2006/metadata/properties" xmlns:ns2="406893f5-2274-413a-be44-8f15a8803862" xmlns:ns3="5c72703c-1067-4fa7-89cc-ef245258de7b" targetNamespace="http://schemas.microsoft.com/office/2006/metadata/properties" ma:root="true" ma:fieldsID="57cba43f45801e92a63e5e50236f11ed" ns2:_="" ns3:_="">
    <xsd:import namespace="406893f5-2274-413a-be44-8f15a8803862"/>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893f5-2274-413a-be44-8f15a8803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316272-B14B-4FAE-AC70-6D3A4C63D4D0}">
  <ds:schemaRefs>
    <ds:schemaRef ds:uri="http://schemas.microsoft.com/sharepoint/v3/contenttype/forms"/>
  </ds:schemaRefs>
</ds:datastoreItem>
</file>

<file path=customXml/itemProps2.xml><?xml version="1.0" encoding="utf-8"?>
<ds:datastoreItem xmlns:ds="http://schemas.openxmlformats.org/officeDocument/2006/customXml" ds:itemID="{872EB84B-407E-436A-AA0E-69A0C3BD71AB}">
  <ds:schemaRefs>
    <ds:schemaRef ds:uri="406893f5-2274-413a-be44-8f15a8803862"/>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elements/1.1/"/>
    <ds:schemaRef ds:uri="http://purl.org/dc/dcmitype/"/>
    <ds:schemaRef ds:uri="http://schemas.openxmlformats.org/package/2006/metadata/core-properties"/>
    <ds:schemaRef ds:uri="5c72703c-1067-4fa7-89cc-ef245258de7b"/>
    <ds:schemaRef ds:uri="http://purl.org/dc/terms/"/>
  </ds:schemaRefs>
</ds:datastoreItem>
</file>

<file path=customXml/itemProps3.xml><?xml version="1.0" encoding="utf-8"?>
<ds:datastoreItem xmlns:ds="http://schemas.openxmlformats.org/officeDocument/2006/customXml" ds:itemID="{81944585-4E5C-431B-A750-4525EFEFB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893f5-2274-413a-be44-8f15a8803862"/>
    <ds:schemaRef ds:uri="5c72703c-1067-4fa7-89cc-ef245258d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3649</TotalTime>
  <Words>1074</Words>
  <Application>Microsoft Office PowerPoint</Application>
  <PresentationFormat>On-screen Show (4:3)</PresentationFormat>
  <Paragraphs>130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Times New Roman</vt:lpstr>
      <vt:lpstr>Office Theme</vt:lpstr>
      <vt:lpstr>PowerPoint Presentation</vt:lpstr>
      <vt:lpstr>Planned objective</vt:lpstr>
      <vt:lpstr>PARTNERS AND NETWORKS</vt:lpstr>
      <vt:lpstr>PowerPoint Presentation</vt:lpstr>
      <vt:lpstr>Expected Impact</vt:lpstr>
      <vt:lpstr>PowerPoint Presentation</vt:lpstr>
      <vt:lpstr>PowerPoint Presentation</vt:lpstr>
      <vt:lpstr>Anticipated Challenges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Nokwe Mnomiya</cp:lastModifiedBy>
  <cp:revision>109</cp:revision>
  <dcterms:created xsi:type="dcterms:W3CDTF">2014-03-06T12:27:13Z</dcterms:created>
  <dcterms:modified xsi:type="dcterms:W3CDTF">2025-02-21T07:36:41Z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0x01010034AD8123970EFE4E94AE6ECA64A6A3B0</vt:lpwstr>
  </property>
  <property fmtid="{D5CDD505-2E9C-101B-9397-08002B2CF9AE}" pid="3" name="MediaServiceImageTags">
    <vt:lpwstr/>
  </property>
</Properties>
</file>