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7" r:id="rId2"/>
    <p:sldId id="284" r:id="rId3"/>
    <p:sldId id="283" r:id="rId4"/>
    <p:sldId id="274" r:id="rId5"/>
    <p:sldId id="285" r:id="rId6"/>
    <p:sldId id="286" r:id="rId7"/>
    <p:sldId id="287" r:id="rId8"/>
    <p:sldId id="276" r:id="rId9"/>
    <p:sldId id="277" r:id="rId10"/>
    <p:sldId id="291" r:id="rId11"/>
    <p:sldId id="289" r:id="rId12"/>
    <p:sldId id="278" r:id="rId13"/>
    <p:sldId id="282" r:id="rId14"/>
    <p:sldId id="280" r:id="rId15"/>
    <p:sldId id="279" r:id="rId16"/>
    <p:sldId id="281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7B060"/>
    <a:srgbClr val="F7DA06"/>
    <a:srgbClr val="E37191"/>
    <a:srgbClr val="A57FA6"/>
    <a:srgbClr val="7D59A5"/>
    <a:srgbClr val="FF0000"/>
    <a:srgbClr val="25B56A"/>
    <a:srgbClr val="7B2C42"/>
    <a:srgbClr val="D1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C60E8-F047-49F9-BB7A-82D9EDC07AC7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03F63-EC32-4B74-ABDE-7A6599BFECFE}" type="slidenum">
              <a:rPr lang="en-ZA" smtClean="0"/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3F63-EC32-4B74-ABDE-7A6599BFECFE}" type="slidenum">
              <a:rPr lang="en-ZA" smtClean="0"/>
              <a:t>10</a:t>
            </a:fld>
            <a:endParaRPr lang="en-Z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03F63-EC32-4B74-ABDE-7A6599BFECFE}" type="slidenum">
              <a:rPr lang="en-ZA" smtClean="0"/>
              <a:t>15</a:t>
            </a:fld>
            <a:endParaRPr lang="en-Z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A6DBE-B882-4EF2-AACB-D4DAF18A6183}" type="datetimeFigureOut">
              <a:rPr lang="en-ZA" smtClean="0"/>
              <a:t>2026/03/14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5410" y="0"/>
            <a:ext cx="12197407" cy="6882714"/>
            <a:chOff x="-5410" y="0"/>
            <a:chExt cx="12197407" cy="688271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653" y="444608"/>
              <a:ext cx="8088706" cy="1194348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0" y="0"/>
              <a:ext cx="12191997" cy="113115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0" y="6364553"/>
              <a:ext cx="12191997" cy="518161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42" name="TextBox 9"/>
            <p:cNvSpPr txBox="1"/>
            <p:nvPr/>
          </p:nvSpPr>
          <p:spPr>
            <a:xfrm>
              <a:off x="-5410" y="6391015"/>
              <a:ext cx="12191996" cy="451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i="1" spc="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Voice and Choice Summit 2026    \    Voice and Choice Summit 2026 </a:t>
              </a:r>
              <a:endParaRPr lang="en-US" sz="24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Freeform: Shape 20"/>
          <p:cNvSpPr/>
          <p:nvPr/>
        </p:nvSpPr>
        <p:spPr>
          <a:xfrm>
            <a:off x="1" y="2584078"/>
            <a:ext cx="12191999" cy="2643876"/>
          </a:xfrm>
          <a:custGeom>
            <a:avLst/>
            <a:gdLst>
              <a:gd name="connsiteX0" fmla="*/ 12191999 w 12191999"/>
              <a:gd name="connsiteY0" fmla="*/ 0 h 2643876"/>
              <a:gd name="connsiteX1" fmla="*/ 12191999 w 12191999"/>
              <a:gd name="connsiteY1" fmla="*/ 464989 h 2643876"/>
              <a:gd name="connsiteX2" fmla="*/ 12090690 w 12191999"/>
              <a:gd name="connsiteY2" fmla="*/ 483907 h 2643876"/>
              <a:gd name="connsiteX3" fmla="*/ 5319131 w 12191999"/>
              <a:gd name="connsiteY3" fmla="*/ 2639171 h 2643876"/>
              <a:gd name="connsiteX4" fmla="*/ 0 w 12191999"/>
              <a:gd name="connsiteY4" fmla="*/ 1806892 h 2643876"/>
              <a:gd name="connsiteX5" fmla="*/ 22303 w 12191999"/>
              <a:gd name="connsiteY5" fmla="*/ 1351345 h 2643876"/>
              <a:gd name="connsiteX6" fmla="*/ 5330284 w 12191999"/>
              <a:gd name="connsiteY6" fmla="*/ 2452625 h 2643876"/>
              <a:gd name="connsiteX7" fmla="*/ 10868965 w 12191999"/>
              <a:gd name="connsiteY7" fmla="*/ 389807 h 2643876"/>
              <a:gd name="connsiteX8" fmla="*/ 12104896 w 12191999"/>
              <a:gd name="connsiteY8" fmla="*/ 1644 h 264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643876">
                <a:moveTo>
                  <a:pt x="12191999" y="0"/>
                </a:moveTo>
                <a:lnTo>
                  <a:pt x="12191999" y="464989"/>
                </a:lnTo>
                <a:lnTo>
                  <a:pt x="12090690" y="483907"/>
                </a:lnTo>
                <a:cubicBezTo>
                  <a:pt x="10319058" y="857183"/>
                  <a:pt x="7278028" y="2750381"/>
                  <a:pt x="5319131" y="2639171"/>
                </a:cubicBezTo>
                <a:cubicBezTo>
                  <a:pt x="3297044" y="2524373"/>
                  <a:pt x="2378926" y="1362052"/>
                  <a:pt x="0" y="1806892"/>
                </a:cubicBezTo>
                <a:lnTo>
                  <a:pt x="22303" y="1351345"/>
                </a:lnTo>
                <a:cubicBezTo>
                  <a:pt x="1256371" y="1285276"/>
                  <a:pt x="3401123" y="2389872"/>
                  <a:pt x="5330284" y="2452625"/>
                </a:cubicBezTo>
                <a:cubicBezTo>
                  <a:pt x="8259338" y="2486108"/>
                  <a:pt x="9788675" y="947659"/>
                  <a:pt x="10868965" y="389807"/>
                </a:cubicBezTo>
                <a:cubicBezTo>
                  <a:pt x="11409110" y="110881"/>
                  <a:pt x="11816948" y="21434"/>
                  <a:pt x="12104896" y="1644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371104" y="2148110"/>
            <a:ext cx="9144000" cy="181140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</a:t>
            </a:r>
            <a:b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Summit 2026-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Story of Change Category</a:t>
            </a:r>
            <a:endParaRPr lang="en-ZA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1"/>
          <p:cNvSpPr txBox="1"/>
          <p:nvPr/>
        </p:nvSpPr>
        <p:spPr>
          <a:xfrm>
            <a:off x="955552" y="4155301"/>
            <a:ext cx="10972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Title/Name of the Story</a:t>
            </a:r>
          </a:p>
          <a:p>
            <a:pPr algn="ctr"/>
            <a:r>
              <a:rPr lang="en-US" sz="2800" b="1" dirty="0">
                <a:solidFill>
                  <a:schemeClr val="accent2"/>
                </a:solidFill>
              </a:rPr>
              <a:t>Reclaiming Community Space Through Practice-Based Empowerment in Rural </a:t>
            </a:r>
            <a:r>
              <a:rPr lang="en-US" sz="2800" b="1" dirty="0" err="1">
                <a:solidFill>
                  <a:schemeClr val="accent2"/>
                </a:solidFill>
              </a:rPr>
              <a:t>KwaMnyandu</a:t>
            </a:r>
            <a:endParaRPr lang="en-US" sz="2800" b="1" dirty="0">
              <a:solidFill>
                <a:schemeClr val="accent2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(South Africa, Johannesburg, March 2026 and Phila Vilakazi)</a:t>
            </a:r>
          </a:p>
          <a:p>
            <a:pPr algn="ctr"/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2" name="Content Placeholder 4"/>
          <p:cNvSpPr txBox="1"/>
          <p:nvPr/>
        </p:nvSpPr>
        <p:spPr>
          <a:xfrm>
            <a:off x="9722368" y="469806"/>
            <a:ext cx="1303979" cy="8972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2000" dirty="0">
                <a:solidFill>
                  <a:srgbClr val="FF0000"/>
                </a:solidFill>
              </a:rPr>
              <a:t>Your logo goes here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609" y="382405"/>
            <a:ext cx="2380960" cy="9806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IMPACT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306" y="467208"/>
            <a:ext cx="3953992" cy="592358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Significance of the Change</a:t>
            </a:r>
            <a:endParaRPr lang="en-US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/>
          <p:cNvSpPr txBox="1"/>
          <p:nvPr/>
        </p:nvSpPr>
        <p:spPr>
          <a:xfrm>
            <a:off x="6213562" y="113447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/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233479"/>
          </a:xfrm>
          <a:ln>
            <a:solidFill>
              <a:schemeClr val="tx1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US" sz="3300" b="1" dirty="0"/>
              <a:t>Advancing the movement</a:t>
            </a:r>
            <a:r>
              <a:rPr lang="en-US" sz="3300" dirty="0"/>
              <a:t>: This story demonstrates how practice-based community empowerment can translate ideas about women’s economic empowerment into practical, visible change. By turning a neglected community space into a training and economic opportunity hub, the initiative shows how women can move from exclusion to active participation in local economies.</a:t>
            </a:r>
          </a:p>
          <a:p>
            <a:r>
              <a:rPr lang="en-US" sz="3300" b="1" dirty="0"/>
              <a:t>Strengthening the model</a:t>
            </a:r>
            <a:r>
              <a:rPr lang="en-US" sz="3300" dirty="0"/>
              <a:t>: The success in </a:t>
            </a:r>
            <a:r>
              <a:rPr lang="en-US" sz="3300" dirty="0" err="1"/>
              <a:t>KwaMnyandu</a:t>
            </a:r>
            <a:r>
              <a:rPr lang="en-US" sz="3300" dirty="0"/>
              <a:t> validates Sasopsbiz Foundation’s Practice-Based Community Empowerment Model, proving that real community challenges can become platforms for skills development, enterprise creation, and community renewal.</a:t>
            </a:r>
          </a:p>
          <a:p>
            <a:r>
              <a:rPr lang="en-US" sz="3300" b="1" dirty="0"/>
              <a:t>Building stronger networks</a:t>
            </a:r>
            <a:r>
              <a:rPr lang="en-US" sz="3300" dirty="0"/>
              <a:t>: Through collaboration with </a:t>
            </a:r>
            <a:r>
              <a:rPr lang="en-US" sz="3300" dirty="0" err="1"/>
              <a:t>Imbewuyesizwe</a:t>
            </a:r>
            <a:r>
              <a:rPr lang="en-US" sz="3300" dirty="0"/>
              <a:t> NPO, traditional leadership, and the UCENI network, the project demonstrates the importance of local partnerships and community ownership in sustaining change.</a:t>
            </a:r>
          </a:p>
          <a:p>
            <a:r>
              <a:rPr lang="en-US" sz="3300" b="1" dirty="0"/>
              <a:t>Next steps</a:t>
            </a:r>
            <a:r>
              <a:rPr lang="en-US" sz="3300" dirty="0"/>
              <a:t>: The results create a pathway to scale the model to other communities, train more women in trades, strengthen women-led businesses, and expand the network of community partners working together to drive sustainable rural economic development</a:t>
            </a:r>
            <a:r>
              <a:rPr lang="en-US" dirty="0"/>
              <a:t>.</a:t>
            </a:r>
          </a:p>
        </p:txBody>
      </p:sp>
      <p:pic>
        <p:nvPicPr>
          <p:cNvPr id="4" name="Picture 3" descr="IMG-20260310-WA00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475" y="1091565"/>
            <a:ext cx="5972810" cy="5232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Beneficiaries</a:t>
            </a:r>
            <a:endParaRPr lang="en-US" b="1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3794" y="1317523"/>
          <a:ext cx="8570656" cy="4543051"/>
        </p:xfrm>
        <a:graphic>
          <a:graphicData uri="http://schemas.openxmlformats.org/drawingml/2006/table">
            <a:tbl>
              <a:tblPr/>
              <a:tblGrid>
                <a:gridCol w="5790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0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036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participants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Direct beneficiaries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Char char="b"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alt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Direct beneficiaries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2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Indirect beneficiaries (e.g. through other networks)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87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Indirect beneficiaries (e.g. through other networks)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16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8525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Online beneficiaries (e.g. website access, mailing lists, scholarly articles)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8525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Online beneficiaries (e.g. website access, mailing lists, scholarly articles)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0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88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124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0" y="-27485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Challenges &amp; Lessons learnt</a:t>
            </a:r>
            <a:endParaRPr lang="en-US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/>
          <p:cNvSpPr txBox="1"/>
          <p:nvPr/>
        </p:nvSpPr>
        <p:spPr>
          <a:xfrm>
            <a:off x="6204155" y="817651"/>
            <a:ext cx="5982431" cy="52732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What lessons have you learnt?</a:t>
            </a:r>
          </a:p>
          <a:p>
            <a:r>
              <a:rPr lang="en-US" dirty="0"/>
              <a:t>Real problems create meaningful learning: Using a real community challenge as the training site made the learning practical and immediately relevant.</a:t>
            </a:r>
          </a:p>
          <a:p>
            <a:r>
              <a:rPr lang="en-US" dirty="0"/>
              <a:t>Local leadership is essential: The role of </a:t>
            </a:r>
            <a:r>
              <a:rPr lang="en-US" dirty="0" err="1"/>
              <a:t>Imbewuyesizwe</a:t>
            </a:r>
            <a:r>
              <a:rPr lang="en-US" dirty="0"/>
              <a:t> NPO and traditional leadership was critical in </a:t>
            </a:r>
            <a:r>
              <a:rPr lang="en-US" dirty="0" err="1"/>
              <a:t>mobilising</a:t>
            </a:r>
            <a:r>
              <a:rPr lang="en-US" dirty="0"/>
              <a:t> the community and building trust.</a:t>
            </a:r>
          </a:p>
          <a:p>
            <a:r>
              <a:rPr lang="en-US" dirty="0"/>
              <a:t>Partnerships strengthen impact: Collaboration between Sasopsbiz Foundation, community </a:t>
            </a:r>
            <a:r>
              <a:rPr lang="en-US" dirty="0" err="1"/>
              <a:t>organisations</a:t>
            </a:r>
            <a:r>
              <a:rPr lang="en-US" dirty="0"/>
              <a:t>, UCENI network partners, and </a:t>
            </a:r>
            <a:r>
              <a:rPr lang="en-US" dirty="0" err="1"/>
              <a:t>Inkunzi</a:t>
            </a:r>
            <a:r>
              <a:rPr lang="en-US" dirty="0"/>
              <a:t> </a:t>
            </a:r>
            <a:r>
              <a:rPr lang="en-US" dirty="0" err="1"/>
              <a:t>Isematholeni</a:t>
            </a:r>
            <a:r>
              <a:rPr lang="en-US" dirty="0"/>
              <a:t> made it possible to address both economic and social challenges.</a:t>
            </a:r>
          </a:p>
          <a:p>
            <a:r>
              <a:rPr lang="en-US" dirty="0"/>
              <a:t>Women respond strongly to opportunity: When given access to practical skills, mentorship, and support, women can quickly transition from trainees to income earners and entrepreneurs.</a:t>
            </a:r>
          </a:p>
          <a:p>
            <a:r>
              <a:rPr lang="en-US" dirty="0"/>
              <a:t>Community assets can drive development: Neglected infrastructure, when reclaimed and used as a place of practice, can become a catalyst for skills development, livelihoods, and community renewal</a:t>
            </a:r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/>
          <p:cNvSpPr>
            <a:spLocks noGrp="1"/>
          </p:cNvSpPr>
          <p:nvPr>
            <p:ph sz="half" idx="1"/>
          </p:nvPr>
        </p:nvSpPr>
        <p:spPr>
          <a:xfrm>
            <a:off x="229719" y="867177"/>
            <a:ext cx="5860869" cy="5376307"/>
          </a:xfrm>
          <a:ln>
            <a:solidFill>
              <a:schemeClr val="tx1"/>
            </a:solidFill>
          </a:ln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800" b="1" dirty="0"/>
              <a:t>CHALLENGES</a:t>
            </a:r>
          </a:p>
          <a:p>
            <a:pPr marL="0" indent="0">
              <a:buNone/>
            </a:pPr>
            <a:r>
              <a:rPr lang="en-US" b="1" dirty="0"/>
              <a:t>1</a:t>
            </a:r>
            <a:r>
              <a:rPr lang="en-US" sz="3400" b="1" dirty="0"/>
              <a:t>. Sustaining economic opportunities: </a:t>
            </a:r>
            <a:r>
              <a:rPr lang="en-US" sz="3400" dirty="0"/>
              <a:t>If trainees do not consistently access work opportunities, some may struggle to convert their skills into sustainable income.</a:t>
            </a:r>
          </a:p>
          <a:p>
            <a:pPr marL="0" indent="0">
              <a:buNone/>
            </a:pPr>
            <a:r>
              <a:rPr lang="en-US" sz="3400" b="1" dirty="0"/>
              <a:t>Mitigation</a:t>
            </a:r>
            <a:r>
              <a:rPr lang="en-US" sz="3400" dirty="0"/>
              <a:t>: Continue linking graduates to projects, mentorship, and enterprise development through the Sasopsbiz community and business support </a:t>
            </a:r>
            <a:r>
              <a:rPr lang="en-US" sz="3400" dirty="0" err="1"/>
              <a:t>programmes</a:t>
            </a:r>
            <a:r>
              <a:rPr lang="en-US" sz="3400" dirty="0"/>
              <a:t>.</a:t>
            </a:r>
          </a:p>
          <a:p>
            <a:pPr marL="0" indent="0">
              <a:buNone/>
            </a:pPr>
            <a:r>
              <a:rPr lang="en-US" sz="3400" b="1" dirty="0"/>
              <a:t>2. Maintenance of the community hall</a:t>
            </a:r>
            <a:r>
              <a:rPr lang="en-US" sz="3400" dirty="0"/>
              <a:t>: Without ongoing care and community ownership, the facility could fall back into neglect.</a:t>
            </a:r>
          </a:p>
          <a:p>
            <a:pPr marL="0" indent="0">
              <a:buNone/>
            </a:pPr>
            <a:r>
              <a:rPr lang="en-US" sz="3400" b="1" dirty="0"/>
              <a:t>Mitigation</a:t>
            </a:r>
            <a:r>
              <a:rPr lang="en-US" sz="3400" dirty="0"/>
              <a:t>: Strengthen local stewardship through </a:t>
            </a:r>
            <a:r>
              <a:rPr lang="en-US" sz="3400" dirty="0" err="1"/>
              <a:t>Imbewuyesizwe</a:t>
            </a:r>
            <a:r>
              <a:rPr lang="en-US" sz="3400" dirty="0"/>
              <a:t> NPO, traditional leadership, and community users of the hall.</a:t>
            </a:r>
          </a:p>
          <a:p>
            <a:pPr marL="0" indent="0">
              <a:buNone/>
            </a:pPr>
            <a:r>
              <a:rPr lang="en-US" sz="3400" b="1" dirty="0"/>
              <a:t>3. Limited financial resources to expand the model</a:t>
            </a:r>
            <a:r>
              <a:rPr lang="en-US" sz="3400" dirty="0"/>
              <a:t>: Scaling the initiative to other communities may be constrained by funding and resources.</a:t>
            </a:r>
          </a:p>
          <a:p>
            <a:pPr marL="0" indent="0">
              <a:buNone/>
            </a:pPr>
            <a:r>
              <a:rPr lang="en-US" sz="3400" b="1" dirty="0"/>
              <a:t>Mitigation</a:t>
            </a:r>
            <a:r>
              <a:rPr lang="en-US" sz="3400" dirty="0"/>
              <a:t>: Build partnerships through the UCENI network and demonstrate the model’s impact to attract support from development partners.</a:t>
            </a:r>
          </a:p>
          <a:p>
            <a:pPr marL="0" indent="0">
              <a:buNone/>
            </a:pPr>
            <a:r>
              <a:rPr lang="en-US" sz="3400" b="1" dirty="0"/>
              <a:t>4. Social challenges in the community</a:t>
            </a:r>
            <a:r>
              <a:rPr lang="en-US" sz="3400" dirty="0"/>
              <a:t>: Issues such as substance abuse or unemployment could continue to affect the community environment.</a:t>
            </a:r>
          </a:p>
          <a:p>
            <a:pPr marL="0" indent="0">
              <a:buNone/>
            </a:pPr>
            <a:r>
              <a:rPr lang="en-US" sz="3400" b="1" dirty="0"/>
              <a:t>Mitigation: </a:t>
            </a:r>
            <a:r>
              <a:rPr lang="en-US" sz="3400" dirty="0"/>
              <a:t>Maintain partnerships with </a:t>
            </a:r>
            <a:r>
              <a:rPr lang="en-US" sz="3400" dirty="0" err="1"/>
              <a:t>organisations</a:t>
            </a:r>
            <a:r>
              <a:rPr lang="en-US" sz="3400" dirty="0"/>
              <a:t> such as </a:t>
            </a:r>
            <a:r>
              <a:rPr lang="en-US" sz="3400" dirty="0" err="1"/>
              <a:t>Inkunzi</a:t>
            </a:r>
            <a:r>
              <a:rPr lang="en-US" sz="3400" dirty="0"/>
              <a:t> </a:t>
            </a:r>
            <a:r>
              <a:rPr lang="en-US" sz="3400" dirty="0" err="1"/>
              <a:t>Isematholeni</a:t>
            </a:r>
            <a:r>
              <a:rPr lang="en-US" sz="3400" dirty="0"/>
              <a:t> and expand community-based </a:t>
            </a:r>
            <a:r>
              <a:rPr lang="en-US" sz="3400" dirty="0" err="1"/>
              <a:t>programmes</a:t>
            </a:r>
            <a:r>
              <a:rPr lang="en-US" sz="3400" dirty="0"/>
              <a:t> that address social and economic challenges together.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Sustainability</a:t>
            </a:r>
            <a:endParaRPr kumimoji="0" lang="en-US" sz="4400" b="1" i="1" u="none" strike="noStrike" kern="1200" cap="none" spc="300" normalizeH="0" baseline="0" noProof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/>
          <p:cNvSpPr txBox="1"/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ZA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vidence</a:t>
            </a:r>
            <a:r>
              <a:rPr kumimoji="0" lang="en-Z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Include Photos or videos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kumimoji="0" lang="en-US" sz="24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/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buNone/>
            </a:pPr>
            <a:r>
              <a:rPr lang="en-US" b="1" dirty="0"/>
              <a:t>Sustainability Measures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Local ownership:</a:t>
            </a:r>
            <a:r>
              <a:rPr lang="en-US" dirty="0"/>
              <a:t> The hall is now under the stewardship of </a:t>
            </a:r>
            <a:r>
              <a:rPr lang="en-US" dirty="0" err="1"/>
              <a:t>Imbewuyesizwe</a:t>
            </a:r>
            <a:r>
              <a:rPr lang="en-US" dirty="0"/>
              <a:t> NPO and community leadership, ensuring continued use and maintenance.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Skills that generate livelihoods:</a:t>
            </a:r>
            <a:r>
              <a:rPr lang="en-US" dirty="0"/>
              <a:t> The 20 trained women gained practical trade skills that allow them to access work opportunities, continue working with the trainer, or run their own small businesses.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Ongoing mentorship:</a:t>
            </a:r>
            <a:r>
              <a:rPr lang="en-US" dirty="0"/>
              <a:t> All trainees become part of the Sasopsbiz community, giving them access to mentorship, enterprise support, and business development opportunities such as the Sasopsbiz Business Bootcamp.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Community </a:t>
            </a:r>
            <a:r>
              <a:rPr lang="en-US" b="1" dirty="0" err="1"/>
              <a:t>utilisation</a:t>
            </a:r>
            <a:r>
              <a:rPr lang="en-US" b="1" dirty="0"/>
              <a:t> of the hall:</a:t>
            </a:r>
            <a:r>
              <a:rPr lang="en-US" dirty="0"/>
              <a:t> The hall is now actively used for community events, </a:t>
            </a:r>
            <a:r>
              <a:rPr lang="en-US" dirty="0" err="1"/>
              <a:t>programmes</a:t>
            </a:r>
            <a:r>
              <a:rPr lang="en-US" dirty="0"/>
              <a:t>, and gatherings, making it a valued community asset.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Expanded training </a:t>
            </a:r>
            <a:r>
              <a:rPr lang="en-US" b="1" dirty="0" err="1"/>
              <a:t>programmes</a:t>
            </a:r>
            <a:r>
              <a:rPr lang="en-US" b="1" dirty="0"/>
              <a:t>:</a:t>
            </a:r>
            <a:r>
              <a:rPr lang="en-US" dirty="0"/>
              <a:t> Future SWITS cohorts can train more women and youth, creating a larger pool of skilled workers and entrepreneurs in rural communities.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153" y="1091294"/>
            <a:ext cx="5860869" cy="49131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spc="30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Next Steps</a:t>
            </a:r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/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11248946" cy="5034869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b="1" dirty="0"/>
              <a:t>Expand training opportunities</a:t>
            </a:r>
            <a:r>
              <a:rPr lang="en-US" dirty="0"/>
              <a:t>: Run additional cohorts of the </a:t>
            </a:r>
            <a:r>
              <a:rPr lang="en-US" dirty="0" err="1"/>
              <a:t>Sasops</a:t>
            </a:r>
            <a:r>
              <a:rPr lang="en-US" dirty="0"/>
              <a:t> Women in Trades (SWITS) Programme to train more women and youth in practical trades.</a:t>
            </a:r>
          </a:p>
          <a:p>
            <a:r>
              <a:rPr lang="en-US" b="1" dirty="0"/>
              <a:t>Strengthen women-led enterprises</a:t>
            </a:r>
            <a:r>
              <a:rPr lang="en-US" dirty="0"/>
              <a:t>: Support graduates to </a:t>
            </a:r>
            <a:r>
              <a:rPr lang="en-US" dirty="0" err="1"/>
              <a:t>formalise</a:t>
            </a:r>
            <a:r>
              <a:rPr lang="en-US" dirty="0"/>
              <a:t> their businesses, access contracts, and expand their services through mentorship and business development support.</a:t>
            </a:r>
          </a:p>
          <a:p>
            <a:r>
              <a:rPr lang="en-US" b="1" dirty="0"/>
              <a:t>Leverage the hall as a community hub</a:t>
            </a:r>
            <a:r>
              <a:rPr lang="en-US" dirty="0"/>
              <a:t>: Continue using the restored hall for skills training, youth </a:t>
            </a:r>
            <a:r>
              <a:rPr lang="en-US" dirty="0" err="1"/>
              <a:t>programmes</a:t>
            </a:r>
            <a:r>
              <a:rPr lang="en-US" dirty="0"/>
              <a:t>, community events, and economic activities.</a:t>
            </a:r>
          </a:p>
          <a:p>
            <a:r>
              <a:rPr lang="en-US" b="1" dirty="0"/>
              <a:t>Scale the model to other communities</a:t>
            </a:r>
            <a:r>
              <a:rPr lang="en-US" dirty="0"/>
              <a:t>: Through the UCENI network, identify other rural areas with similar challenges and apply the Practice-Based Community Empowerment Model to transform community assets and create livelihoods.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Before and After at KwaMnyandu Hall</a:t>
            </a: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nVideoEditor_2026_03_12_210309756 (video-converter">
            <a:hlinkClick r:id="" action="ppaction://media"/>
          </p:cNvPr>
          <p:cNvPicPr/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3735" y="771990"/>
            <a:ext cx="6193581" cy="4724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-5410" y="-39780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Synopsis</a:t>
            </a:r>
            <a:r>
              <a:rPr lang="en-ZA" dirty="0"/>
              <a:t>– brief overview what this is about </a:t>
            </a:r>
            <a:endParaRPr lang="en-US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393291" y="845136"/>
          <a:ext cx="11572568" cy="51722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9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2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78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</a:rPr>
                        <a:t>Name 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</a:rPr>
                        <a:t> Phila Vilakazi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8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</a:rPr>
                        <a:t>Designation 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</a:rPr>
                        <a:t> Programmes Officer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73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</a:rPr>
                        <a:t>Organisation 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</a:rPr>
                        <a:t> Sasopsbiz Foundation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09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800">
                          <a:solidFill>
                            <a:schemeClr val="tx1"/>
                          </a:solidFill>
                          <a:effectLst/>
                        </a:rPr>
                        <a:t>Country </a:t>
                      </a:r>
                      <a:endParaRPr lang="en-ZA" sz="18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</a:rPr>
                        <a:t> South Africa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91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</a:rPr>
                        <a:t>Category 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1800" dirty="0">
                          <a:solidFill>
                            <a:schemeClr val="tx1"/>
                          </a:solidFill>
                          <a:effectLst/>
                        </a:rPr>
                        <a:t> Change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18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Summary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This is a story of how a determined group of young women and two males, supported by their community, reclaimed an abandoned hall and transformed it into a valuable community asset.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The change was made possible through collaboration between traditional leadership, the local NPO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Imbewuyesizwe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, the UCENI network, and Sasopsbiz Foundation, demonstrating the power of partnerships in driving rural community transformation.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Ultimately, it is a story that demonstrates the effectiveness of Sasopsbiz Foundation’s Practice-Based Community Empowerment Model, showing how community-led action can turn local challenges into opportunities for women to start businesses, access work, and build sustainable livelihoods.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0" y="113115"/>
            <a:ext cx="12191994" cy="5380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 Black" panose="020B0A04020102020204" pitchFamily="34" charset="0"/>
              </a:rPr>
              <a:t>Background</a:t>
            </a:r>
            <a:r>
              <a:rPr lang="en-ZA" b="1" dirty="0">
                <a:latin typeface="Arial Black" panose="020B0A04020102020204" pitchFamily="34" charset="0"/>
              </a:rPr>
              <a:t> </a:t>
            </a:r>
            <a:endParaRPr lang="en-US" b="1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/>
          <p:cNvSpPr txBox="1"/>
          <p:nvPr/>
        </p:nvSpPr>
        <p:spPr>
          <a:xfrm>
            <a:off x="6213562" y="764319"/>
            <a:ext cx="5973024" cy="55604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</a:t>
            </a:r>
            <a:r>
              <a:rPr lang="en-ZA" dirty="0" err="1"/>
              <a:t>vidence</a:t>
            </a:r>
            <a:r>
              <a:rPr lang="en-ZA" dirty="0"/>
              <a:t>: Include Photos or videos</a:t>
            </a:r>
          </a:p>
          <a:p>
            <a:endParaRPr lang="en-ZA" dirty="0"/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/>
          <p:cNvSpPr>
            <a:spLocks noGrp="1"/>
          </p:cNvSpPr>
          <p:nvPr>
            <p:ph sz="half" idx="1"/>
          </p:nvPr>
        </p:nvSpPr>
        <p:spPr>
          <a:xfrm>
            <a:off x="245806" y="764319"/>
            <a:ext cx="5850194" cy="5560453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b="1" dirty="0"/>
              <a:t>Location</a:t>
            </a:r>
            <a:r>
              <a:rPr lang="en-US" dirty="0"/>
              <a:t>: Situated in </a:t>
            </a:r>
            <a:r>
              <a:rPr lang="en-US" dirty="0" err="1"/>
              <a:t>Elandskop</a:t>
            </a:r>
            <a:r>
              <a:rPr lang="en-US" dirty="0"/>
              <a:t>, roughly 30-40km from central Pietermaritzburg.</a:t>
            </a:r>
          </a:p>
          <a:p>
            <a:pPr marL="0" indent="0">
              <a:buNone/>
            </a:pPr>
            <a:r>
              <a:rPr lang="en-US" b="1" dirty="0"/>
              <a:t>Education</a:t>
            </a:r>
            <a:r>
              <a:rPr lang="en-US" dirty="0"/>
              <a:t>: Home to </a:t>
            </a:r>
            <a:r>
              <a:rPr lang="en-US" dirty="0" err="1"/>
              <a:t>Kwamnyandu</a:t>
            </a:r>
            <a:r>
              <a:rPr lang="en-US" dirty="0"/>
              <a:t> Primary School (Public, Quintile 3)</a:t>
            </a:r>
          </a:p>
          <a:p>
            <a:pPr marL="0" indent="0">
              <a:buNone/>
            </a:pPr>
            <a:r>
              <a:rPr lang="en-US" b="1" dirty="0"/>
              <a:t>Food Insecurity</a:t>
            </a:r>
            <a:r>
              <a:rPr lang="en-US" dirty="0"/>
              <a:t>: Residents face significant challenges with the rising cost of living, leading to food insecurity.</a:t>
            </a:r>
          </a:p>
          <a:p>
            <a:pPr marL="0" indent="0">
              <a:buNone/>
            </a:pPr>
            <a:r>
              <a:rPr lang="en-US" b="1" dirty="0"/>
              <a:t>Infrastructure and Services</a:t>
            </a:r>
            <a:r>
              <a:rPr lang="en-US" dirty="0"/>
              <a:t>: The area, particularly around </a:t>
            </a:r>
            <a:r>
              <a:rPr lang="en-US" dirty="0" err="1"/>
              <a:t>Vulindlela</a:t>
            </a:r>
            <a:r>
              <a:rPr lang="en-US" dirty="0"/>
              <a:t>, faces challenges with inadequate services and, in some areas, significant water shortages.</a:t>
            </a:r>
          </a:p>
          <a:p>
            <a:pPr marL="0" indent="0">
              <a:buNone/>
            </a:pPr>
            <a:r>
              <a:rPr lang="en-US" b="1" dirty="0"/>
              <a:t>Economic Drivers</a:t>
            </a:r>
            <a:r>
              <a:rPr lang="en-US" dirty="0"/>
              <a:t>: High unemployment has necessitated a reliance on social grants.</a:t>
            </a:r>
          </a:p>
          <a:p>
            <a:pPr marL="0" indent="0">
              <a:buNone/>
            </a:pPr>
            <a:r>
              <a:rPr lang="en-US" b="1" dirty="0"/>
              <a:t>Impact on Youth</a:t>
            </a:r>
            <a:r>
              <a:rPr lang="en-US" dirty="0"/>
              <a:t>: Poverty in the area contributes to low self-esteem and anxiety among youth,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562" y="764319"/>
            <a:ext cx="5980694" cy="55604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 Black" panose="020B0A04020102020204" pitchFamily="34" charset="0"/>
              </a:rPr>
              <a:t>Context</a:t>
            </a:r>
          </a:p>
        </p:txBody>
      </p:sp>
      <p:sp>
        <p:nvSpPr>
          <p:cNvPr id="7" name="Content Placeholder 4"/>
          <p:cNvSpPr txBox="1"/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E</a:t>
            </a:r>
            <a:r>
              <a:rPr lang="en-ZA" err="1"/>
              <a:t>vidence</a:t>
            </a:r>
            <a:r>
              <a:rPr lang="en-ZA"/>
              <a:t>: Include Photos or videos</a:t>
            </a:r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/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buNone/>
            </a:pPr>
            <a:r>
              <a:rPr lang="en-US" b="1" dirty="0"/>
              <a:t>Situation When We Arrived in </a:t>
            </a:r>
            <a:r>
              <a:rPr lang="en-US" b="1" dirty="0" err="1"/>
              <a:t>KwaMnyandu</a:t>
            </a: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High unemployment and poverty plagued the rural community, particularly affecting women and youth.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community hall had been abandoned for over 20 years and was occupied by drug users, making it unsafe and a source of fear for residents.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Multiple attempts by different sectors of the community to reclaim the hall had failed, including efforts by former residents, middle-class stakeholders, and municipal officials.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Even calls on local radio and proposals to convert the hall into a studio or library by various government departments did not materialize, leaving the hall a persistent problem due to vagrants and safety concerns.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local NPO </a:t>
            </a:r>
            <a:r>
              <a:rPr lang="en-US" dirty="0" err="1"/>
              <a:t>Imbewuyesizwe</a:t>
            </a:r>
            <a:r>
              <a:rPr lang="en-US" dirty="0"/>
              <a:t> approached Sasopsbiz Foundation with a bigger vision of turning the hall into a community asset</a:t>
            </a:r>
          </a:p>
          <a:p>
            <a:endParaRPr lang="en-US" dirty="0"/>
          </a:p>
        </p:txBody>
      </p:sp>
      <p:pic>
        <p:nvPicPr>
          <p:cNvPr id="4" name="Picture 3" descr="FB_IMG_17733415386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110" y="1091565"/>
            <a:ext cx="5977890" cy="49993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 Black" panose="020B0A04020102020204" pitchFamily="34" charset="0"/>
              </a:rPr>
              <a:t>Objectives</a:t>
            </a:r>
          </a:p>
        </p:txBody>
      </p:sp>
      <p:sp>
        <p:nvSpPr>
          <p:cNvPr id="7" name="Content Placeholder 4"/>
          <p:cNvSpPr txBox="1"/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E</a:t>
            </a:r>
            <a:r>
              <a:rPr lang="en-ZA" err="1"/>
              <a:t>vidence</a:t>
            </a:r>
            <a:r>
              <a:rPr lang="en-ZA"/>
              <a:t>: Include Photos or videos</a:t>
            </a:r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/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/>
              <a:t>Reclaim and rehabilitate the abandoned community hall so it could once again serve as a safe and productive space for the community.</a:t>
            </a:r>
          </a:p>
          <a:p>
            <a:r>
              <a:rPr lang="en-US" dirty="0"/>
              <a:t>Equip young women with practical trade skills through the </a:t>
            </a:r>
            <a:r>
              <a:rPr lang="en-US" dirty="0" err="1"/>
              <a:t>Sasops</a:t>
            </a:r>
            <a:r>
              <a:rPr lang="en-US" dirty="0"/>
              <a:t> Women in Trades (SWITS) Programme, including painting, door repair, and window installation.</a:t>
            </a:r>
          </a:p>
          <a:p>
            <a:r>
              <a:rPr lang="en-US" dirty="0"/>
              <a:t>Create pathways to livelihoods and entrepreneurship by enabling women to access work opportunities and start their own businesses.</a:t>
            </a:r>
          </a:p>
          <a:p>
            <a:r>
              <a:rPr lang="en-US" dirty="0" err="1"/>
              <a:t>Mobilise</a:t>
            </a:r>
            <a:r>
              <a:rPr lang="en-US" dirty="0"/>
              <a:t> community collaboration by bringing together traditional leadership, local </a:t>
            </a:r>
            <a:r>
              <a:rPr lang="en-US" dirty="0" err="1"/>
              <a:t>organisations</a:t>
            </a:r>
            <a:r>
              <a:rPr lang="en-US" dirty="0"/>
              <a:t> such as </a:t>
            </a:r>
            <a:r>
              <a:rPr lang="en-US" dirty="0" err="1"/>
              <a:t>Imbewuyesizwe</a:t>
            </a:r>
            <a:r>
              <a:rPr lang="en-US" dirty="0"/>
              <a:t>, and partners within the UCENI network to drive sustainable community-led development.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395" y="1091565"/>
            <a:ext cx="5974715" cy="50355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98163" y="4310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 Black" panose="020B0A04020102020204" pitchFamily="34" charset="0"/>
              </a:rPr>
              <a:t>                     APPROACH</a:t>
            </a:r>
          </a:p>
        </p:txBody>
      </p:sp>
      <p:sp>
        <p:nvSpPr>
          <p:cNvPr id="7" name="Content Placeholder 4"/>
          <p:cNvSpPr txBox="1"/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ZA" dirty="0"/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/>
          <p:cNvSpPr>
            <a:spLocks noGrp="1"/>
          </p:cNvSpPr>
          <p:nvPr>
            <p:ph sz="half" idx="1"/>
          </p:nvPr>
        </p:nvSpPr>
        <p:spPr>
          <a:xfrm>
            <a:off x="219558" y="139577"/>
            <a:ext cx="5973024" cy="6185196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600" b="1" dirty="0"/>
              <a:t>At the Centre</a:t>
            </a:r>
            <a:r>
              <a:rPr lang="en-US" sz="1600" dirty="0"/>
              <a:t>: Community – The Place of Practice</a:t>
            </a:r>
          </a:p>
          <a:p>
            <a:r>
              <a:rPr lang="en-US" sz="1600" dirty="0"/>
              <a:t>Real environments where learning and development happen</a:t>
            </a:r>
          </a:p>
          <a:p>
            <a:r>
              <a:rPr lang="en-US" sz="1600" dirty="0"/>
              <a:t>Real livelihoods, Real challenges, Real economy</a:t>
            </a:r>
          </a:p>
          <a:p>
            <a:r>
              <a:rPr lang="en-US" sz="1600" dirty="0"/>
              <a:t>Examples:🏠 Homes | 🏫 Schools | 🏥 Clinics | 🏛 Community Spaces</a:t>
            </a:r>
          </a:p>
          <a:p>
            <a:pPr marL="0" indent="0">
              <a:buNone/>
            </a:pPr>
            <a:r>
              <a:rPr lang="en-US" sz="1600" b="1" dirty="0"/>
              <a:t>The Four Actors That Drive the Model</a:t>
            </a:r>
          </a:p>
          <a:p>
            <a:pPr marL="342900" indent="-342900">
              <a:buAutoNum type="arabicPeriod"/>
            </a:pPr>
            <a:r>
              <a:rPr lang="en-US" sz="1600" dirty="0"/>
              <a:t>Sasopsbiz Foundation</a:t>
            </a:r>
          </a:p>
          <a:p>
            <a:pPr marL="0" indent="0">
              <a:buNone/>
            </a:pPr>
            <a:r>
              <a:rPr lang="en-US" sz="1600" dirty="0"/>
              <a:t>System leadership, Coordination &amp; facilitation, Partnerships &amp; systems building, Quality assurance</a:t>
            </a:r>
          </a:p>
          <a:p>
            <a:pPr marL="0" indent="0">
              <a:buNone/>
            </a:pPr>
            <a:r>
              <a:rPr lang="en-US" sz="1600" dirty="0"/>
              <a:t>2. Trainers &amp; Practitioners</a:t>
            </a:r>
          </a:p>
          <a:p>
            <a:pPr marL="0" indent="0">
              <a:buNone/>
            </a:pPr>
            <a:r>
              <a:rPr lang="en-US" sz="1600" dirty="0"/>
              <a:t>Skills transfer, Technical skills training, Vocational &amp; trade instruction, Social and leadership facilitation</a:t>
            </a:r>
          </a:p>
          <a:p>
            <a:pPr marL="0" indent="0">
              <a:buNone/>
            </a:pPr>
            <a:r>
              <a:rPr lang="en-US" sz="1600" dirty="0"/>
              <a:t>3. Women to be Trained</a:t>
            </a:r>
          </a:p>
          <a:p>
            <a:pPr marL="0" indent="0">
              <a:buNone/>
            </a:pPr>
            <a:r>
              <a:rPr lang="en-US" sz="1600" dirty="0"/>
              <a:t>Change agents, </a:t>
            </a:r>
            <a:r>
              <a:rPr lang="en-US" sz="1600" dirty="0" err="1"/>
              <a:t>LearnersLeaders</a:t>
            </a:r>
            <a:r>
              <a:rPr lang="en-US" sz="1600" dirty="0"/>
              <a:t>. Co-creators, Future entrepreneurs</a:t>
            </a:r>
          </a:p>
          <a:p>
            <a:pPr marL="0" indent="0">
              <a:buNone/>
            </a:pPr>
            <a:r>
              <a:rPr lang="en-US" sz="1600" dirty="0"/>
              <a:t>4. Community NPOs</a:t>
            </a:r>
          </a:p>
          <a:p>
            <a:pPr marL="0" indent="0">
              <a:buNone/>
            </a:pPr>
            <a:r>
              <a:rPr lang="en-US" sz="1600" dirty="0"/>
              <a:t>Local anchors, Community trust &amp; mobilization, Cultural relevance, Continuity and sustainability</a:t>
            </a:r>
          </a:p>
          <a:p>
            <a:pPr marL="0" indent="0">
              <a:buNone/>
            </a:pPr>
            <a:r>
              <a:rPr lang="en-US" sz="1600" b="1" dirty="0"/>
              <a:t>How the Model Works </a:t>
            </a:r>
          </a:p>
          <a:p>
            <a:pPr marL="0" indent="0">
              <a:buNone/>
            </a:pPr>
            <a:r>
              <a:rPr lang="en-US" sz="1600" dirty="0"/>
              <a:t>Community Challenge → Place of Practice → Skills Training → Economic Opportunity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15163" b="1"/>
          <a:stretch>
            <a:fillRect/>
          </a:stretch>
        </p:blipFill>
        <p:spPr>
          <a:xfrm>
            <a:off x="6199575" y="1117757"/>
            <a:ext cx="5992425" cy="46088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WHY THIS MODEL WORKS</a:t>
            </a:r>
          </a:p>
        </p:txBody>
      </p:sp>
      <p:sp>
        <p:nvSpPr>
          <p:cNvPr id="7" name="Content Placeholder 4"/>
          <p:cNvSpPr txBox="1"/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ZA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vidence</a:t>
            </a:r>
            <a:r>
              <a:rPr kumimoji="0" lang="en-ZA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Include Photos or videos</a:t>
            </a:r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1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kumimoji="0" lang="en-US" sz="24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/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>
              <a:buNone/>
            </a:pPr>
            <a:r>
              <a:rPr lang="en-US" sz="3300" b="1" dirty="0"/>
              <a:t>1. Real Problems → Real Learning</a:t>
            </a:r>
          </a:p>
          <a:p>
            <a:pPr>
              <a:buNone/>
            </a:pPr>
            <a:r>
              <a:rPr lang="en-US" sz="3300" dirty="0"/>
              <a:t>Training happens while solving real community challenges, not in classrooms.</a:t>
            </a:r>
          </a:p>
          <a:p>
            <a:pPr>
              <a:buNone/>
            </a:pPr>
            <a:r>
              <a:rPr lang="en-US" sz="3300" b="1" dirty="0"/>
              <a:t>2. Community Is the Classroom</a:t>
            </a:r>
          </a:p>
          <a:p>
            <a:pPr>
              <a:buNone/>
            </a:pPr>
            <a:r>
              <a:rPr lang="en-US" sz="3300" dirty="0"/>
              <a:t>Homes, schools, clinics, and community infrastructure become places of practice.</a:t>
            </a:r>
          </a:p>
          <a:p>
            <a:pPr>
              <a:buNone/>
            </a:pPr>
            <a:r>
              <a:rPr lang="en-US" sz="3300" b="1" dirty="0"/>
              <a:t>3. Strong Local Anchors</a:t>
            </a:r>
          </a:p>
          <a:p>
            <a:pPr>
              <a:buNone/>
            </a:pPr>
            <a:r>
              <a:rPr lang="en-US" sz="3300" dirty="0"/>
              <a:t>Partnerships with local NPOs, traditional leadership, and networks like UCENI ensure trust, </a:t>
            </a:r>
            <a:r>
              <a:rPr lang="en-US" sz="3300" dirty="0" err="1"/>
              <a:t>mobilisation</a:t>
            </a:r>
            <a:r>
              <a:rPr lang="en-US" sz="3300" dirty="0"/>
              <a:t>, and sustainability.</a:t>
            </a:r>
          </a:p>
          <a:p>
            <a:pPr>
              <a:buNone/>
            </a:pPr>
            <a:r>
              <a:rPr lang="en-US" sz="3300" b="1" dirty="0"/>
              <a:t>4. Skills → Livelihoods → Businesses</a:t>
            </a:r>
          </a:p>
          <a:p>
            <a:pPr>
              <a:buNone/>
            </a:pPr>
            <a:r>
              <a:rPr lang="en-US" sz="3300" dirty="0"/>
              <a:t>Participants gain marketable skills, access work opportunities, and start enterprises.</a:t>
            </a:r>
          </a:p>
          <a:p>
            <a:pPr>
              <a:buNone/>
            </a:pPr>
            <a:r>
              <a:rPr lang="en-US" sz="3300" b="1" dirty="0"/>
              <a:t>5. Systems, Not Projects</a:t>
            </a:r>
          </a:p>
          <a:p>
            <a:pPr>
              <a:buNone/>
            </a:pPr>
            <a:r>
              <a:rPr lang="en-US" sz="3300" dirty="0"/>
              <a:t>Sasopsbiz Foundation coordinates trainers, communities, partners, and learners, creating an ecosystem that can scale and replicate.</a:t>
            </a:r>
          </a:p>
          <a:p>
            <a:pPr>
              <a:buNone/>
            </a:pPr>
            <a:endParaRPr lang="en-US" sz="3300" dirty="0"/>
          </a:p>
          <a:p>
            <a:pPr>
              <a:buNone/>
            </a:pPr>
            <a:r>
              <a:rPr lang="en-US" sz="3300" b="1" dirty="0"/>
              <a:t>Key Lesson</a:t>
            </a:r>
            <a:r>
              <a:rPr lang="en-US" sz="3300" dirty="0"/>
              <a:t>: When communities become places of practice, development moves from theory to real economic opportunity.</a:t>
            </a:r>
          </a:p>
          <a:p>
            <a:endParaRPr lang="en-US" dirty="0"/>
          </a:p>
        </p:txBody>
      </p:sp>
      <p:pic>
        <p:nvPicPr>
          <p:cNvPr id="6" name="Picture 5" descr="FB_IMG_17733414488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475" y="1091565"/>
            <a:ext cx="5972810" cy="50355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Actions</a:t>
            </a:r>
            <a:endParaRPr lang="en-US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/>
          <p:cNvSpPr txBox="1"/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E</a:t>
            </a:r>
            <a:r>
              <a:rPr lang="en-ZA" err="1"/>
              <a:t>vidence</a:t>
            </a:r>
            <a:r>
              <a:rPr lang="en-ZA"/>
              <a:t>: Include Photos or videos</a:t>
            </a:r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/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b="1" dirty="0"/>
              <a:t>Local young women leadership identified the opportunity</a:t>
            </a:r>
            <a:r>
              <a:rPr lang="en-US" dirty="0"/>
              <a:t>: The local NPO </a:t>
            </a:r>
            <a:r>
              <a:rPr lang="en-US" dirty="0" err="1"/>
              <a:t>Imbewuyesizwe</a:t>
            </a:r>
            <a:r>
              <a:rPr lang="en-US" dirty="0"/>
              <a:t>, led by Nontobeko Phungula, approached Sasopsbiz Foundation with a vision to reclaim the abandoned hall and create opportunities for women.</a:t>
            </a:r>
          </a:p>
          <a:p>
            <a:r>
              <a:rPr lang="en-US" b="1" dirty="0"/>
              <a:t>Sasopsbiz introduced the solution</a:t>
            </a:r>
            <a:r>
              <a:rPr lang="en-US" dirty="0"/>
              <a:t>: Through the Practice-Based Community Empowerment Model and the </a:t>
            </a:r>
            <a:r>
              <a:rPr lang="en-US" dirty="0" err="1"/>
              <a:t>Sasops</a:t>
            </a:r>
            <a:r>
              <a:rPr lang="en-US" dirty="0"/>
              <a:t> Women in Trades (SWITS) Programme, the hall was turned into a live training site.</a:t>
            </a:r>
          </a:p>
          <a:p>
            <a:r>
              <a:rPr lang="en-US" b="1" dirty="0"/>
              <a:t>Skills training through real work</a:t>
            </a:r>
            <a:r>
              <a:rPr lang="en-US" dirty="0"/>
              <a:t>: 19 young women and 2 males(1 LGBTQI+) were trained and graduated in painting, door repair, and window installation by a qualified female trainer while refurbishing the hall.</a:t>
            </a:r>
          </a:p>
          <a:p>
            <a:r>
              <a:rPr lang="en-US" b="1" dirty="0"/>
              <a:t>Collaboration made it possible</a:t>
            </a:r>
            <a:r>
              <a:rPr lang="en-US" dirty="0"/>
              <a:t>: The change was driven through partnerships with </a:t>
            </a:r>
            <a:r>
              <a:rPr lang="en-US" dirty="0" err="1"/>
              <a:t>Imbewuyesizwe</a:t>
            </a:r>
            <a:r>
              <a:rPr lang="en-US" dirty="0"/>
              <a:t>, traditional leadership, community members, the UCENI network, and </a:t>
            </a:r>
            <a:r>
              <a:rPr lang="en-US" dirty="0" err="1"/>
              <a:t>Inkunzi</a:t>
            </a:r>
            <a:r>
              <a:rPr lang="en-US" dirty="0"/>
              <a:t> </a:t>
            </a:r>
            <a:r>
              <a:rPr lang="en-US" dirty="0" err="1"/>
              <a:t>Isematholeni</a:t>
            </a:r>
            <a:r>
              <a:rPr lang="en-US" dirty="0"/>
              <a:t>, which helped support the drug users occupying the hall.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55" y="1091294"/>
            <a:ext cx="5978432" cy="49996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The change – impact </a:t>
            </a:r>
            <a:endParaRPr lang="en-US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/>
          <p:cNvSpPr txBox="1"/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</a:t>
            </a:r>
            <a:r>
              <a:rPr lang="en-ZA" dirty="0" err="1"/>
              <a:t>vidence</a:t>
            </a:r>
            <a:r>
              <a:rPr lang="en-ZA" dirty="0"/>
              <a:t>: Include Photos or</a:t>
            </a:r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/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What changed</a:t>
            </a:r>
            <a:r>
              <a:rPr lang="en-US" dirty="0"/>
              <a:t>: In </a:t>
            </a:r>
            <a:r>
              <a:rPr lang="en-US" dirty="0" err="1"/>
              <a:t>KwaMnyandu</a:t>
            </a:r>
            <a:r>
              <a:rPr lang="en-US" dirty="0"/>
              <a:t>, rural KwaZulu-Natal, an abandoned community hall that had been unsafe and occupied by drug users for over 20 years was restored and reclaimed through the </a:t>
            </a:r>
            <a:r>
              <a:rPr lang="en-US" dirty="0" err="1"/>
              <a:t>Sasops</a:t>
            </a:r>
            <a:r>
              <a:rPr lang="en-US" dirty="0"/>
              <a:t> Women in Trades (SWITS) Programme, led by Sasopsbiz Foundation in partnership with </a:t>
            </a:r>
            <a:r>
              <a:rPr lang="en-US" dirty="0" err="1"/>
              <a:t>Imbewuyesizwe</a:t>
            </a:r>
            <a:r>
              <a:rPr lang="en-US" dirty="0"/>
              <a:t> NPO.</a:t>
            </a:r>
          </a:p>
          <a:p>
            <a:pPr marL="0" indent="0">
              <a:buNone/>
            </a:pPr>
            <a:r>
              <a:rPr lang="en-US" b="1" dirty="0"/>
              <a:t>Nature of the change</a:t>
            </a:r>
            <a:r>
              <a:rPr lang="en-US" dirty="0"/>
              <a:t>: The change was highly positive, transforming a neglected and feared space into a safe and productive community asset.</a:t>
            </a:r>
          </a:p>
          <a:p>
            <a:pPr marL="0" indent="0">
              <a:buNone/>
            </a:pPr>
            <a:r>
              <a:rPr lang="en-US" b="1" dirty="0"/>
              <a:t>Who benefited</a:t>
            </a:r>
            <a:r>
              <a:rPr lang="en-US" dirty="0"/>
              <a:t>:19 young women gained practical skills in painting, door repair, and window installation and graduated from the training </a:t>
            </a:r>
            <a:r>
              <a:rPr lang="en-US" dirty="0" err="1"/>
              <a:t>programme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Some participants now earn income, work with the trainer, or have started their own businesses.</a:t>
            </a:r>
          </a:p>
          <a:p>
            <a:pPr marL="0" indent="0">
              <a:buNone/>
            </a:pPr>
            <a:r>
              <a:rPr lang="en-US" dirty="0"/>
              <a:t>The wider community benefits from a restored hall that can be used for events, </a:t>
            </a:r>
            <a:r>
              <a:rPr lang="en-US" dirty="0" err="1"/>
              <a:t>programmes</a:t>
            </a:r>
            <a:r>
              <a:rPr lang="en-US" dirty="0"/>
              <a:t>, and gatherings.</a:t>
            </a:r>
          </a:p>
          <a:p>
            <a:pPr marL="0" indent="0">
              <a:buNone/>
            </a:pPr>
            <a:r>
              <a:rPr lang="en-US" b="1" dirty="0"/>
              <a:t>Situation now</a:t>
            </a:r>
            <a:r>
              <a:rPr lang="en-US" dirty="0"/>
              <a:t>: The hall is fully operational and actively used by the community, serving as a hub for social activities, </a:t>
            </a:r>
            <a:r>
              <a:rPr lang="en-US" dirty="0" err="1"/>
              <a:t>programmes</a:t>
            </a:r>
            <a:r>
              <a:rPr lang="en-US" dirty="0"/>
              <a:t>, and local economic opportunities while demonstrating the power of community collaboration and practice-based empowerment.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795" y="3184681"/>
            <a:ext cx="3475205" cy="2906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154" y="1051514"/>
            <a:ext cx="4548336" cy="22895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F3ECD972E8E41B9495D5AEDAE7986" ma:contentTypeVersion="16" ma:contentTypeDescription="Create a new document." ma:contentTypeScope="" ma:versionID="d103da91a01d0d4d36f0a8fa93a5bda2">
  <xsd:schema xmlns:xsd="http://www.w3.org/2001/XMLSchema" xmlns:xs="http://www.w3.org/2001/XMLSchema" xmlns:p="http://schemas.microsoft.com/office/2006/metadata/properties" xmlns:ns2="0d0128bf-0240-4a00-b00a-ea9f2cdab004" xmlns:ns3="5c72703c-1067-4fa7-89cc-ef245258de7b" targetNamespace="http://schemas.microsoft.com/office/2006/metadata/properties" ma:root="true" ma:fieldsID="951381d568948a2b3bc63ab6b0cc8801" ns2:_="" ns3:_="">
    <xsd:import namespace="0d0128bf-0240-4a00-b00a-ea9f2cdab004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128bf-0240-4a00-b00a-ea9f2cdab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72703c-1067-4fa7-89cc-ef245258de7b" xsi:nil="true"/>
    <lcf76f155ced4ddcb4097134ff3c332f xmlns="0d0128bf-0240-4a00-b00a-ea9f2cdab004">
      <Terms xmlns="http://schemas.microsoft.com/office/infopath/2007/PartnerControls"/>
    </lcf76f155ced4ddcb4097134ff3c332f>
    <SharedWithUsers xmlns="5c72703c-1067-4fa7-89cc-ef245258de7b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06BA331-42DC-47E3-964C-08DE53C1AB27}"/>
</file>

<file path=customXml/itemProps2.xml><?xml version="1.0" encoding="utf-8"?>
<ds:datastoreItem xmlns:ds="http://schemas.openxmlformats.org/officeDocument/2006/customXml" ds:itemID="{8811D5E2-15DB-49DF-B676-0D9B3C398E3F}"/>
</file>

<file path=customXml/itemProps3.xml><?xml version="1.0" encoding="utf-8"?>
<ds:datastoreItem xmlns:ds="http://schemas.openxmlformats.org/officeDocument/2006/customXml" ds:itemID="{9003E5C6-E824-444B-BEF7-87F21D16E0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2168</Words>
  <Application>Microsoft Office PowerPoint</Application>
  <PresentationFormat>Widescreen</PresentationFormat>
  <Paragraphs>176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Arial</vt:lpstr>
      <vt:lpstr>Arial Black</vt:lpstr>
      <vt:lpstr>Calibri</vt:lpstr>
      <vt:lpstr>Calibri Light</vt:lpstr>
      <vt:lpstr>Tahoma</vt:lpstr>
      <vt:lpstr>Office Theme</vt:lpstr>
      <vt:lpstr>Voice and Choice Summit 2026-Story of Change Category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Before and After at KwaMnyandu Hall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Voice and Choice Summit 2026-Story of Change Category</dc:title>
  <dc:creator>Debi Lee</dc:creator>
  <cp:lastModifiedBy>Thenjiwe Ngcobo - Women's Voice and Leadership SA</cp:lastModifiedBy>
  <cp:revision>1</cp:revision>
  <dcterms:created xsi:type="dcterms:W3CDTF">2026-03-13T06:03:10Z</dcterms:created>
  <dcterms:modified xsi:type="dcterms:W3CDTF">2026-03-14T07:41:57Z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0x010100438F3ECD972E8E41B9495D5AEDAE7986</vt:lpwstr>
  </property>
  <property fmtid="{D5CDD505-2E9C-101B-9397-08002B2CF9AE}" pid="3" name="MediaServiceImageTags">
    <vt:lpwstr/>
  </property>
  <property fmtid="{D5CDD505-2E9C-101B-9397-08002B2CF9AE}" pid="4" name="ICV">
    <vt:lpwstr>33B5A3C9777C4C368C45494BB74A4F67_13</vt:lpwstr>
  </property>
  <property fmtid="{D5CDD505-2E9C-101B-9397-08002B2CF9AE}" pid="5" name="KSOProductBuildVer">
    <vt:lpwstr>1033-0.0.0.0</vt:lpwstr>
  </property>
  <property fmtid="{D5CDD505-2E9C-101B-9397-08002B2CF9AE}" pid="6" name="Order">
    <vt:lpwstr>9665300.00000000</vt:lpwstr>
  </property>
  <property fmtid="{D5CDD505-2E9C-101B-9397-08002B2CF9AE}" pid="7" name="Processed">
    <vt:lpwstr>false</vt:lpwstr>
  </property>
  <property fmtid="{D5CDD505-2E9C-101B-9397-08002B2CF9AE}" pid="8" name="xd_ProgID">
    <vt:lpwstr/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_ExtendedDescription">
    <vt:lpwstr/>
  </property>
  <property fmtid="{D5CDD505-2E9C-101B-9397-08002B2CF9AE}" pid="14" name="TriggerFlowInfo">
    <vt:lpwstr/>
  </property>
  <property fmtid="{D5CDD505-2E9C-101B-9397-08002B2CF9AE}" pid="15" name="xd_Signature">
    <vt:lpwstr/>
  </property>
  <property fmtid="{D5CDD505-2E9C-101B-9397-08002B2CF9AE}" pid="16" name="Putonline">
    <vt:lpwstr>false</vt:lpwstr>
  </property>
</Properties>
</file>