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7" r:id="rId3"/>
    <p:sldId id="263" r:id="rId4"/>
    <p:sldId id="264" r:id="rId5"/>
    <p:sldId id="265" r:id="rId6"/>
    <p:sldId id="267" r:id="rId7"/>
    <p:sldId id="269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978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customXml" Target="../customXml/item3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A67E988-5919-57BB-C7DE-D3EAD38A3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7870" y="6209925"/>
            <a:ext cx="11155680" cy="45719"/>
          </a:xfrm>
          <a:custGeom>
            <a:avLst/>
            <a:gdLst>
              <a:gd name="connsiteX0" fmla="*/ 0 w 8715708"/>
              <a:gd name="connsiteY0" fmla="*/ 0 h 45719"/>
              <a:gd name="connsiteX1" fmla="*/ 3694525 w 8715708"/>
              <a:gd name="connsiteY1" fmla="*/ 0 h 45719"/>
              <a:gd name="connsiteX2" fmla="*/ 5021183 w 8715708"/>
              <a:gd name="connsiteY2" fmla="*/ 0 h 45719"/>
              <a:gd name="connsiteX3" fmla="*/ 8715708 w 8715708"/>
              <a:gd name="connsiteY3" fmla="*/ 0 h 45719"/>
              <a:gd name="connsiteX4" fmla="*/ 8715708 w 8715708"/>
              <a:gd name="connsiteY4" fmla="*/ 45719 h 45719"/>
              <a:gd name="connsiteX5" fmla="*/ 5021183 w 8715708"/>
              <a:gd name="connsiteY5" fmla="*/ 45719 h 45719"/>
              <a:gd name="connsiteX6" fmla="*/ 3694525 w 8715708"/>
              <a:gd name="connsiteY6" fmla="*/ 45719 h 45719"/>
              <a:gd name="connsiteX7" fmla="*/ 0 w 8715708"/>
              <a:gd name="connsiteY7" fmla="*/ 45719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15708" h="45719">
                <a:moveTo>
                  <a:pt x="0" y="0"/>
                </a:moveTo>
                <a:lnTo>
                  <a:pt x="3694525" y="0"/>
                </a:lnTo>
                <a:lnTo>
                  <a:pt x="5021183" y="0"/>
                </a:lnTo>
                <a:lnTo>
                  <a:pt x="8715708" y="0"/>
                </a:lnTo>
                <a:lnTo>
                  <a:pt x="8715708" y="45719"/>
                </a:lnTo>
                <a:lnTo>
                  <a:pt x="5021183" y="45719"/>
                </a:lnTo>
                <a:lnTo>
                  <a:pt x="3694525" y="45719"/>
                </a:lnTo>
                <a:lnTo>
                  <a:pt x="0" y="457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2327B2-BA4B-2C04-0751-5CB63D4AA4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208" y="978408"/>
            <a:ext cx="11155680" cy="3429000"/>
          </a:xfrm>
        </p:spPr>
        <p:txBody>
          <a:bodyPr anchor="t">
            <a:normAutofit/>
          </a:bodyPr>
          <a:lstStyle>
            <a:lvl1pPr algn="l">
              <a:defRPr sz="7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201176-DC7A-4C3D-3D8F-352526DA7B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1208" y="4480560"/>
            <a:ext cx="7104888" cy="1399032"/>
          </a:xfrm>
        </p:spPr>
        <p:txBody>
          <a:bodyPr anchor="b">
            <a:normAutofit/>
          </a:bodyPr>
          <a:lstStyle>
            <a:lvl1pPr marL="0" indent="0" algn="l">
              <a:buNone/>
              <a:defRPr sz="22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7DC221-9A2E-7459-102F-C3CFB27CC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20671-6F7D-3A03-EEC1-661A87F96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453D3A-E0F9-8386-2A6C-96671FBB1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259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36771-E72D-FAD8-771E-3E196DD2E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5BB827-257D-60D9-792F-E69590042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E5D2E7-C856-F78A-E88C-375474982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AB289-9591-51C9-9E3C-B6F2ACC6A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FE037C-790D-7442-8E43-D2740B395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688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635151-A38B-3766-6A32-FF1DF7687D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659368" y="978408"/>
            <a:ext cx="2551176" cy="536752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D132D1-640C-FB9A-AD6F-D845738349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21208" y="978408"/>
            <a:ext cx="8010144" cy="536752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5F80A-4BA7-8ED8-9A62-B92194272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E38113-D55A-A1A0-D1FE-53C95860F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919DDB-F89D-4B2D-21A2-82AF1D102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2572D8-D485-1DB1-34B1-C35C61C89940}"/>
              </a:ext>
            </a:extLst>
          </p:cNvPr>
          <p:cNvSpPr/>
          <p:nvPr/>
        </p:nvSpPr>
        <p:spPr>
          <a:xfrm rot="5400000">
            <a:off x="8936623" y="3585018"/>
            <a:ext cx="5325734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560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26D03-149A-DAB3-4B2A-E9B74F2E2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C1E73D-41A7-9934-0990-9208B95232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BB2A3F-E719-673C-5D56-F663712D0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AE594A-52F5-D85E-343C-ADFEE3C72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D5C9C-B2E2-FC26-E459-9E880EF97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997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9D51F-B2D5-2804-4F7C-C99850FB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4288536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FE5516-03B6-C488-EB4A-68AE681EDF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208" y="5266944"/>
            <a:ext cx="5020056" cy="1088136"/>
          </a:xfrm>
        </p:spPr>
        <p:txBody>
          <a:bodyPr anchor="b">
            <a:normAutofit/>
          </a:bodyPr>
          <a:lstStyle>
            <a:lvl1pPr marL="0" indent="0">
              <a:buNone/>
              <a:defRPr sz="2200" i="1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ECB4D7-49A7-D050-70B9-11A1E2D44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9A913F-AD00-C1EE-B01A-8590671C0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4FC386-B2AF-6FAD-D053-E22D48CD7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1E1B67-3BFF-F04B-52F4-7E724FB3B24D}"/>
              </a:ext>
            </a:extLst>
          </p:cNvPr>
          <p:cNvSpPr/>
          <p:nvPr/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702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E3B21-CF4D-1B01-0F4E-D32C1B218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B39FF2-6858-B514-B695-58442557D0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1208" y="2578608"/>
            <a:ext cx="5166360" cy="37673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A30130-974D-B91D-5B93-EC52AABDB5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9672" y="2578608"/>
            <a:ext cx="5166360" cy="37673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5BED99-6FD7-9C6B-1152-A6E42715B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253AAC-5967-2565-A715-82D3505AB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B51313-69FB-E016-3CC1-62CA476ED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42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3DF9D-B849-CE37-97E4-AD37F8806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11164824" cy="12161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D4C626-4008-960A-E601-6AA9F4BB8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208" y="2340864"/>
            <a:ext cx="5166360" cy="65836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6E8D6C-AC07-ED6B-2EA8-9C40A5AEA7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1208" y="3035808"/>
            <a:ext cx="5166360" cy="33101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52617E-C6D9-246B-E7B7-8159DF17C0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19672" y="2340864"/>
            <a:ext cx="5166360" cy="65836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BC2094-7EBC-02C5-5AB5-233E63080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19672" y="3035808"/>
            <a:ext cx="5166360" cy="33101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010BD2-59B4-FD2E-3C5E-C83AE6003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2B35C4-A654-7759-BDA0-94D9D1A21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5F4347-2EC0-CA6E-2637-8048456D7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001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4716D-52F2-C7FB-83B1-2DA1AD375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F4A371-AC27-6A28-32E6-74A28371B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55941A-A24E-885D-E894-0326F4C40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D5E5B4-971F-FF6A-1B07-A5C853705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338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9F431F-E6DC-4137-3092-A30A0A362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AC814B-67B4-C70F-FA51-6205D5E2C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EAA9C9-D895-DD20-1089-EA75EA428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168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50562-884C-9053-70C1-3B72A0B45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2459736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8F509-68F0-39D5-1A8B-CE246715A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9672" y="987424"/>
            <a:ext cx="5166360" cy="535838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58E37C-27CE-3A84-FC74-BDCCD8A9A3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1208" y="3575304"/>
            <a:ext cx="5020056" cy="2770632"/>
          </a:xfrm>
        </p:spPr>
        <p:txBody>
          <a:bodyPr>
            <a:normAutofit/>
          </a:bodyPr>
          <a:lstStyle>
            <a:lvl1pPr marL="0" indent="0">
              <a:buNone/>
              <a:defRPr sz="22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A95F79-E23E-11D2-40BF-66ED34019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57F7FC-06F3-3D89-5D1A-4EC4B1D73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54ACD5-6E0B-5713-DC9A-41E9D62AB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168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B2D45-7CDB-D38C-2AAE-273F79767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2459736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BF0855-1744-56E4-B115-3A3C5EA783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19672" y="987424"/>
            <a:ext cx="5166360" cy="53583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5E8A1D-28AE-4A19-BD96-401D4822A5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1208" y="3575304"/>
            <a:ext cx="5020056" cy="2770632"/>
          </a:xfrm>
        </p:spPr>
        <p:txBody>
          <a:bodyPr>
            <a:normAutofit/>
          </a:bodyPr>
          <a:lstStyle>
            <a:lvl1pPr marL="0" indent="0">
              <a:buNone/>
              <a:defRPr sz="22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327DDB-CE95-4C89-DFC5-7DDBFC24E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22C835-F3B5-943C-FFC4-D5BA9666A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709891-6E3C-ADED-01DD-15FCED37A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309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1A28D7-6581-4956-AAE3-9104804DF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11155680" cy="146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CFCCA4-57A4-08A1-FC45-D2BBA66FAB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208" y="2578608"/>
            <a:ext cx="11155680" cy="3767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FAA0F4-2442-8D45-3C3D-1B8F55C868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1208" y="64190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E80C50CD-E178-4744-9B35-B2F624D6C5E9}" type="datetimeFigureOut">
              <a:rPr lang="en-US" smtClean="0"/>
              <a:pPr/>
              <a:t>3/6/2026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3785E-FB42-1D54-92AC-D0A61A8FA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1208" y="10058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9CF34-1274-DB45-4809-90E5D244A9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7432" y="6419088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148CC95F-0247-41B6-91CF-DC97C76A70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74A975B-A886-5202-0489-6965514A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246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20BB609-EF92-42DB-836C-0699A590B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Video 3" descr="Hands Forming A Heart">
            <a:extLst>
              <a:ext uri="{FF2B5EF4-FFF2-40B4-BE49-F238E27FC236}">
                <a16:creationId xmlns:a16="http://schemas.microsoft.com/office/drawing/2014/main" id="{CF883AB8-AB4F-9CDA-4A38-EC7B162341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259" r="-1" b="-1"/>
          <a:stretch>
            <a:fillRect/>
          </a:stretch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75D337E-317A-4DE5-A744-F0371BBDAD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944761" y="-389238"/>
            <a:ext cx="6858000" cy="7636476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FD1ADB-4BE7-A1C8-07D6-2DE28E2030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52948" y="971397"/>
            <a:ext cx="5040784" cy="2333778"/>
          </a:xfrm>
        </p:spPr>
        <p:txBody>
          <a:bodyPr anchor="t">
            <a:noAutofit/>
          </a:bodyPr>
          <a:lstStyle/>
          <a:p>
            <a:pPr algn="r"/>
            <a:r>
              <a:rPr lang="en-US" sz="2800" dirty="0"/>
              <a:t>Mauritius: Trans Woman Building a Trans-Led Movement for Health, Equality, and Institutional Change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D741D-D1BB-2E0E-D132-8BC06B9072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52947" y="3837873"/>
            <a:ext cx="5040785" cy="1724029"/>
          </a:xfrm>
        </p:spPr>
        <p:txBody>
          <a:bodyPr anchor="t">
            <a:normAutofit fontScale="92500" lnSpcReduction="20000"/>
          </a:bodyPr>
          <a:lstStyle/>
          <a:p>
            <a:pPr algn="r"/>
            <a:r>
              <a:rPr lang="en-US" dirty="0"/>
              <a:t>Voice &amp; Choice Summit 2026</a:t>
            </a:r>
          </a:p>
          <a:p>
            <a:pPr algn="r"/>
            <a:r>
              <a:rPr lang="en-US" dirty="0"/>
              <a:t>Hana Telvave</a:t>
            </a:r>
            <a:br>
              <a:rPr lang="en-US" dirty="0"/>
            </a:br>
            <a:r>
              <a:rPr lang="en-US" dirty="0"/>
              <a:t>Founder &amp; Director – EkiT</a:t>
            </a:r>
            <a:br>
              <a:rPr lang="en-US" dirty="0"/>
            </a:br>
            <a:r>
              <a:rPr lang="en-US" dirty="0"/>
              <a:t>Mauritius</a:t>
            </a:r>
          </a:p>
          <a:p>
            <a:pPr algn="r"/>
            <a:r>
              <a:rPr lang="en-US" dirty="0"/>
              <a:t>Category: Driver of Change – Leadership</a:t>
            </a:r>
          </a:p>
          <a:p>
            <a:pPr algn="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2C335F7-F61C-4EB4-80F2-4B1438FE6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52947" y="508090"/>
            <a:ext cx="5021183" cy="1492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8F8621-37F9-D2C8-D278-567DFF49E9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027" y="5729301"/>
            <a:ext cx="9799085" cy="12412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000560-8384-9622-116B-8BEBF7D776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058" y="5724790"/>
            <a:ext cx="2488105" cy="1399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8867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4C32CD27-7027-AB2B-38F1-71C08EB840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E1BD5B-50BF-FD39-11F6-9D1020477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1536" y="978408"/>
            <a:ext cx="6236208" cy="146304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problem</a:t>
            </a:r>
          </a:p>
        </p:txBody>
      </p:sp>
      <p:pic>
        <p:nvPicPr>
          <p:cNvPr id="21" name="Picture 20" descr="Solo journey">
            <a:extLst>
              <a:ext uri="{FF2B5EF4-FFF2-40B4-BE49-F238E27FC236}">
                <a16:creationId xmlns:a16="http://schemas.microsoft.com/office/drawing/2014/main" id="{D0F4B943-55F3-C4E5-374B-995B43B4B6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547" r="17214" b="1"/>
          <a:stretch>
            <a:fillRect/>
          </a:stretch>
        </p:blipFill>
        <p:spPr>
          <a:xfrm>
            <a:off x="517869" y="508091"/>
            <a:ext cx="4221911" cy="5837918"/>
          </a:xfrm>
          <a:prstGeom prst="rect">
            <a:avLst/>
          </a:prstGeom>
        </p:spPr>
      </p:pic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C6DD38CD-CFFE-4ABA-3DC8-01ED90559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4611" y="508090"/>
            <a:ext cx="6186474" cy="149279"/>
          </a:xfrm>
          <a:custGeom>
            <a:avLst/>
            <a:gdLst>
              <a:gd name="connsiteX0" fmla="*/ 0 w 6090847"/>
              <a:gd name="connsiteY0" fmla="*/ 0 h 149279"/>
              <a:gd name="connsiteX1" fmla="*/ 6090847 w 6090847"/>
              <a:gd name="connsiteY1" fmla="*/ 0 h 149279"/>
              <a:gd name="connsiteX2" fmla="*/ 6090847 w 6090847"/>
              <a:gd name="connsiteY2" fmla="*/ 149279 h 149279"/>
              <a:gd name="connsiteX3" fmla="*/ 0 w 6090847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0847" h="149279">
                <a:moveTo>
                  <a:pt x="0" y="0"/>
                </a:moveTo>
                <a:lnTo>
                  <a:pt x="6090847" y="0"/>
                </a:lnTo>
                <a:lnTo>
                  <a:pt x="6090847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EE26FB-3E98-39E9-236C-654660703BB3}"/>
              </a:ext>
            </a:extLst>
          </p:cNvPr>
          <p:cNvSpPr txBox="1"/>
          <p:nvPr/>
        </p:nvSpPr>
        <p:spPr>
          <a:xfrm>
            <a:off x="5346262" y="2112264"/>
            <a:ext cx="6236208" cy="3767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years, trans people in Mauritius were spoken about but rarely leading their own movement.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 issues became just a letter in the broader LGBT agenda, leaving gender identity needs invisible.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Advocacy was shaped in institutional spaces while trans people continued to face exclusion in healthcare, education and employment.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Many trans activists, including myself, were present in campaigns but rarely had decision-making power.</a:t>
            </a: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942BF095-6EB4-5500-15D0-9F08641174BA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2400" i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4867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2EF6F8F-597F-716E-5B22-76DC90B3E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673ABF-A613-588A-B7C3-3E45FC8BA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4645152" cy="2788920"/>
          </a:xfrm>
        </p:spPr>
        <p:txBody>
          <a:bodyPr>
            <a:normAutofit/>
          </a:bodyPr>
          <a:lstStyle/>
          <a:p>
            <a:r>
              <a:rPr lang="en-GB" dirty="0"/>
              <a:t>What we are doing</a:t>
            </a:r>
            <a:endParaRPr lang="en-US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2AC934FA-18DC-F7A3-0EA7-05EDF7A3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7FE790-7350-091F-79EF-B7D265A5E4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8112" y="978408"/>
            <a:ext cx="6199632" cy="27889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We are redefining </a:t>
            </a:r>
            <a:r>
              <a:rPr lang="en-US" b="1" dirty="0"/>
              <a:t>trans-led leadership</a:t>
            </a:r>
            <a:r>
              <a:rPr lang="en-US" dirty="0"/>
              <a:t>.  Our approach is grounded in a </a:t>
            </a:r>
            <a:r>
              <a:rPr lang="en-US" b="1" dirty="0"/>
              <a:t>decolonial philosophy</a:t>
            </a:r>
            <a:r>
              <a:rPr lang="en-US" dirty="0"/>
              <a:t> that centers gender identity as a distinct issue.</a:t>
            </a:r>
          </a:p>
          <a:p>
            <a:pPr marL="0" indent="0">
              <a:buNone/>
            </a:pPr>
            <a:r>
              <a:rPr lang="en-US" dirty="0"/>
              <a:t>Instead of a hierarchy, we build a </a:t>
            </a:r>
            <a:r>
              <a:rPr lang="en-US" b="1" dirty="0"/>
              <a:t>network of leadership</a:t>
            </a:r>
            <a:r>
              <a:rPr lang="en-US" dirty="0"/>
              <a:t> where every community member can contribute.</a:t>
            </a:r>
          </a:p>
          <a:p>
            <a:pPr marL="0" indent="0">
              <a:buNone/>
            </a:pPr>
            <a:r>
              <a:rPr lang="en-US" dirty="0"/>
              <a:t>We listen to the smallest voices in our community and support them to grow into </a:t>
            </a:r>
            <a:r>
              <a:rPr lang="en-US" b="1" dirty="0"/>
              <a:t>future leaders and advocates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8007075-0498-94ED-E910-551F57AD7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" r="-3" b="-3"/>
          <a:stretch>
            <a:fillRect/>
          </a:stretch>
        </p:blipFill>
        <p:spPr>
          <a:xfrm>
            <a:off x="517869" y="3979333"/>
            <a:ext cx="3520440" cy="23666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75483E-71C1-2DDD-D9E8-75AD562187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4635" r="3" b="3"/>
          <a:stretch>
            <a:fillRect/>
          </a:stretch>
        </p:blipFill>
        <p:spPr>
          <a:xfrm>
            <a:off x="4334256" y="3979334"/>
            <a:ext cx="3520440" cy="2366676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911A845-CC18-EDAC-BD10-7243F62627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" r="-3" b="-3"/>
          <a:stretch>
            <a:fillRect/>
          </a:stretch>
        </p:blipFill>
        <p:spPr>
          <a:xfrm>
            <a:off x="8150643" y="3979333"/>
            <a:ext cx="3520440" cy="2366677"/>
          </a:xfrm>
          <a:prstGeom prst="rect">
            <a:avLst/>
          </a:prstGeom>
        </p:spPr>
      </p:pic>
      <p:sp>
        <p:nvSpPr>
          <p:cNvPr id="4" name="AutoShape 4">
            <a:extLst>
              <a:ext uri="{FF2B5EF4-FFF2-40B4-BE49-F238E27FC236}">
                <a16:creationId xmlns:a16="http://schemas.microsoft.com/office/drawing/2014/main" id="{550D2EA9-B0FD-DF3B-B1B3-4CEE1B53A01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5168A37E-C0AF-AB4C-A693-032CF07948D8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2400" i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667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EE42DCE-4A4F-44C4-84E5-261B3BEEF1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E74704-B154-960E-077F-D5146F873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6300216" cy="1463040"/>
          </a:xfrm>
        </p:spPr>
        <p:txBody>
          <a:bodyPr>
            <a:normAutofit/>
          </a:bodyPr>
          <a:lstStyle/>
          <a:p>
            <a:r>
              <a:rPr lang="en-US" dirty="0"/>
              <a:t>The Change</a:t>
            </a:r>
            <a:br>
              <a:rPr lang="en-US" dirty="0"/>
            </a:b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87F59F2-5FBC-40CD-AD35-376AECE49E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6282982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81155E-8736-6C9F-E6F6-019A411F2E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208" y="1874018"/>
            <a:ext cx="6300216" cy="416701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dirty="0"/>
              <a:t>Trans rights advocacy in Mauritius is becoming </a:t>
            </a:r>
            <a:r>
              <a:rPr lang="en-US" sz="2400" b="1" dirty="0"/>
              <a:t>visible, public and trans-led</a:t>
            </a:r>
            <a:r>
              <a:rPr lang="en-US" sz="2400" dirty="0"/>
              <a:t>.</a:t>
            </a:r>
          </a:p>
          <a:p>
            <a:pPr marL="0" indent="0">
              <a:buNone/>
            </a:pPr>
            <a:r>
              <a:rPr lang="en-US" sz="2400" dirty="0"/>
              <a:t>Community members now participate as </a:t>
            </a:r>
            <a:r>
              <a:rPr lang="en-US" sz="2400" b="1" dirty="0"/>
              <a:t>storytellers, strategists and advocates</a:t>
            </a:r>
            <a:r>
              <a:rPr lang="en-US" sz="2400" dirty="0"/>
              <a:t>.</a:t>
            </a:r>
          </a:p>
          <a:p>
            <a:pPr marL="0" indent="0">
              <a:buNone/>
            </a:pPr>
            <a:r>
              <a:rPr lang="en-US" sz="2400" dirty="0"/>
              <a:t>Funding and resources are beginning to reach trans-led initiatives directly.</a:t>
            </a:r>
          </a:p>
          <a:p>
            <a:pPr marL="0" indent="0">
              <a:buNone/>
            </a:pPr>
            <a:r>
              <a:rPr lang="en-US" sz="2400" dirty="0"/>
              <a:t>Public attitudes are shifting:</a:t>
            </a:r>
          </a:p>
          <a:p>
            <a:pPr marL="0" indent="0">
              <a:buNone/>
            </a:pPr>
            <a:r>
              <a:rPr lang="en-US" sz="2400" dirty="0"/>
              <a:t>• </a:t>
            </a:r>
            <a:r>
              <a:rPr lang="en-US" sz="2400" b="1" dirty="0"/>
              <a:t>82%</a:t>
            </a:r>
            <a:r>
              <a:rPr lang="en-US" sz="2400" dirty="0"/>
              <a:t> believe communities should protect trans people</a:t>
            </a:r>
            <a:br>
              <a:rPr lang="en-US" sz="2400" dirty="0"/>
            </a:br>
            <a:r>
              <a:rPr lang="en-US" sz="2400" dirty="0"/>
              <a:t>• </a:t>
            </a:r>
            <a:r>
              <a:rPr lang="en-US" sz="2400" b="1" dirty="0"/>
              <a:t>97%</a:t>
            </a:r>
            <a:r>
              <a:rPr lang="en-US" sz="2400" dirty="0"/>
              <a:t> say they would never commit violence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53DC04-159D-400A-CFC7-CB3874CC20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5" b="-3"/>
          <a:stretch>
            <a:fillRect/>
          </a:stretch>
        </p:blipFill>
        <p:spPr>
          <a:xfrm>
            <a:off x="7586236" y="508090"/>
            <a:ext cx="4081805" cy="5846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B3497B-0C0E-EDA2-EFCB-23BA9894AFD3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2400" i="1" spc="3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72AC38-0B5F-6636-B0F6-9CCE7C7563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9303" y="4512039"/>
            <a:ext cx="4199933" cy="181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1556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4C0330F-1D4F-4552-B799-615DD237B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2FADB-AACF-0769-F10F-6E33EDB5B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4754880" cy="1463040"/>
          </a:xfrm>
        </p:spPr>
        <p:txBody>
          <a:bodyPr>
            <a:normAutofit/>
          </a:bodyPr>
          <a:lstStyle/>
          <a:p>
            <a:r>
              <a:rPr lang="en-US" dirty="0"/>
              <a:t>Why This Matters</a:t>
            </a:r>
            <a:br>
              <a:rPr lang="en-US" dirty="0"/>
            </a:b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2BE0106-0C20-465B-A1BE-0BAC2737B1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1" y="508090"/>
            <a:ext cx="4672966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444515-4B88-2493-4139-DC49EEB444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208" y="2578608"/>
            <a:ext cx="4672584" cy="376732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Our movement proposes another leadership model.</a:t>
            </a:r>
          </a:p>
          <a:p>
            <a:pPr>
              <a:lnSpc>
                <a:spcPct val="100000"/>
              </a:lnSpc>
            </a:pPr>
            <a:r>
              <a:rPr lang="en-US" dirty="0"/>
              <a:t>Not the </a:t>
            </a:r>
            <a:r>
              <a:rPr lang="en-US" b="1" dirty="0"/>
              <a:t>pyramid of patriarchy and capitalism</a:t>
            </a:r>
            <a:br>
              <a:rPr lang="en-US" dirty="0"/>
            </a:br>
            <a:r>
              <a:rPr lang="en-US" dirty="0"/>
              <a:t>Not only the </a:t>
            </a:r>
            <a:r>
              <a:rPr lang="en-US" b="1" dirty="0"/>
              <a:t>circle of traditional power structures</a:t>
            </a: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But a </a:t>
            </a:r>
            <a:r>
              <a:rPr lang="en-US" b="1" dirty="0"/>
              <a:t>network — a web of relationships and shared leadership.</a:t>
            </a: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This approach creates new possibilities for how movements can grow while centering dignity, care and community knowledge.</a:t>
            </a:r>
          </a:p>
          <a:p>
            <a:pPr>
              <a:lnSpc>
                <a:spcPct val="100000"/>
              </a:lnSpc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E0CCEE-7D4F-8291-B9ED-76B69E8E11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4" b="-3"/>
          <a:stretch>
            <a:fillRect/>
          </a:stretch>
        </p:blipFill>
        <p:spPr>
          <a:xfrm>
            <a:off x="5918805" y="-841025"/>
            <a:ext cx="5709726" cy="58469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D5A5F0-6257-4325-2DBE-E3E351E293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4" t="29508" r="25810" b="27006"/>
          <a:stretch>
            <a:fillRect/>
          </a:stretch>
        </p:blipFill>
        <p:spPr>
          <a:xfrm>
            <a:off x="6385810" y="3363644"/>
            <a:ext cx="5066675" cy="29822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F17D53-AB64-1091-5BCE-42D0F09F2AA8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2400" i="1" spc="300" dirty="0">
                <a:solidFill>
                  <a:schemeClr val="tx2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 dirty="0">
              <a:solidFill>
                <a:schemeClr val="tx2">
                  <a:lumMod val="10000"/>
                  <a:lumOff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5736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4065D9BE-A58D-6E8A-D4A2-5056F3C5E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4D019F-5B76-79F4-7A1F-4E7927A1B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8928" y="978408"/>
            <a:ext cx="6537960" cy="146304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Challenges &amp; Lessons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745E793-BC99-8991-71CD-53FFBB6A8F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11156260" cy="149279"/>
          </a:xfrm>
          <a:custGeom>
            <a:avLst/>
            <a:gdLst>
              <a:gd name="connsiteX0" fmla="*/ 0 w 11156260"/>
              <a:gd name="connsiteY0" fmla="*/ 0 h 149279"/>
              <a:gd name="connsiteX1" fmla="*/ 11156260 w 11156260"/>
              <a:gd name="connsiteY1" fmla="*/ 0 h 149279"/>
              <a:gd name="connsiteX2" fmla="*/ 11156260 w 11156260"/>
              <a:gd name="connsiteY2" fmla="*/ 149279 h 149279"/>
              <a:gd name="connsiteX3" fmla="*/ 0 w 11156260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56260" h="149279">
                <a:moveTo>
                  <a:pt x="0" y="0"/>
                </a:moveTo>
                <a:lnTo>
                  <a:pt x="11156260" y="0"/>
                </a:lnTo>
                <a:lnTo>
                  <a:pt x="11156260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ladder in the desert">
            <a:extLst>
              <a:ext uri="{FF2B5EF4-FFF2-40B4-BE49-F238E27FC236}">
                <a16:creationId xmlns:a16="http://schemas.microsoft.com/office/drawing/2014/main" id="{3FE9F870-7583-459C-338F-BDD05A0E50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191" r="25192" b="2"/>
          <a:stretch>
            <a:fillRect/>
          </a:stretch>
        </p:blipFill>
        <p:spPr>
          <a:xfrm>
            <a:off x="517870" y="970928"/>
            <a:ext cx="3996980" cy="53770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88FEF3-1AEC-F6CD-13EB-857AD6688472}"/>
              </a:ext>
            </a:extLst>
          </p:cNvPr>
          <p:cNvSpPr txBox="1"/>
          <p:nvPr/>
        </p:nvSpPr>
        <p:spPr>
          <a:xfrm>
            <a:off x="5136170" y="1775778"/>
            <a:ext cx="6537960" cy="3767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b="1" dirty="0"/>
              <a:t>Challenges</a:t>
            </a:r>
            <a:endParaRPr lang="en-US" dirty="0"/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• Building legitimacy for a trans-led movement</a:t>
            </a:r>
            <a:br>
              <a:rPr lang="en-US" dirty="0"/>
            </a:br>
            <a:r>
              <a:rPr lang="en-US" dirty="0"/>
              <a:t>• Resistance from institutions and public stigma</a:t>
            </a:r>
            <a:br>
              <a:rPr lang="en-US" dirty="0"/>
            </a:br>
            <a:r>
              <a:rPr lang="en-US" dirty="0"/>
              <a:t>• Backlash and hate speech when visibility increases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b="1" dirty="0"/>
              <a:t>Lessons</a:t>
            </a:r>
            <a:endParaRPr lang="en-US" dirty="0"/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• Care must be central to leadership</a:t>
            </a:r>
            <a:br>
              <a:rPr lang="en-US" dirty="0"/>
            </a:br>
            <a:r>
              <a:rPr lang="en-US" dirty="0"/>
              <a:t>• Safety and dignity allow communities to grow</a:t>
            </a:r>
            <a:br>
              <a:rPr lang="en-US" dirty="0"/>
            </a:br>
            <a:r>
              <a:rPr lang="en-US" dirty="0"/>
              <a:t>• Sustainable movements develop </a:t>
            </a:r>
            <a:r>
              <a:rPr lang="en-US" b="1" dirty="0"/>
              <a:t>leaders, not followers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145F3F-B9C1-0CEB-D7A3-FA6DB7DDC237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2400" i="1" spc="3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81A39B-BECA-123C-B231-31D7010FE0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325" y="4754986"/>
            <a:ext cx="1506526" cy="15065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26C02AE-8B89-4075-C534-C91761B0B0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038" y="4754986"/>
            <a:ext cx="1569813" cy="15698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DB7F585-195C-B41A-A913-17A7174B24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170" y="4765955"/>
            <a:ext cx="2352959" cy="156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9631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86CB70-E978-2C0E-22D6-39FCEA8A5E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4C32CD27-7027-AB2B-38F1-71C08EB840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FBEA35-9DA0-24E1-986D-E98E0CDB6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1536" y="978408"/>
            <a:ext cx="6236208" cy="146304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Sustainability Steps</a:t>
            </a:r>
          </a:p>
        </p:txBody>
      </p:sp>
      <p:pic>
        <p:nvPicPr>
          <p:cNvPr id="3" name="Picture 2" descr="May be an image of text that says 'TRANS PEOPLE BELONG here'">
            <a:extLst>
              <a:ext uri="{FF2B5EF4-FFF2-40B4-BE49-F238E27FC236}">
                <a16:creationId xmlns:a16="http://schemas.microsoft.com/office/drawing/2014/main" id="{AF08349B-40F1-0EF1-99A2-FBE3E9309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7698"/>
          <a:stretch>
            <a:fillRect/>
          </a:stretch>
        </p:blipFill>
        <p:spPr bwMode="auto">
          <a:xfrm>
            <a:off x="517869" y="508091"/>
            <a:ext cx="4221911" cy="5837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C6DD38CD-CFFE-4ABA-3DC8-01ED90559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4611" y="508090"/>
            <a:ext cx="6186474" cy="149279"/>
          </a:xfrm>
          <a:custGeom>
            <a:avLst/>
            <a:gdLst>
              <a:gd name="connsiteX0" fmla="*/ 0 w 6090847"/>
              <a:gd name="connsiteY0" fmla="*/ 0 h 149279"/>
              <a:gd name="connsiteX1" fmla="*/ 6090847 w 6090847"/>
              <a:gd name="connsiteY1" fmla="*/ 0 h 149279"/>
              <a:gd name="connsiteX2" fmla="*/ 6090847 w 6090847"/>
              <a:gd name="connsiteY2" fmla="*/ 149279 h 149279"/>
              <a:gd name="connsiteX3" fmla="*/ 0 w 6090847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0847" h="149279">
                <a:moveTo>
                  <a:pt x="0" y="0"/>
                </a:moveTo>
                <a:lnTo>
                  <a:pt x="6090847" y="0"/>
                </a:lnTo>
                <a:lnTo>
                  <a:pt x="6090847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2C8E9A-D99C-95EB-3CD0-028A51D8F70F}"/>
              </a:ext>
            </a:extLst>
          </p:cNvPr>
          <p:cNvSpPr txBox="1"/>
          <p:nvPr/>
        </p:nvSpPr>
        <p:spPr>
          <a:xfrm>
            <a:off x="5484611" y="2020374"/>
            <a:ext cx="6236208" cy="3767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700" dirty="0"/>
              <a:t>EkiT is strengthening governance systems and leadership pipelines to ensure the movement grows beyond one person.</a:t>
            </a:r>
          </a:p>
          <a:p>
            <a:pPr>
              <a:spcAft>
                <a:spcPts val="600"/>
              </a:spcAft>
            </a:pPr>
            <a:endParaRPr lang="en-US" sz="1700" dirty="0"/>
          </a:p>
          <a:p>
            <a:pPr>
              <a:spcAft>
                <a:spcPts val="600"/>
              </a:spcAft>
            </a:pPr>
            <a:r>
              <a:rPr lang="en-US" sz="1700" dirty="0"/>
              <a:t>Our priorities include:</a:t>
            </a:r>
          </a:p>
          <a:p>
            <a:pPr>
              <a:spcAft>
                <a:spcPts val="600"/>
              </a:spcAft>
            </a:pPr>
            <a:endParaRPr lang="en-US" sz="1700" dirty="0"/>
          </a:p>
          <a:p>
            <a:pPr>
              <a:spcAft>
                <a:spcPts val="600"/>
              </a:spcAft>
            </a:pPr>
            <a:r>
              <a:rPr lang="en-US" sz="1700" dirty="0"/>
              <a:t>• developing new trans leaders</a:t>
            </a:r>
            <a:br>
              <a:rPr lang="en-US" sz="1700" dirty="0"/>
            </a:br>
            <a:r>
              <a:rPr lang="en-US" sz="1700" dirty="0"/>
              <a:t>• building partnerships and funding opportunities</a:t>
            </a:r>
            <a:br>
              <a:rPr lang="en-US" sz="1700" dirty="0"/>
            </a:br>
            <a:r>
              <a:rPr lang="en-US" sz="1700" dirty="0"/>
              <a:t>• expanding storytelling and advocacy campaigns</a:t>
            </a:r>
          </a:p>
          <a:p>
            <a:pPr>
              <a:spcAft>
                <a:spcPts val="600"/>
              </a:spcAft>
            </a:pPr>
            <a:endParaRPr lang="en-US" sz="1700" dirty="0"/>
          </a:p>
          <a:p>
            <a:pPr>
              <a:spcAft>
                <a:spcPts val="600"/>
              </a:spcAft>
            </a:pPr>
            <a:r>
              <a:rPr lang="en-US" sz="1700" dirty="0"/>
              <a:t>Our long-term goal is to </a:t>
            </a:r>
            <a:r>
              <a:rPr lang="en-US" sz="1700" b="1" dirty="0"/>
              <a:t>restore the role of trans people as protectors of dignity, ancestral knowledge, safety and community balance in society.</a:t>
            </a:r>
            <a:endParaRPr lang="en-US" sz="17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A5F849-FA44-1075-4B58-16E1A3EBEC66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2400" i="1" spc="300" dirty="0">
                <a:solidFill>
                  <a:schemeClr val="tx2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 dirty="0">
              <a:solidFill>
                <a:schemeClr val="tx2">
                  <a:lumMod val="10000"/>
                  <a:lumOff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420897"/>
      </p:ext>
    </p:extLst>
  </p:cSld>
  <p:clrMapOvr>
    <a:masterClrMapping/>
  </p:clrMapOvr>
</p:sld>
</file>

<file path=ppt/theme/theme1.xml><?xml version="1.0" encoding="utf-8"?>
<a:theme xmlns:a="http://schemas.openxmlformats.org/drawingml/2006/main" name="GestaltVTI">
  <a:themeElements>
    <a:clrScheme name="Gestalt">
      <a:dk1>
        <a:srgbClr val="000000"/>
      </a:dk1>
      <a:lt1>
        <a:sysClr val="window" lastClr="FFFFFF"/>
      </a:lt1>
      <a:dk2>
        <a:srgbClr val="262626"/>
      </a:dk2>
      <a:lt2>
        <a:srgbClr val="F7F7F7"/>
      </a:lt2>
      <a:accent1>
        <a:srgbClr val="EBA000"/>
      </a:accent1>
      <a:accent2>
        <a:srgbClr val="00BAC8"/>
      </a:accent2>
      <a:accent3>
        <a:srgbClr val="E64823"/>
      </a:accent3>
      <a:accent4>
        <a:srgbClr val="4D5AFF"/>
      </a:accent4>
      <a:accent5>
        <a:srgbClr val="FE5D21"/>
      </a:accent5>
      <a:accent6>
        <a:srgbClr val="00C777"/>
      </a:accent6>
      <a:hlink>
        <a:srgbClr val="2998E3"/>
      </a:hlink>
      <a:folHlink>
        <a:srgbClr val="939393"/>
      </a:folHlink>
    </a:clrScheme>
    <a:fontScheme name="Gestalt">
      <a:majorFont>
        <a:latin typeface="Bierstadt"/>
        <a:ea typeface=""/>
        <a:cs typeface=""/>
      </a:majorFont>
      <a:minorFont>
        <a:latin typeface="Bierstad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estaltVTI" id="{4F87C71D-53D1-4B71-BF97-FD0EA4B25665}" vid="{A110AFC4-8D8A-4C02-8885-7BA370B379B5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8F3ECD972E8E41B9495D5AEDAE7986" ma:contentTypeVersion="16" ma:contentTypeDescription="Create a new document." ma:contentTypeScope="" ma:versionID="d103da91a01d0d4d36f0a8fa93a5bda2">
  <xsd:schema xmlns:xsd="http://www.w3.org/2001/XMLSchema" xmlns:xs="http://www.w3.org/2001/XMLSchema" xmlns:p="http://schemas.microsoft.com/office/2006/metadata/properties" xmlns:ns2="0d0128bf-0240-4a00-b00a-ea9f2cdab004" xmlns:ns3="5c72703c-1067-4fa7-89cc-ef245258de7b" targetNamespace="http://schemas.microsoft.com/office/2006/metadata/properties" ma:root="true" ma:fieldsID="951381d568948a2b3bc63ab6b0cc8801" ns2:_="" ns3:_="">
    <xsd:import namespace="0d0128bf-0240-4a00-b00a-ea9f2cdab004"/>
    <xsd:import namespace="5c72703c-1067-4fa7-89cc-ef245258de7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0128bf-0240-4a00-b00a-ea9f2cdab00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7300de80-7531-40b2-a37f-f138d0f80c3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72703c-1067-4fa7-89cc-ef245258de7b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9bc4b65e-775a-4a0b-8a3f-ec286c64b49d}" ma:internalName="TaxCatchAll" ma:showField="CatchAllData" ma:web="5c72703c-1067-4fa7-89cc-ef245258de7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d0128bf-0240-4a00-b00a-ea9f2cdab004">
      <Terms xmlns="http://schemas.microsoft.com/office/infopath/2007/PartnerControls"/>
    </lcf76f155ced4ddcb4097134ff3c332f>
    <TaxCatchAll xmlns="5c72703c-1067-4fa7-89cc-ef245258de7b" xsi:nil="true"/>
  </documentManagement>
</p:properties>
</file>

<file path=customXml/itemProps1.xml><?xml version="1.0" encoding="utf-8"?>
<ds:datastoreItem xmlns:ds="http://schemas.openxmlformats.org/officeDocument/2006/customXml" ds:itemID="{469FF543-24ED-48F6-A9FD-29E0DEDE691E}"/>
</file>

<file path=customXml/itemProps2.xml><?xml version="1.0" encoding="utf-8"?>
<ds:datastoreItem xmlns:ds="http://schemas.openxmlformats.org/officeDocument/2006/customXml" ds:itemID="{2FA5B5BB-E526-45B6-8457-DC33304C4E4E}"/>
</file>

<file path=customXml/itemProps3.xml><?xml version="1.0" encoding="utf-8"?>
<ds:datastoreItem xmlns:ds="http://schemas.openxmlformats.org/officeDocument/2006/customXml" ds:itemID="{95DD116E-77AB-41A4-8D69-C922F1478DE0}"/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485</Words>
  <Application>Microsoft Office PowerPoint</Application>
  <PresentationFormat>Widescreen</PresentationFormat>
  <Paragraphs>46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Bierstadt</vt:lpstr>
      <vt:lpstr>Tahoma</vt:lpstr>
      <vt:lpstr>GestaltVTI</vt:lpstr>
      <vt:lpstr>Mauritius: Trans Woman Building a Trans-Led Movement for Health, Equality, and Institutional Change</vt:lpstr>
      <vt:lpstr>The problem</vt:lpstr>
      <vt:lpstr>What we are doing</vt:lpstr>
      <vt:lpstr>The Change </vt:lpstr>
      <vt:lpstr>Why This Matters </vt:lpstr>
      <vt:lpstr>Challenges &amp; Lessons</vt:lpstr>
      <vt:lpstr>Sustainability Steps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Programme officer</dc:creator>
  <cp:lastModifiedBy>Programme officer</cp:lastModifiedBy>
  <cp:revision>1</cp:revision>
  <dcterms:created xsi:type="dcterms:W3CDTF">2026-03-06T13:10:58Z</dcterms:created>
  <dcterms:modified xsi:type="dcterms:W3CDTF">2026-03-06T15:06:20Z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0x010100438F3ECD972E8E41B9495D5AEDAE7986</vt:lpwstr>
  </property>
</Properties>
</file>