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docProps/custom.xml" ContentType="application/vnd.openxmlformats-officedocument.custom-properti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notesSlides/notesSlide4.xml" ContentType="application/vnd.openxmlformats-officedocument.presentationml.notesSlide+xml"/>
  <Override PartName="/ppt/slides/slide2.xml" ContentType="application/vnd.openxmlformats-officedocument.presentationml.slide+xml"/>
  <Override PartName="/ppt/notesSlides/notesSlide3.xml" ContentType="application/vnd.openxmlformats-officedocument.presentationml.notesSlide+xml"/>
  <Override PartName="/ppt/slides/slide5.xml" ContentType="application/vnd.openxmlformats-officedocument.presentationml.slide+xml"/>
  <Override PartName="/ppt/theme/theme1.xml" ContentType="application/vnd.openxmlformats-officedocument.theme+xml"/>
  <Override PartName="/ppt/metadata" ContentType="application/binary"/>
  <Override PartName="/ppt/notesMasters/notesMaster1.xml" ContentType="application/vnd.openxmlformats-officedocument.presentationml.notesMaster+xml"/>
  <Override PartName="/ppt/notesSlides/notesSlide1.xml" ContentType="application/vnd.openxmlformats-officedocument.presentationml.notesSlide+xml"/>
  <Override PartName="/ppt/slides/slide7.xml" ContentType="application/vnd.openxmlformats-officedocument.presentationml.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slides/slide4.xml" ContentType="application/vnd.openxmlformats-officedocument.presentationml.slide+xml"/>
  <Override PartName="/ppt/notesSlides/notesSlide5.xml" ContentType="application/vnd.openxmlformats-officedocument.presentationml.notesSlide+xml"/>
  <Override PartName="/ppt/slides/slide3.xml" ContentType="application/vnd.openxmlformats-officedocument.presentationml.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1.xml" ContentType="application/vnd.openxmlformats-officedocument.presentationml.slide+xml"/>
  <Override PartName="/ppt/notesSlides/notesSlide8.xml" ContentType="application/vnd.openxmlformats-officedocument.presentationml.notesSlide+xml"/>
  <Override PartName="/ppt/slideLayouts/slideLayout8.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2.xml" ContentType="application/vnd.openxmlformats-officedocument.theme+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embeddedFontLst>
    <p:embeddedFont>
      <p:font typeface="Tahoma" panose="020B0604030504040204" pitchFamily="34" charset="0"/>
      <p:regular r:id="rId15"/>
      <p:bold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gwDf3Jk9ABjtApwrAK9ortvMWf4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8E70129-2FD8-4625-A202-81F849823CB6}">
  <a:tblStyle styleId="{38E70129-2FD8-4625-A202-81F849823CB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1ECF5"/>
          </a:solidFill>
        </a:fill>
      </a:tcStyle>
    </a:wholeTbl>
    <a:band1H>
      <a:tcTxStyle/>
      <a:tcStyle>
        <a:tcBdr/>
        <a:fill>
          <a:solidFill>
            <a:srgbClr val="E2D8EA"/>
          </a:solidFill>
        </a:fill>
      </a:tcStyle>
    </a:band1H>
    <a:band2H>
      <a:tcTxStyle/>
      <a:tcStyle>
        <a:tcBdr/>
      </a:tcStyle>
    </a:band2H>
    <a:band1V>
      <a:tcTxStyle/>
      <a:tcStyle>
        <a:tcBdr/>
        <a:fill>
          <a:solidFill>
            <a:srgbClr val="E2D8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A4E151F3-A6B1-40E9-A8AF-C517AD8B70E5}"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font" Target="fonts/font2.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2"/>
          <p:cNvSpPr>
            <a:spLocks noGrp="1"/>
          </p:cNvSpPr>
          <p:nvPr>
            <p:ph type="pic" idx="2"/>
          </p:nvPr>
        </p:nvSpPr>
        <p:spPr>
          <a:xfrm>
            <a:off x="5183188" y="987425"/>
            <a:ext cx="6172200" cy="4873625"/>
          </a:xfrm>
          <a:prstGeom prst="rect">
            <a:avLst/>
          </a:prstGeom>
          <a:noFill/>
          <a:ln>
            <a:noFill/>
          </a:ln>
        </p:spPr>
      </p:sp>
      <p:sp>
        <p:nvSpPr>
          <p:cNvPr id="64" name="Google Shape;64;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grpSp>
        <p:nvGrpSpPr>
          <p:cNvPr id="84" name="Google Shape;84;p1"/>
          <p:cNvGrpSpPr/>
          <p:nvPr/>
        </p:nvGrpSpPr>
        <p:grpSpPr>
          <a:xfrm>
            <a:off x="-5410" y="0"/>
            <a:ext cx="12197407" cy="6882714"/>
            <a:chOff x="-5410" y="0"/>
            <a:chExt cx="12197407" cy="6882714"/>
          </a:xfrm>
        </p:grpSpPr>
        <p:pic>
          <p:nvPicPr>
            <p:cNvPr id="85" name="Google Shape;85;p1"/>
            <p:cNvPicPr preferRelativeResize="0"/>
            <p:nvPr/>
          </p:nvPicPr>
          <p:blipFill rotWithShape="1">
            <a:blip r:embed="rId3">
              <a:alphaModFix/>
            </a:blip>
            <a:srcRect/>
            <a:stretch/>
          </p:blipFill>
          <p:spPr>
            <a:xfrm>
              <a:off x="1165653" y="444608"/>
              <a:ext cx="8088706" cy="1194348"/>
            </a:xfrm>
            <a:prstGeom prst="rect">
              <a:avLst/>
            </a:prstGeom>
            <a:noFill/>
            <a:ln>
              <a:noFill/>
            </a:ln>
          </p:spPr>
        </p:pic>
        <p:sp>
          <p:nvSpPr>
            <p:cNvPr id="86" name="Google Shape;86;p1"/>
            <p:cNvSpPr/>
            <p:nvPr/>
          </p:nvSpPr>
          <p:spPr>
            <a:xfrm>
              <a:off x="0" y="0"/>
              <a:ext cx="12191997" cy="113115"/>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7" name="Google Shape;87;p1"/>
            <p:cNvSpPr/>
            <p:nvPr/>
          </p:nvSpPr>
          <p:spPr>
            <a:xfrm>
              <a:off x="0" y="6364553"/>
              <a:ext cx="12191997" cy="518161"/>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8" name="Google Shape;88;p1"/>
            <p:cNvSpPr txBox="1"/>
            <p:nvPr/>
          </p:nvSpPr>
          <p:spPr>
            <a:xfrm>
              <a:off x="-5410" y="6391015"/>
              <a:ext cx="12191996" cy="45191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400" b="0" i="1" u="none" strike="noStrike" cap="none">
                  <a:solidFill>
                    <a:schemeClr val="lt1"/>
                  </a:solidFill>
                  <a:latin typeface="Tahoma"/>
                  <a:ea typeface="Tahoma"/>
                  <a:cs typeface="Tahoma"/>
                  <a:sym typeface="Tahoma"/>
                </a:rPr>
                <a:t>Voice and Choice Summit 2026    \    Voice and Choice Summit 2026 </a:t>
              </a:r>
              <a:endParaRPr sz="2400" b="0" i="0" u="none" strike="noStrike" cap="none">
                <a:solidFill>
                  <a:schemeClr val="lt1"/>
                </a:solidFill>
                <a:latin typeface="Tahoma"/>
                <a:ea typeface="Tahoma"/>
                <a:cs typeface="Tahoma"/>
                <a:sym typeface="Tahoma"/>
              </a:endParaRPr>
            </a:p>
          </p:txBody>
        </p:sp>
      </p:grpSp>
      <p:sp>
        <p:nvSpPr>
          <p:cNvPr id="89" name="Google Shape;89;p1"/>
          <p:cNvSpPr/>
          <p:nvPr/>
        </p:nvSpPr>
        <p:spPr>
          <a:xfrm>
            <a:off x="1" y="2584078"/>
            <a:ext cx="12191999" cy="2643876"/>
          </a:xfrm>
          <a:custGeom>
            <a:avLst/>
            <a:gdLst/>
            <a:ahLst/>
            <a:cxnLst/>
            <a:rect l="l" t="t" r="r" b="b"/>
            <a:pathLst>
              <a:path w="12191999" h="2643876" extrusionOk="0">
                <a:moveTo>
                  <a:pt x="12191999" y="0"/>
                </a:moveTo>
                <a:lnTo>
                  <a:pt x="12191999" y="464989"/>
                </a:lnTo>
                <a:lnTo>
                  <a:pt x="12090690" y="483907"/>
                </a:lnTo>
                <a:cubicBezTo>
                  <a:pt x="10319058" y="857183"/>
                  <a:pt x="7278028" y="2750381"/>
                  <a:pt x="5319131" y="2639171"/>
                </a:cubicBezTo>
                <a:cubicBezTo>
                  <a:pt x="3297044" y="2524373"/>
                  <a:pt x="2378926" y="1362052"/>
                  <a:pt x="0" y="1806892"/>
                </a:cubicBezTo>
                <a:lnTo>
                  <a:pt x="22303" y="1351345"/>
                </a:lnTo>
                <a:cubicBezTo>
                  <a:pt x="1256371" y="1285276"/>
                  <a:pt x="3401123" y="2389872"/>
                  <a:pt x="5330284" y="2452625"/>
                </a:cubicBezTo>
                <a:cubicBezTo>
                  <a:pt x="8259338" y="2486108"/>
                  <a:pt x="9788675" y="947659"/>
                  <a:pt x="10868965" y="389807"/>
                </a:cubicBezTo>
                <a:cubicBezTo>
                  <a:pt x="11409110" y="110881"/>
                  <a:pt x="11816948" y="21434"/>
                  <a:pt x="12104896" y="1644"/>
                </a:cubicBezTo>
                <a:close/>
              </a:path>
            </a:pathLst>
          </a:custGeom>
          <a:solidFill>
            <a:schemeClr val="lt1">
              <a:alpha val="38039"/>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1"/>
          <p:cNvSpPr txBox="1">
            <a:spLocks noGrp="1"/>
          </p:cNvSpPr>
          <p:nvPr>
            <p:ph type="ctrTitle"/>
          </p:nvPr>
        </p:nvSpPr>
        <p:spPr>
          <a:xfrm>
            <a:off x="1351439" y="1950309"/>
            <a:ext cx="9144000" cy="1811407"/>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0C0C0C"/>
              </a:buClr>
              <a:buSzPct val="100000"/>
              <a:buFont typeface="Tahoma"/>
              <a:buNone/>
            </a:pPr>
            <a:r>
              <a:rPr lang="en-US" b="1" i="1">
                <a:solidFill>
                  <a:srgbClr val="0C0C0C"/>
                </a:solidFill>
                <a:latin typeface="Tahoma"/>
                <a:ea typeface="Tahoma"/>
                <a:cs typeface="Tahoma"/>
                <a:sym typeface="Tahoma"/>
              </a:rPr>
              <a:t>Voice and Choice</a:t>
            </a:r>
            <a:br>
              <a:rPr lang="en-US" b="1" i="1">
                <a:solidFill>
                  <a:srgbClr val="0C0C0C"/>
                </a:solidFill>
                <a:latin typeface="Tahoma"/>
                <a:ea typeface="Tahoma"/>
                <a:cs typeface="Tahoma"/>
                <a:sym typeface="Tahoma"/>
              </a:rPr>
            </a:br>
            <a:r>
              <a:rPr lang="en-US" b="1" i="1">
                <a:solidFill>
                  <a:srgbClr val="0C0C0C"/>
                </a:solidFill>
                <a:latin typeface="Tahoma"/>
                <a:ea typeface="Tahoma"/>
                <a:cs typeface="Tahoma"/>
                <a:sym typeface="Tahoma"/>
              </a:rPr>
              <a:t>Summit 2026-</a:t>
            </a:r>
            <a:r>
              <a:rPr lang="en-US" i="1">
                <a:solidFill>
                  <a:srgbClr val="0C0C0C"/>
                </a:solidFill>
                <a:latin typeface="Tahoma"/>
                <a:ea typeface="Tahoma"/>
                <a:cs typeface="Tahoma"/>
                <a:sym typeface="Tahoma"/>
              </a:rPr>
              <a:t>Story of Change Category</a:t>
            </a:r>
            <a:endParaRPr i="1">
              <a:solidFill>
                <a:srgbClr val="0C0C0C"/>
              </a:solidFill>
              <a:latin typeface="Tahoma"/>
              <a:ea typeface="Tahoma"/>
              <a:cs typeface="Tahoma"/>
              <a:sym typeface="Tahoma"/>
            </a:endParaRPr>
          </a:p>
        </p:txBody>
      </p:sp>
      <p:sp>
        <p:nvSpPr>
          <p:cNvPr id="91" name="Google Shape;91;p1"/>
          <p:cNvSpPr txBox="1"/>
          <p:nvPr/>
        </p:nvSpPr>
        <p:spPr>
          <a:xfrm>
            <a:off x="757083" y="3970670"/>
            <a:ext cx="10972800" cy="1169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a:p>
            <a:pPr marL="0" marR="0" lvl="0" indent="0" algn="ctr" rtl="0">
              <a:spcBef>
                <a:spcPts val="0"/>
              </a:spcBef>
              <a:spcAft>
                <a:spcPts val="0"/>
              </a:spcAft>
              <a:buNone/>
            </a:pPr>
            <a:r>
              <a:rPr lang="en-US" sz="2800" b="1" i="1" u="none" strike="noStrike" cap="none">
                <a:solidFill>
                  <a:srgbClr val="514DAA"/>
                </a:solidFill>
                <a:latin typeface="Arial"/>
                <a:ea typeface="Arial"/>
                <a:cs typeface="Arial"/>
                <a:sym typeface="Arial"/>
              </a:rPr>
              <a:t>SOUTH AFRICA: TFGBV FROM GROUP CHATS TO CHANGEMAKERS.</a:t>
            </a:r>
            <a:endParaRPr sz="1800" b="1" i="1" u="none" strike="noStrike" cap="none">
              <a:solidFill>
                <a:srgbClr val="514DAA"/>
              </a:solidFill>
              <a:latin typeface="Arial"/>
              <a:ea typeface="Arial"/>
              <a:cs typeface="Arial"/>
              <a:sym typeface="Arial"/>
            </a:endParaRPr>
          </a:p>
        </p:txBody>
      </p:sp>
      <p:sp>
        <p:nvSpPr>
          <p:cNvPr id="92" name="Google Shape;92;p1"/>
          <p:cNvSpPr txBox="1"/>
          <p:nvPr/>
        </p:nvSpPr>
        <p:spPr>
          <a:xfrm>
            <a:off x="9722368" y="469806"/>
            <a:ext cx="1303979" cy="897215"/>
          </a:xfrm>
          <a:prstGeom prst="rect">
            <a:avLst/>
          </a:prstGeom>
          <a:solidFill>
            <a:schemeClr val="lt1"/>
          </a:solidFill>
          <a:ln w="9525" cap="flat" cmpd="sng">
            <a:solidFill>
              <a:srgbClr val="FF0000"/>
            </a:solidFill>
            <a:prstDash val="solid"/>
            <a:round/>
            <a:headEnd type="none" w="sm" len="sm"/>
            <a:tailEnd type="none" w="sm" len="sm"/>
          </a:ln>
        </p:spPr>
        <p:txBody>
          <a:bodyPr spcFirstLastPara="1" wrap="square" lIns="91425" tIns="45700" rIns="91425" bIns="45700" anchor="t" anchorCtr="0">
            <a:normAutofit/>
          </a:bodyPr>
          <a:lstStyle/>
          <a:p>
            <a:pPr marL="0" marR="0" lvl="0" indent="0" algn="l" rtl="0">
              <a:spcBef>
                <a:spcPts val="0"/>
              </a:spcBef>
              <a:spcAft>
                <a:spcPts val="0"/>
              </a:spcAft>
              <a:buClr>
                <a:srgbClr val="FF0000"/>
              </a:buClr>
              <a:buSzPts val="2000"/>
              <a:buFont typeface="Arial"/>
              <a:buNone/>
            </a:pPr>
            <a:r>
              <a:rPr lang="en-US" sz="2000" b="0" i="0" u="none" strike="noStrike" cap="none">
                <a:solidFill>
                  <a:srgbClr val="FF0000"/>
                </a:solidFill>
                <a:latin typeface="Calibri"/>
                <a:ea typeface="Calibri"/>
                <a:cs typeface="Calibri"/>
                <a:sym typeface="Calibri"/>
              </a:rPr>
              <a:t>Your logo goes here</a:t>
            </a:r>
            <a:endParaRPr sz="2000" b="0" i="0" u="none" strike="noStrike" cap="none">
              <a:solidFill>
                <a:srgbClr val="FF0000"/>
              </a:solidFill>
              <a:latin typeface="Calibri"/>
              <a:ea typeface="Calibri"/>
              <a:cs typeface="Calibri"/>
              <a:sym typeface="Calibri"/>
            </a:endParaRPr>
          </a:p>
        </p:txBody>
      </p:sp>
      <p:pic>
        <p:nvPicPr>
          <p:cNvPr id="93" name="Google Shape;93;p1"/>
          <p:cNvPicPr preferRelativeResize="0"/>
          <p:nvPr/>
        </p:nvPicPr>
        <p:blipFill rotWithShape="1">
          <a:blip r:embed="rId4">
            <a:alphaModFix/>
          </a:blip>
          <a:srcRect/>
          <a:stretch/>
        </p:blipFill>
        <p:spPr>
          <a:xfrm>
            <a:off x="9633709" y="365406"/>
            <a:ext cx="1481295" cy="161014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sp>
        <p:nvSpPr>
          <p:cNvPr id="182" name="Google Shape;182;p10"/>
          <p:cNvSpPr/>
          <p:nvPr/>
        </p:nvSpPr>
        <p:spPr>
          <a:xfrm>
            <a:off x="0" y="0"/>
            <a:ext cx="12191997" cy="113115"/>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3" name="Google Shape;183;p10"/>
          <p:cNvSpPr/>
          <p:nvPr/>
        </p:nvSpPr>
        <p:spPr>
          <a:xfrm>
            <a:off x="0" y="6364553"/>
            <a:ext cx="12191997" cy="518161"/>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4" name="Google Shape;184;p10"/>
          <p:cNvSpPr/>
          <p:nvPr/>
        </p:nvSpPr>
        <p:spPr>
          <a:xfrm>
            <a:off x="-5410" y="113115"/>
            <a:ext cx="12191996" cy="845136"/>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rgbClr val="000000"/>
              </a:buClr>
              <a:buSzPts val="4400"/>
              <a:buFont typeface="Calibri"/>
              <a:buNone/>
            </a:pPr>
            <a:r>
              <a:rPr lang="en-US" sz="4400" b="1" i="0" u="none" strike="noStrike" cap="none">
                <a:solidFill>
                  <a:srgbClr val="000000"/>
                </a:solidFill>
                <a:latin typeface="Calibri"/>
                <a:ea typeface="Calibri"/>
                <a:cs typeface="Calibri"/>
                <a:sym typeface="Calibri"/>
              </a:rPr>
              <a:t>Challenges &amp; Lessons learnt</a:t>
            </a:r>
            <a:endParaRPr sz="4400" b="0" i="0" u="none" strike="noStrike" cap="none">
              <a:solidFill>
                <a:srgbClr val="000000"/>
              </a:solidFill>
              <a:latin typeface="Calibri"/>
              <a:ea typeface="Calibri"/>
              <a:cs typeface="Calibri"/>
              <a:sym typeface="Calibri"/>
            </a:endParaRPr>
          </a:p>
        </p:txBody>
      </p:sp>
      <p:sp>
        <p:nvSpPr>
          <p:cNvPr id="185" name="Google Shape;185;p10"/>
          <p:cNvSpPr txBox="1"/>
          <p:nvPr/>
        </p:nvSpPr>
        <p:spPr>
          <a:xfrm>
            <a:off x="6529136" y="769871"/>
            <a:ext cx="5577239" cy="555490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800"/>
              <a:buFont typeface="Arial"/>
              <a:buNone/>
            </a:pPr>
            <a:r>
              <a:rPr lang="en-US" sz="2800" b="1" i="0" u="sng" strike="noStrike" cap="none">
                <a:solidFill>
                  <a:schemeClr val="dk1"/>
                </a:solidFill>
                <a:latin typeface="Calibri"/>
                <a:ea typeface="Calibri"/>
                <a:cs typeface="Calibri"/>
                <a:sym typeface="Calibri"/>
              </a:rPr>
              <a:t>What lessons have you learnt?</a:t>
            </a:r>
            <a:endParaRPr/>
          </a:p>
          <a:p>
            <a:pPr marL="0" marR="0" lvl="0" indent="0" algn="l" rtl="0">
              <a:spcBef>
                <a:spcPts val="560"/>
              </a:spcBef>
              <a:spcAft>
                <a:spcPts val="0"/>
              </a:spcAft>
              <a:buClr>
                <a:schemeClr val="dk1"/>
              </a:buClr>
              <a:buSzPts val="2800"/>
              <a:buFont typeface="Arial"/>
              <a:buNone/>
            </a:pPr>
            <a:r>
              <a:rPr lang="en-US" sz="2800" b="0" i="0" u="none" strike="noStrike" cap="none">
                <a:solidFill>
                  <a:schemeClr val="dk1"/>
                </a:solidFill>
                <a:latin typeface="Calibri"/>
                <a:ea typeface="Calibri"/>
                <a:cs typeface="Calibri"/>
                <a:sym typeface="Calibri"/>
              </a:rPr>
              <a:t>A key lesson that we learnt was that when the youth is given trust</a:t>
            </a:r>
            <a:r>
              <a:rPr lang="en-US" sz="2800">
                <a:solidFill>
                  <a:schemeClr val="dk1"/>
                </a:solidFill>
                <a:latin typeface="Calibri"/>
                <a:ea typeface="Calibri"/>
                <a:cs typeface="Calibri"/>
                <a:sym typeface="Calibri"/>
              </a:rPr>
              <a:t> and</a:t>
            </a:r>
            <a:r>
              <a:rPr lang="en-US" sz="2800" b="0" i="0" u="none" strike="noStrike" cap="none">
                <a:solidFill>
                  <a:schemeClr val="dk1"/>
                </a:solidFill>
                <a:latin typeface="Calibri"/>
                <a:ea typeface="Calibri"/>
                <a:cs typeface="Calibri"/>
                <a:sym typeface="Calibri"/>
              </a:rPr>
              <a:t> a safe space to lead they will engage deeply and contribute meaningful insights despite the complexity of the issues</a:t>
            </a:r>
            <a:endParaRPr/>
          </a:p>
        </p:txBody>
      </p:sp>
      <p:sp>
        <p:nvSpPr>
          <p:cNvPr id="186" name="Google Shape;186;p10"/>
          <p:cNvSpPr txBox="1"/>
          <p:nvPr/>
        </p:nvSpPr>
        <p:spPr>
          <a:xfrm>
            <a:off x="-5410" y="6391015"/>
            <a:ext cx="12191996" cy="45191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400" b="0" i="1" u="none" strike="noStrike" cap="none">
                <a:solidFill>
                  <a:schemeClr val="lt1"/>
                </a:solidFill>
                <a:latin typeface="Tahoma"/>
                <a:ea typeface="Tahoma"/>
                <a:cs typeface="Tahoma"/>
                <a:sym typeface="Tahoma"/>
              </a:rPr>
              <a:t>Voice and Choice Summit 2026    \    Voice and Choice Summit 2026 </a:t>
            </a:r>
            <a:endParaRPr sz="2400" b="0" i="0" u="none" strike="noStrike" cap="none">
              <a:solidFill>
                <a:schemeClr val="lt1"/>
              </a:solidFill>
              <a:latin typeface="Tahoma"/>
              <a:ea typeface="Tahoma"/>
              <a:cs typeface="Tahoma"/>
              <a:sym typeface="Tahoma"/>
            </a:endParaRPr>
          </a:p>
        </p:txBody>
      </p:sp>
      <p:sp>
        <p:nvSpPr>
          <p:cNvPr id="187" name="Google Shape;187;p10"/>
          <p:cNvSpPr txBox="1">
            <a:spLocks noGrp="1"/>
          </p:cNvSpPr>
          <p:nvPr>
            <p:ph type="body" idx="1"/>
          </p:nvPr>
        </p:nvSpPr>
        <p:spPr>
          <a:xfrm>
            <a:off x="229719" y="769871"/>
            <a:ext cx="6219207" cy="559468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b="1" u="sng"/>
              <a:t>Challenges &amp; mitigation</a:t>
            </a:r>
            <a:r>
              <a:rPr lang="en-US"/>
              <a:t>:</a:t>
            </a:r>
            <a:endParaRPr/>
          </a:p>
          <a:p>
            <a:pPr marL="0" lvl="0" indent="0" algn="l" rtl="0">
              <a:lnSpc>
                <a:spcPct val="90000"/>
              </a:lnSpc>
              <a:spcBef>
                <a:spcPts val="0"/>
              </a:spcBef>
              <a:spcAft>
                <a:spcPts val="0"/>
              </a:spcAft>
              <a:buClr>
                <a:schemeClr val="dk1"/>
              </a:buClr>
              <a:buSzPts val="2800"/>
              <a:buNone/>
            </a:pPr>
            <a:r>
              <a:rPr lang="en-US"/>
              <a:t>Ensuring safety and emotional wellbeing for youth while talking about difficult topics like violence, sex, dating, gender, and TFGBV. </a:t>
            </a:r>
            <a:endParaRPr/>
          </a:p>
          <a:p>
            <a:pPr marL="0" lvl="0" indent="0" algn="l" rtl="0">
              <a:lnSpc>
                <a:spcPct val="90000"/>
              </a:lnSpc>
              <a:spcBef>
                <a:spcPts val="1000"/>
              </a:spcBef>
              <a:spcAft>
                <a:spcPts val="0"/>
              </a:spcAft>
              <a:buClr>
                <a:schemeClr val="dk1"/>
              </a:buClr>
              <a:buSzPts val="2800"/>
              <a:buNone/>
            </a:pPr>
            <a:r>
              <a:rPr lang="en-US"/>
              <a:t>Throughout the project we used a trauma informed and survivor centered approach  which aided in creating a safe space where everyone feel comfortable enough to share.</a:t>
            </a:r>
            <a:endParaRPr/>
          </a:p>
          <a:p>
            <a:pPr marL="0" lvl="0" indent="0" algn="l" rtl="0">
              <a:lnSpc>
                <a:spcPct val="90000"/>
              </a:lnSpc>
              <a:spcBef>
                <a:spcPts val="1000"/>
              </a:spcBef>
              <a:spcAft>
                <a:spcPts val="0"/>
              </a:spcAft>
              <a:buClr>
                <a:schemeClr val="dk1"/>
              </a:buClr>
              <a:buSzPts val="2800"/>
              <a:buNone/>
            </a:pPr>
            <a:r>
              <a:rPr lang="en-US"/>
              <a:t>Through the discussions we had with the participants they were able to understand and identify their experiences</a:t>
            </a:r>
            <a:endParaRPr/>
          </a:p>
          <a:p>
            <a:pPr marL="0" lvl="0" indent="0" algn="l" rtl="0">
              <a:lnSpc>
                <a:spcPct val="90000"/>
              </a:lnSpc>
              <a:spcBef>
                <a:spcPts val="1000"/>
              </a:spcBef>
              <a:spcAft>
                <a:spcPts val="0"/>
              </a:spcAft>
              <a:buClr>
                <a:schemeClr val="dk1"/>
              </a:buClr>
              <a:buSzPts val="2800"/>
              <a:buNone/>
            </a:pPr>
            <a:r>
              <a:rPr lang="en-US"/>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11"/>
          <p:cNvSpPr/>
          <p:nvPr/>
        </p:nvSpPr>
        <p:spPr>
          <a:xfrm>
            <a:off x="0" y="0"/>
            <a:ext cx="12191997" cy="113115"/>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3" name="Google Shape;193;p11"/>
          <p:cNvSpPr/>
          <p:nvPr/>
        </p:nvSpPr>
        <p:spPr>
          <a:xfrm>
            <a:off x="0" y="6364553"/>
            <a:ext cx="12191997" cy="518161"/>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4" name="Google Shape;194;p11"/>
          <p:cNvSpPr/>
          <p:nvPr/>
        </p:nvSpPr>
        <p:spPr>
          <a:xfrm>
            <a:off x="-2" y="246158"/>
            <a:ext cx="12191996" cy="845136"/>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000000"/>
              </a:buClr>
              <a:buSzPts val="4400"/>
              <a:buFont typeface="Calibri"/>
              <a:buNone/>
            </a:pPr>
            <a:r>
              <a:rPr lang="en-US" sz="4400" b="1" i="0" u="none" strike="noStrike" cap="none">
                <a:solidFill>
                  <a:srgbClr val="000000"/>
                </a:solidFill>
                <a:latin typeface="Calibri"/>
                <a:ea typeface="Calibri"/>
                <a:cs typeface="Calibri"/>
                <a:sym typeface="Calibri"/>
              </a:rPr>
              <a:t>Sustainability</a:t>
            </a:r>
            <a:endParaRPr sz="4400" b="1" i="1" u="none" strike="noStrike" cap="none">
              <a:solidFill>
                <a:srgbClr val="000000"/>
              </a:solidFill>
              <a:latin typeface="Tahoma"/>
              <a:ea typeface="Tahoma"/>
              <a:cs typeface="Tahoma"/>
              <a:sym typeface="Tahoma"/>
            </a:endParaRPr>
          </a:p>
        </p:txBody>
      </p:sp>
      <p:sp>
        <p:nvSpPr>
          <p:cNvPr id="195" name="Google Shape;195;p11"/>
          <p:cNvSpPr txBox="1"/>
          <p:nvPr/>
        </p:nvSpPr>
        <p:spPr>
          <a:xfrm>
            <a:off x="7748178" y="1091300"/>
            <a:ext cx="4438500" cy="49995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rgbClr val="000000"/>
              </a:solidFill>
              <a:latin typeface="Calibri"/>
              <a:ea typeface="Calibri"/>
              <a:cs typeface="Calibri"/>
              <a:sym typeface="Calibri"/>
            </a:endParaRPr>
          </a:p>
          <a:p>
            <a:pPr marL="0" marR="0" lvl="0" indent="0" algn="l" rtl="0">
              <a:lnSpc>
                <a:spcPct val="100000"/>
              </a:lnSpc>
              <a:spcBef>
                <a:spcPts val="560"/>
              </a:spcBef>
              <a:spcAft>
                <a:spcPts val="0"/>
              </a:spcAft>
              <a:buClr>
                <a:schemeClr val="dk1"/>
              </a:buClr>
              <a:buSzPts val="2800"/>
              <a:buFont typeface="Arial"/>
              <a:buNone/>
            </a:pPr>
            <a:endParaRPr sz="2800" b="0" i="0" u="none" strike="noStrike" cap="none">
              <a:solidFill>
                <a:srgbClr val="FF0000"/>
              </a:solidFill>
              <a:latin typeface="Calibri"/>
              <a:ea typeface="Calibri"/>
              <a:cs typeface="Calibri"/>
              <a:sym typeface="Calibri"/>
            </a:endParaRPr>
          </a:p>
        </p:txBody>
      </p:sp>
      <p:sp>
        <p:nvSpPr>
          <p:cNvPr id="196" name="Google Shape;196;p11"/>
          <p:cNvSpPr txBox="1"/>
          <p:nvPr/>
        </p:nvSpPr>
        <p:spPr>
          <a:xfrm>
            <a:off x="-5410" y="6391015"/>
            <a:ext cx="12191996" cy="45191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FFFFFF"/>
              </a:buClr>
              <a:buSzPts val="2400"/>
              <a:buFont typeface="Tahoma"/>
              <a:buNone/>
            </a:pPr>
            <a:r>
              <a:rPr lang="en-US" sz="2400" b="0" i="1" u="none" strike="noStrike" cap="none">
                <a:solidFill>
                  <a:srgbClr val="FFFFFF"/>
                </a:solidFill>
                <a:latin typeface="Tahoma"/>
                <a:ea typeface="Tahoma"/>
                <a:cs typeface="Tahoma"/>
                <a:sym typeface="Tahoma"/>
              </a:rPr>
              <a:t>Voice and Choice Summit 2026    \    Voice and Choice Summit 2026 </a:t>
            </a:r>
            <a:endParaRPr sz="2400" b="0" i="0" u="none" strike="noStrike" cap="none">
              <a:solidFill>
                <a:srgbClr val="FFFFFF"/>
              </a:solidFill>
              <a:latin typeface="Tahoma"/>
              <a:ea typeface="Tahoma"/>
              <a:cs typeface="Tahoma"/>
              <a:sym typeface="Tahoma"/>
            </a:endParaRPr>
          </a:p>
        </p:txBody>
      </p:sp>
      <p:sp>
        <p:nvSpPr>
          <p:cNvPr id="197" name="Google Shape;197;p11"/>
          <p:cNvSpPr txBox="1">
            <a:spLocks noGrp="1"/>
          </p:cNvSpPr>
          <p:nvPr>
            <p:ph type="body" idx="1"/>
          </p:nvPr>
        </p:nvSpPr>
        <p:spPr>
          <a:xfrm>
            <a:off x="235123" y="1091300"/>
            <a:ext cx="7393200" cy="49995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5000"/>
              </a:lnSpc>
              <a:spcBef>
                <a:spcPts val="1200"/>
              </a:spcBef>
              <a:spcAft>
                <a:spcPts val="0"/>
              </a:spcAft>
              <a:buClr>
                <a:schemeClr val="dk1"/>
              </a:buClr>
              <a:buSzPts val="770"/>
              <a:buFont typeface="Arial"/>
              <a:buNone/>
            </a:pPr>
            <a:r>
              <a:rPr lang="en-US" sz="870"/>
              <a:t>•</a:t>
            </a:r>
            <a:r>
              <a:rPr lang="en-US" sz="1628"/>
              <a:t> </a:t>
            </a:r>
            <a:r>
              <a:rPr lang="en-US" sz="1828" b="1"/>
              <a:t>Youth capacity building:</a:t>
            </a:r>
            <a:r>
              <a:rPr lang="en-US" sz="1828"/>
              <a:t> The project prioritised equipping young participants with research and digital literacy skills that extend beyond the programme period, enabling continued engagement with issues of online safety and digital rights in their communities.</a:t>
            </a:r>
            <a:endParaRPr sz="1828"/>
          </a:p>
          <a:p>
            <a:pPr marL="0" lvl="0" indent="0" algn="l" rtl="0">
              <a:lnSpc>
                <a:spcPct val="105000"/>
              </a:lnSpc>
              <a:spcBef>
                <a:spcPts val="1200"/>
              </a:spcBef>
              <a:spcAft>
                <a:spcPts val="0"/>
              </a:spcAft>
              <a:buClr>
                <a:schemeClr val="dk1"/>
              </a:buClr>
              <a:buSzPts val="770"/>
              <a:buFont typeface="Arial"/>
              <a:buNone/>
            </a:pPr>
            <a:r>
              <a:rPr lang="en-US" sz="1828"/>
              <a:t>• </a:t>
            </a:r>
            <a:r>
              <a:rPr lang="en-US" sz="1828" b="1"/>
              <a:t>Knowledge dissemination:</a:t>
            </a:r>
            <a:r>
              <a:rPr lang="en-US" sz="1828"/>
              <a:t> Youth-led research emerging from the project is already being shared in both </a:t>
            </a:r>
            <a:r>
              <a:rPr lang="en-US" sz="1828" b="1"/>
              <a:t>local and international spaces</a:t>
            </a:r>
            <a:r>
              <a:rPr lang="en-US" sz="1828"/>
              <a:t>, including platforms such as Women Deliver Conference, ensuring that young people’s insights inform broader conversations on gender justice and digital safety.</a:t>
            </a:r>
            <a:endParaRPr sz="1828"/>
          </a:p>
          <a:p>
            <a:pPr marL="0" lvl="0" indent="0" algn="l" rtl="0">
              <a:lnSpc>
                <a:spcPct val="105000"/>
              </a:lnSpc>
              <a:spcBef>
                <a:spcPts val="1200"/>
              </a:spcBef>
              <a:spcAft>
                <a:spcPts val="0"/>
              </a:spcAft>
              <a:buClr>
                <a:schemeClr val="dk1"/>
              </a:buClr>
              <a:buSzPts val="770"/>
              <a:buFont typeface="Arial"/>
              <a:buNone/>
            </a:pPr>
            <a:r>
              <a:rPr lang="en-US" sz="1828"/>
              <a:t>• </a:t>
            </a:r>
            <a:r>
              <a:rPr lang="en-US" sz="1828" b="1"/>
              <a:t>Integration into digital tools:</a:t>
            </a:r>
            <a:r>
              <a:rPr lang="en-US" sz="1828"/>
              <a:t> Findings from the youth researchers have been incorporated into the </a:t>
            </a:r>
            <a:r>
              <a:rPr lang="en-US" sz="1828" b="1"/>
              <a:t>Zuzi AI chatbot</a:t>
            </a:r>
            <a:r>
              <a:rPr lang="en-US" sz="1828"/>
              <a:t>, strengthening the platform with contextually grounded insights and ensuring that the learning continues to inform digital support systems.</a:t>
            </a:r>
            <a:endParaRPr sz="1828"/>
          </a:p>
          <a:p>
            <a:pPr marL="0" lvl="0" indent="0" algn="l" rtl="0">
              <a:lnSpc>
                <a:spcPct val="105000"/>
              </a:lnSpc>
              <a:spcBef>
                <a:spcPts val="1200"/>
              </a:spcBef>
              <a:spcAft>
                <a:spcPts val="0"/>
              </a:spcAft>
              <a:buClr>
                <a:schemeClr val="dk1"/>
              </a:buClr>
              <a:buSzPts val="770"/>
              <a:buFont typeface="Arial"/>
              <a:buNone/>
            </a:pPr>
            <a:r>
              <a:rPr lang="en-US" sz="1828"/>
              <a:t>• </a:t>
            </a:r>
            <a:r>
              <a:rPr lang="en-US" sz="1828" b="1"/>
              <a:t>Foundation for scale:</a:t>
            </a:r>
            <a:r>
              <a:rPr lang="en-US" sz="1828"/>
              <a:t> The project has established a replicable </a:t>
            </a:r>
            <a:r>
              <a:rPr lang="en-US" sz="1828" b="1"/>
              <a:t>youth-led research model</a:t>
            </a:r>
            <a:r>
              <a:rPr lang="en-US" sz="1828"/>
              <a:t> that can be adapted and implemented in other communities.</a:t>
            </a:r>
            <a:endParaRPr sz="1828"/>
          </a:p>
          <a:p>
            <a:pPr marL="0" lvl="0" indent="0" algn="l" rtl="0">
              <a:lnSpc>
                <a:spcPct val="105000"/>
              </a:lnSpc>
              <a:spcBef>
                <a:spcPts val="1200"/>
              </a:spcBef>
              <a:spcAft>
                <a:spcPts val="1200"/>
              </a:spcAft>
              <a:buClr>
                <a:schemeClr val="dk1"/>
              </a:buClr>
              <a:buSzPts val="770"/>
              <a:buNone/>
            </a:pPr>
            <a:endParaRPr sz="2100"/>
          </a:p>
        </p:txBody>
      </p:sp>
      <p:pic>
        <p:nvPicPr>
          <p:cNvPr id="198" name="Google Shape;198;p11"/>
          <p:cNvPicPr preferRelativeResize="0"/>
          <p:nvPr/>
        </p:nvPicPr>
        <p:blipFill rotWithShape="1">
          <a:blip r:embed="rId3">
            <a:alphaModFix/>
          </a:blip>
          <a:srcRect/>
          <a:stretch/>
        </p:blipFill>
        <p:spPr>
          <a:xfrm>
            <a:off x="7753600" y="1091300"/>
            <a:ext cx="4438400" cy="49995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pic>
        <p:nvPicPr>
          <p:cNvPr id="203" name="Google Shape;203;p12"/>
          <p:cNvPicPr preferRelativeResize="0"/>
          <p:nvPr/>
        </p:nvPicPr>
        <p:blipFill rotWithShape="1">
          <a:blip r:embed="rId3">
            <a:alphaModFix/>
          </a:blip>
          <a:srcRect/>
          <a:stretch/>
        </p:blipFill>
        <p:spPr>
          <a:xfrm>
            <a:off x="4563551" y="593975"/>
            <a:ext cx="8623200" cy="6530774"/>
          </a:xfrm>
          <a:prstGeom prst="rect">
            <a:avLst/>
          </a:prstGeom>
          <a:noFill/>
          <a:ln>
            <a:noFill/>
          </a:ln>
        </p:spPr>
      </p:pic>
      <p:sp>
        <p:nvSpPr>
          <p:cNvPr id="204" name="Google Shape;204;p12"/>
          <p:cNvSpPr/>
          <p:nvPr/>
        </p:nvSpPr>
        <p:spPr>
          <a:xfrm>
            <a:off x="0" y="0"/>
            <a:ext cx="12191997" cy="113115"/>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5" name="Google Shape;205;p12"/>
          <p:cNvSpPr/>
          <p:nvPr/>
        </p:nvSpPr>
        <p:spPr>
          <a:xfrm>
            <a:off x="0" y="6364553"/>
            <a:ext cx="12191997" cy="518161"/>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6" name="Google Shape;206;p12"/>
          <p:cNvSpPr/>
          <p:nvPr/>
        </p:nvSpPr>
        <p:spPr>
          <a:xfrm>
            <a:off x="-2" y="246158"/>
            <a:ext cx="12191996" cy="845136"/>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rgbClr val="000000"/>
              </a:buClr>
              <a:buSzPts val="4400"/>
              <a:buFont typeface="Calibri"/>
              <a:buNone/>
            </a:pPr>
            <a:r>
              <a:rPr lang="en-US" sz="4400" b="1" i="1" u="none" strike="noStrike" cap="none">
                <a:solidFill>
                  <a:srgbClr val="000000"/>
                </a:solidFill>
                <a:latin typeface="Calibri"/>
                <a:ea typeface="Calibri"/>
                <a:cs typeface="Calibri"/>
                <a:sym typeface="Calibri"/>
              </a:rPr>
              <a:t>Next Steps</a:t>
            </a:r>
            <a:endParaRPr/>
          </a:p>
        </p:txBody>
      </p:sp>
      <p:sp>
        <p:nvSpPr>
          <p:cNvPr id="207" name="Google Shape;207;p12"/>
          <p:cNvSpPr txBox="1"/>
          <p:nvPr/>
        </p:nvSpPr>
        <p:spPr>
          <a:xfrm>
            <a:off x="-5410" y="6391015"/>
            <a:ext cx="12191996" cy="45191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400" b="0" i="1" u="none" strike="noStrike" cap="none">
                <a:solidFill>
                  <a:schemeClr val="lt1"/>
                </a:solidFill>
                <a:latin typeface="Tahoma"/>
                <a:ea typeface="Tahoma"/>
                <a:cs typeface="Tahoma"/>
                <a:sym typeface="Tahoma"/>
              </a:rPr>
              <a:t>Voice and Choice Summit 2026    \    Voice and Choice Summit 2026 </a:t>
            </a:r>
            <a:endParaRPr sz="2400" b="0" i="0" u="none" strike="noStrike" cap="none">
              <a:solidFill>
                <a:schemeClr val="lt1"/>
              </a:solidFill>
              <a:latin typeface="Tahoma"/>
              <a:ea typeface="Tahoma"/>
              <a:cs typeface="Tahoma"/>
              <a:sym typeface="Tahoma"/>
            </a:endParaRPr>
          </a:p>
        </p:txBody>
      </p:sp>
      <p:sp>
        <p:nvSpPr>
          <p:cNvPr id="208" name="Google Shape;208;p12"/>
          <p:cNvSpPr txBox="1">
            <a:spLocks noGrp="1"/>
          </p:cNvSpPr>
          <p:nvPr>
            <p:ph type="body" idx="1"/>
          </p:nvPr>
        </p:nvSpPr>
        <p:spPr>
          <a:xfrm>
            <a:off x="235131" y="1091294"/>
            <a:ext cx="11248946" cy="503486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en-US" b="1" i="1" u="sng"/>
              <a:t>What are your plans?</a:t>
            </a:r>
            <a:endParaRPr/>
          </a:p>
          <a:p>
            <a:pPr marL="0" lvl="0" indent="0" algn="l" rtl="0">
              <a:lnSpc>
                <a:spcPct val="115000"/>
              </a:lnSpc>
              <a:spcBef>
                <a:spcPts val="1200"/>
              </a:spcBef>
              <a:spcAft>
                <a:spcPts val="0"/>
              </a:spcAft>
              <a:buClr>
                <a:schemeClr val="dk1"/>
              </a:buClr>
              <a:buSzPts val="1100"/>
              <a:buFont typeface="Arial"/>
              <a:buNone/>
            </a:pPr>
            <a:r>
              <a:rPr lang="en-US" sz="1600">
                <a:latin typeface="Arial"/>
                <a:ea typeface="Arial"/>
                <a:cs typeface="Arial"/>
                <a:sym typeface="Arial"/>
              </a:rPr>
              <a:t>• </a:t>
            </a:r>
            <a:r>
              <a:rPr lang="en-US" sz="1800" b="1"/>
              <a:t>Next phase – from research to action:</a:t>
            </a:r>
            <a:r>
              <a:rPr lang="en-US" sz="1800"/>
              <a:t> The upcoming phase will expand the project to </a:t>
            </a:r>
            <a:r>
              <a:rPr lang="en-US" sz="1800" b="1"/>
              <a:t>co-design and test interventions</a:t>
            </a:r>
            <a:r>
              <a:rPr lang="en-US" sz="1800"/>
              <a:t> that directly improve safety in online spaces, with youth researchers playing an active role in shaping digital tools, resources, and programmes.</a:t>
            </a:r>
            <a:endParaRPr sz="1800"/>
          </a:p>
          <a:p>
            <a:pPr marL="0" lvl="0" indent="0" algn="l" rtl="0">
              <a:lnSpc>
                <a:spcPct val="115000"/>
              </a:lnSpc>
              <a:spcBef>
                <a:spcPts val="1200"/>
              </a:spcBef>
              <a:spcAft>
                <a:spcPts val="0"/>
              </a:spcAft>
              <a:buClr>
                <a:schemeClr val="dk1"/>
              </a:buClr>
              <a:buSzPts val="1100"/>
              <a:buNone/>
            </a:pPr>
            <a:r>
              <a:rPr lang="en-US" sz="1800"/>
              <a:t>• </a:t>
            </a:r>
            <a:r>
              <a:rPr lang="en-US" sz="1800" b="1"/>
              <a:t>Long-term vision:</a:t>
            </a:r>
            <a:r>
              <a:rPr lang="en-US" sz="1800"/>
              <a:t> This approach supports a sustainable model where young people are not only protected from digital harms but </a:t>
            </a:r>
            <a:r>
              <a:rPr lang="en-US" sz="1800" b="1"/>
              <a:t>empowered as leaders in designing safer digital environments</a:t>
            </a:r>
            <a:r>
              <a:rPr lang="en-US" sz="1800"/>
              <a:t>.</a:t>
            </a:r>
            <a:endParaRPr sz="3500"/>
          </a:p>
          <a:p>
            <a:pPr marL="0" lvl="0" indent="0" algn="l" rtl="0">
              <a:lnSpc>
                <a:spcPct val="115000"/>
              </a:lnSpc>
              <a:spcBef>
                <a:spcPts val="1200"/>
              </a:spcBef>
              <a:spcAft>
                <a:spcPts val="0"/>
              </a:spcAft>
              <a:buClr>
                <a:schemeClr val="dk1"/>
              </a:buClr>
              <a:buSzPts val="1100"/>
              <a:buFont typeface="Arial"/>
              <a:buNone/>
            </a:pPr>
            <a:r>
              <a:rPr lang="en-US" sz="1800"/>
              <a:t>• </a:t>
            </a:r>
            <a:r>
              <a:rPr lang="en-US" sz="1800" b="1"/>
              <a:t>Ongoing youth engagement:</a:t>
            </a:r>
            <a:r>
              <a:rPr lang="en-US" sz="1800"/>
              <a:t> GRIT will continue to engage the cohort through youth summits and follow-up spaces that enable participants to share experiences, deepen their understanding of Technology-Facilitated Gender-Based Violence (TFGBV), and remain connected to the programme.</a:t>
            </a:r>
            <a:endParaRPr sz="1800"/>
          </a:p>
          <a:p>
            <a:pPr marL="0" lvl="0" indent="0" algn="l" rtl="0">
              <a:lnSpc>
                <a:spcPct val="115000"/>
              </a:lnSpc>
              <a:spcBef>
                <a:spcPts val="1200"/>
              </a:spcBef>
              <a:spcAft>
                <a:spcPts val="0"/>
              </a:spcAft>
              <a:buClr>
                <a:schemeClr val="dk1"/>
              </a:buClr>
              <a:buSzPts val="1100"/>
              <a:buFont typeface="Arial"/>
              <a:buNone/>
            </a:pPr>
            <a:r>
              <a:rPr lang="en-US" sz="1800"/>
              <a:t>• </a:t>
            </a:r>
            <a:r>
              <a:rPr lang="en-US" sz="1800" b="1"/>
              <a:t>Strengthening digital tools:</a:t>
            </a:r>
            <a:r>
              <a:rPr lang="en-US" sz="1800"/>
              <a:t> Insights generated by the youth researchers will inform the continued development of the </a:t>
            </a:r>
            <a:r>
              <a:rPr lang="en-US" sz="1800" b="1"/>
              <a:t>Zuzi AI dataset</a:t>
            </a:r>
            <a:r>
              <a:rPr lang="en-US" sz="1800"/>
              <a:t>, ensuring that the tool remains contextually relevant and responsive to the evolving realities young people face online.</a:t>
            </a:r>
            <a:endParaRPr sz="1800"/>
          </a:p>
          <a:p>
            <a:pPr marL="0" lvl="0" indent="0" algn="l" rtl="0">
              <a:lnSpc>
                <a:spcPct val="115000"/>
              </a:lnSpc>
              <a:spcBef>
                <a:spcPts val="1200"/>
              </a:spcBef>
              <a:spcAft>
                <a:spcPts val="1200"/>
              </a:spcAft>
              <a:buClr>
                <a:schemeClr val="dk1"/>
              </a:buClr>
              <a:buSzPts val="1100"/>
              <a:buNone/>
            </a:pPr>
            <a:r>
              <a:rPr lang="en-US" sz="1800"/>
              <a:t>• </a:t>
            </a:r>
            <a:r>
              <a:rPr lang="en-US" sz="1800" b="1"/>
              <a:t>Expanding youth participation:</a:t>
            </a:r>
            <a:r>
              <a:rPr lang="en-US" sz="1800"/>
              <a:t> GRIT will extend this approach to engage young people from additional communities, broadening the diversity of youth voices that inform our research, digital tools, and programme design.</a:t>
            </a:r>
            <a:endParaRPr sz="35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0" y="0"/>
            <a:ext cx="12191997" cy="113115"/>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2"/>
          <p:cNvSpPr/>
          <p:nvPr/>
        </p:nvSpPr>
        <p:spPr>
          <a:xfrm>
            <a:off x="0" y="6364553"/>
            <a:ext cx="12191997" cy="518161"/>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Google Shape;100;p2"/>
          <p:cNvSpPr/>
          <p:nvPr/>
        </p:nvSpPr>
        <p:spPr>
          <a:xfrm>
            <a:off x="-2" y="246158"/>
            <a:ext cx="12191996" cy="845136"/>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Synopsis</a:t>
            </a:r>
            <a:r>
              <a:rPr lang="en-US" sz="4400" b="0" i="0" u="none" strike="noStrike" cap="none">
                <a:solidFill>
                  <a:schemeClr val="dk1"/>
                </a:solidFill>
                <a:latin typeface="Calibri"/>
                <a:ea typeface="Calibri"/>
                <a:cs typeface="Calibri"/>
                <a:sym typeface="Calibri"/>
              </a:rPr>
              <a:t>– brief overview what this is about </a:t>
            </a:r>
            <a:endParaRPr sz="4400" b="0" i="1" u="none" strike="noStrike" cap="none">
              <a:solidFill>
                <a:srgbClr val="000000"/>
              </a:solidFill>
              <a:latin typeface="Tahoma"/>
              <a:ea typeface="Tahoma"/>
              <a:cs typeface="Tahoma"/>
              <a:sym typeface="Tahoma"/>
            </a:endParaRPr>
          </a:p>
        </p:txBody>
      </p:sp>
      <p:sp>
        <p:nvSpPr>
          <p:cNvPr id="101" name="Google Shape;101;p2"/>
          <p:cNvSpPr txBox="1"/>
          <p:nvPr/>
        </p:nvSpPr>
        <p:spPr>
          <a:xfrm>
            <a:off x="-5410" y="6391015"/>
            <a:ext cx="12191996" cy="45191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400" b="0" i="1" u="none" strike="noStrike" cap="none">
                <a:solidFill>
                  <a:schemeClr val="lt1"/>
                </a:solidFill>
                <a:latin typeface="Tahoma"/>
                <a:ea typeface="Tahoma"/>
                <a:cs typeface="Tahoma"/>
                <a:sym typeface="Tahoma"/>
              </a:rPr>
              <a:t>Voice and Choice Summit 2026    \    Voice and Choice Summit 2026 </a:t>
            </a:r>
            <a:endParaRPr sz="2400" b="0" i="0" u="none" strike="noStrike" cap="none">
              <a:solidFill>
                <a:schemeClr val="lt1"/>
              </a:solidFill>
              <a:latin typeface="Tahoma"/>
              <a:ea typeface="Tahoma"/>
              <a:cs typeface="Tahoma"/>
              <a:sym typeface="Tahoma"/>
            </a:endParaRPr>
          </a:p>
        </p:txBody>
      </p:sp>
      <p:graphicFrame>
        <p:nvGraphicFramePr>
          <p:cNvPr id="102" name="Google Shape;102;p2"/>
          <p:cNvGraphicFramePr/>
          <p:nvPr/>
        </p:nvGraphicFramePr>
        <p:xfrm>
          <a:off x="690084" y="889452"/>
          <a:ext cx="3000000" cy="3000000"/>
        </p:xfrm>
        <a:graphic>
          <a:graphicData uri="http://schemas.openxmlformats.org/drawingml/2006/table">
            <a:tbl>
              <a:tblPr firstRow="1" firstCol="1" bandRow="1">
                <a:noFill/>
                <a:tableStyleId>{38E70129-2FD8-4625-A202-81F849823CB6}</a:tableStyleId>
              </a:tblPr>
              <a:tblGrid>
                <a:gridCol w="2080625">
                  <a:extLst>
                    <a:ext uri="{9D8B030D-6E8A-4147-A177-3AD203B41FA5}">
                      <a16:colId xmlns:a16="http://schemas.microsoft.com/office/drawing/2014/main" val="20000"/>
                    </a:ext>
                  </a:extLst>
                </a:gridCol>
                <a:gridCol w="9018000">
                  <a:extLst>
                    <a:ext uri="{9D8B030D-6E8A-4147-A177-3AD203B41FA5}">
                      <a16:colId xmlns:a16="http://schemas.microsoft.com/office/drawing/2014/main" val="20001"/>
                    </a:ext>
                  </a:extLst>
                </a:gridCol>
              </a:tblGrid>
              <a:tr h="504050">
                <a:tc>
                  <a:txBody>
                    <a:bodyPr/>
                    <a:lstStyle/>
                    <a:p>
                      <a:pPr marL="0" marR="0" lvl="0" indent="0" algn="l" rtl="0">
                        <a:spcBef>
                          <a:spcPts val="0"/>
                        </a:spcBef>
                        <a:spcAft>
                          <a:spcPts val="0"/>
                        </a:spcAft>
                        <a:buClr>
                          <a:schemeClr val="dk1"/>
                        </a:buClr>
                        <a:buSzPts val="2400"/>
                        <a:buFont typeface="Calibri"/>
                        <a:buNone/>
                      </a:pPr>
                      <a:r>
                        <a:rPr lang="en-US" sz="2400" u="none" strike="noStrike" cap="none">
                          <a:solidFill>
                            <a:schemeClr val="dk1"/>
                          </a:solidFill>
                        </a:rPr>
                        <a:t>Name </a:t>
                      </a:r>
                      <a:endParaRPr sz="2400" u="none" strike="noStrike" cap="none">
                        <a:solidFill>
                          <a:schemeClr val="dk1"/>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2800"/>
                        <a:buFont typeface="Calibri"/>
                        <a:buNone/>
                      </a:pPr>
                      <a:r>
                        <a:rPr lang="en-US" sz="2800" u="none" strike="noStrike" cap="none">
                          <a:solidFill>
                            <a:schemeClr val="dk1"/>
                          </a:solidFill>
                        </a:rPr>
                        <a:t> South Africa: TFGBV from group chats to changemakers</a:t>
                      </a:r>
                      <a:endParaRPr sz="2800" u="none" strike="noStrike" cap="none">
                        <a:solidFill>
                          <a:schemeClr val="dk1"/>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541175">
                <a:tc>
                  <a:txBody>
                    <a:bodyPr/>
                    <a:lstStyle/>
                    <a:p>
                      <a:pPr marL="0" marR="0" lvl="0" indent="0" algn="l" rtl="0">
                        <a:spcBef>
                          <a:spcPts val="0"/>
                        </a:spcBef>
                        <a:spcAft>
                          <a:spcPts val="0"/>
                        </a:spcAft>
                        <a:buClr>
                          <a:schemeClr val="dk1"/>
                        </a:buClr>
                        <a:buSzPts val="2400"/>
                        <a:buFont typeface="Calibri"/>
                        <a:buNone/>
                      </a:pPr>
                      <a:r>
                        <a:rPr lang="en-US" sz="2400" u="none" strike="noStrike" cap="none">
                          <a:solidFill>
                            <a:schemeClr val="dk1"/>
                          </a:solidFill>
                        </a:rPr>
                        <a:t>Designation </a:t>
                      </a:r>
                      <a:endParaRPr sz="2400" u="none" strike="noStrike" cap="none">
                        <a:solidFill>
                          <a:schemeClr val="dk1"/>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2800"/>
                        <a:buFont typeface="Calibri"/>
                        <a:buNone/>
                      </a:pPr>
                      <a:r>
                        <a:rPr lang="en-US" sz="2800" u="none" strike="noStrike" cap="none">
                          <a:solidFill>
                            <a:schemeClr val="dk1"/>
                          </a:solidFill>
                        </a:rPr>
                        <a:t> Eldim Tshiwala - Administrat</a:t>
                      </a:r>
                      <a:r>
                        <a:rPr lang="en-US" sz="2800"/>
                        <a:t>ive</a:t>
                      </a:r>
                      <a:r>
                        <a:rPr lang="en-US" sz="2800" u="none" strike="noStrike" cap="none">
                          <a:solidFill>
                            <a:schemeClr val="dk1"/>
                          </a:solidFill>
                        </a:rPr>
                        <a:t> </a:t>
                      </a:r>
                      <a:r>
                        <a:rPr lang="en-US" sz="2800"/>
                        <a:t>Assistant &amp; Finance Support</a:t>
                      </a:r>
                      <a:endParaRPr sz="2800" u="none" strike="noStrike" cap="none">
                        <a:solidFill>
                          <a:schemeClr val="dk1"/>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22525">
                <a:tc>
                  <a:txBody>
                    <a:bodyPr/>
                    <a:lstStyle/>
                    <a:p>
                      <a:pPr marL="0" marR="0" lvl="0" indent="0" algn="l" rtl="0">
                        <a:spcBef>
                          <a:spcPts val="0"/>
                        </a:spcBef>
                        <a:spcAft>
                          <a:spcPts val="0"/>
                        </a:spcAft>
                        <a:buClr>
                          <a:schemeClr val="dk1"/>
                        </a:buClr>
                        <a:buSzPts val="2400"/>
                        <a:buFont typeface="Calibri"/>
                        <a:buNone/>
                      </a:pPr>
                      <a:r>
                        <a:rPr lang="en-US" sz="2400" u="none" strike="noStrike" cap="none">
                          <a:solidFill>
                            <a:schemeClr val="dk1"/>
                          </a:solidFill>
                        </a:rPr>
                        <a:t>Organisation </a:t>
                      </a:r>
                      <a:endParaRPr sz="2400" u="none" strike="noStrike" cap="none">
                        <a:solidFill>
                          <a:schemeClr val="dk1"/>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2800"/>
                        <a:buFont typeface="Calibri"/>
                        <a:buNone/>
                      </a:pPr>
                      <a:r>
                        <a:rPr lang="en-US" sz="2800" u="none" strike="noStrike" cap="none">
                          <a:solidFill>
                            <a:schemeClr val="dk1"/>
                          </a:solidFill>
                        </a:rPr>
                        <a:t> Gender Rights In Tech</a:t>
                      </a:r>
                      <a:endParaRPr sz="2800" u="none" strike="noStrike" cap="none">
                        <a:solidFill>
                          <a:schemeClr val="dk1"/>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01225">
                <a:tc>
                  <a:txBody>
                    <a:bodyPr/>
                    <a:lstStyle/>
                    <a:p>
                      <a:pPr marL="0" marR="0" lvl="0" indent="0" algn="l" rtl="0">
                        <a:spcBef>
                          <a:spcPts val="0"/>
                        </a:spcBef>
                        <a:spcAft>
                          <a:spcPts val="0"/>
                        </a:spcAft>
                        <a:buClr>
                          <a:schemeClr val="dk1"/>
                        </a:buClr>
                        <a:buSzPts val="2400"/>
                        <a:buFont typeface="Calibri"/>
                        <a:buNone/>
                      </a:pPr>
                      <a:r>
                        <a:rPr lang="en-US" sz="2400" u="none" strike="noStrike" cap="none">
                          <a:solidFill>
                            <a:schemeClr val="dk1"/>
                          </a:solidFill>
                        </a:rPr>
                        <a:t>Country </a:t>
                      </a:r>
                      <a:endParaRPr sz="2400" u="none" strike="noStrike" cap="none">
                        <a:solidFill>
                          <a:schemeClr val="dk1"/>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2800"/>
                        <a:buFont typeface="Calibri"/>
                        <a:buNone/>
                      </a:pPr>
                      <a:r>
                        <a:rPr lang="en-US" sz="2800" u="none" strike="noStrike" cap="none">
                          <a:solidFill>
                            <a:schemeClr val="dk1"/>
                          </a:solidFill>
                        </a:rPr>
                        <a:t> South Africa</a:t>
                      </a:r>
                      <a:endParaRPr sz="2800" u="none" strike="noStrike" cap="none">
                        <a:solidFill>
                          <a:schemeClr val="dk1"/>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93625">
                <a:tc>
                  <a:txBody>
                    <a:bodyPr/>
                    <a:lstStyle/>
                    <a:p>
                      <a:pPr marL="0" marR="0" lvl="0" indent="0" algn="l" rtl="0">
                        <a:spcBef>
                          <a:spcPts val="0"/>
                        </a:spcBef>
                        <a:spcAft>
                          <a:spcPts val="0"/>
                        </a:spcAft>
                        <a:buClr>
                          <a:schemeClr val="dk1"/>
                        </a:buClr>
                        <a:buSzPts val="2400"/>
                        <a:buFont typeface="Calibri"/>
                        <a:buNone/>
                      </a:pPr>
                      <a:r>
                        <a:rPr lang="en-US" sz="2400" u="none" strike="noStrike" cap="none">
                          <a:solidFill>
                            <a:schemeClr val="dk1"/>
                          </a:solidFill>
                        </a:rPr>
                        <a:t>Category </a:t>
                      </a:r>
                      <a:endParaRPr sz="2400" u="none" strike="noStrike" cap="none">
                        <a:solidFill>
                          <a:schemeClr val="dk1"/>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2800"/>
                        <a:buFont typeface="Calibri"/>
                        <a:buNone/>
                      </a:pPr>
                      <a:r>
                        <a:rPr lang="en-US" sz="2800" u="none" strike="noStrike" cap="none">
                          <a:solidFill>
                            <a:schemeClr val="dk1"/>
                          </a:solidFill>
                        </a:rPr>
                        <a:t> Gender Based Violence</a:t>
                      </a:r>
                      <a:endParaRPr sz="2800" u="none" strike="noStrike" cap="none">
                        <a:solidFill>
                          <a:schemeClr val="dk1"/>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744100">
                <a:tc>
                  <a:txBody>
                    <a:bodyPr/>
                    <a:lstStyle/>
                    <a:p>
                      <a:pPr marL="0" marR="0" lvl="0" indent="0" algn="l" rtl="0">
                        <a:spcBef>
                          <a:spcPts val="0"/>
                        </a:spcBef>
                        <a:spcAft>
                          <a:spcPts val="0"/>
                        </a:spcAft>
                        <a:buClr>
                          <a:schemeClr val="dk1"/>
                        </a:buClr>
                        <a:buSzPts val="2400"/>
                        <a:buFont typeface="Arial"/>
                        <a:buNone/>
                      </a:pPr>
                      <a:r>
                        <a:rPr lang="en-US" sz="2400" u="none" strike="noStrike" cap="none">
                          <a:solidFill>
                            <a:schemeClr val="dk1"/>
                          </a:solidFill>
                          <a:latin typeface="Arial"/>
                          <a:ea typeface="Arial"/>
                          <a:cs typeface="Arial"/>
                          <a:sym typeface="Arial"/>
                        </a:rPr>
                        <a:t>Summary</a:t>
                      </a:r>
                      <a:endParaRPr sz="2400" u="none" strike="noStrike" cap="none">
                        <a:solidFill>
                          <a:schemeClr val="dk1"/>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2800"/>
                        <a:buFont typeface="Arial"/>
                        <a:buNone/>
                      </a:pPr>
                      <a:r>
                        <a:rPr lang="en-US" sz="2800" u="none" strike="noStrike" cap="none">
                          <a:solidFill>
                            <a:schemeClr val="dk1"/>
                          </a:solidFill>
                          <a:latin typeface="Arial"/>
                          <a:ea typeface="Arial"/>
                          <a:cs typeface="Arial"/>
                          <a:sym typeface="Arial"/>
                        </a:rPr>
                        <a:t>This presentation </a:t>
                      </a:r>
                      <a:r>
                        <a:rPr lang="en-US" sz="2800">
                          <a:latin typeface="Arial"/>
                          <a:ea typeface="Arial"/>
                          <a:cs typeface="Arial"/>
                          <a:sym typeface="Arial"/>
                        </a:rPr>
                        <a:t>showcases</a:t>
                      </a:r>
                      <a:r>
                        <a:rPr lang="en-US" sz="2800" u="none" strike="noStrike" cap="none">
                          <a:solidFill>
                            <a:schemeClr val="dk1"/>
                          </a:solidFill>
                          <a:latin typeface="Arial"/>
                          <a:ea typeface="Arial"/>
                          <a:cs typeface="Arial"/>
                          <a:sym typeface="Arial"/>
                        </a:rPr>
                        <a:t> </a:t>
                      </a:r>
                      <a:r>
                        <a:rPr lang="en-US" sz="2800">
                          <a:latin typeface="Arial"/>
                          <a:ea typeface="Arial"/>
                          <a:cs typeface="Arial"/>
                          <a:sym typeface="Arial"/>
                        </a:rPr>
                        <a:t>GRIT’s Youth Led Research Project on Technology-Facilitated Gender-Based Violence (TFGBV). 25 young people, based in Johannesburg, conducted research on digital harms and violence. They then developed recommendations on how to raise awareness on this  and create safer spaces for children online. </a:t>
                      </a:r>
                      <a:endParaRPr sz="2800" u="none" strike="noStrike" cap="none">
                        <a:solidFill>
                          <a:schemeClr val="dk1"/>
                        </a:solidFill>
                        <a:latin typeface="Arial"/>
                        <a:ea typeface="Arial"/>
                        <a:cs typeface="Arial"/>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sp>
        <p:nvSpPr>
          <p:cNvPr id="107" name="Google Shape;107;p3"/>
          <p:cNvSpPr/>
          <p:nvPr/>
        </p:nvSpPr>
        <p:spPr>
          <a:xfrm>
            <a:off x="0" y="0"/>
            <a:ext cx="12191997" cy="113115"/>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8" name="Google Shape;108;p3"/>
          <p:cNvSpPr/>
          <p:nvPr/>
        </p:nvSpPr>
        <p:spPr>
          <a:xfrm>
            <a:off x="0" y="6364553"/>
            <a:ext cx="12191997" cy="518161"/>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3"/>
          <p:cNvSpPr/>
          <p:nvPr/>
        </p:nvSpPr>
        <p:spPr>
          <a:xfrm>
            <a:off x="-2" y="246158"/>
            <a:ext cx="12191996" cy="845136"/>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Background</a:t>
            </a:r>
            <a:r>
              <a:rPr lang="en-US" sz="4400" b="0" i="0" u="none" strike="noStrike" cap="none">
                <a:solidFill>
                  <a:schemeClr val="dk1"/>
                </a:solidFill>
                <a:latin typeface="Calibri"/>
                <a:ea typeface="Calibri"/>
                <a:cs typeface="Calibri"/>
                <a:sym typeface="Calibri"/>
              </a:rPr>
              <a:t>(problem, actions, change, evidence) </a:t>
            </a:r>
            <a:endParaRPr sz="4400" b="0" i="1" u="none" strike="noStrike" cap="none">
              <a:solidFill>
                <a:srgbClr val="000000"/>
              </a:solidFill>
              <a:latin typeface="Tahoma"/>
              <a:ea typeface="Tahoma"/>
              <a:cs typeface="Tahoma"/>
              <a:sym typeface="Tahoma"/>
            </a:endParaRPr>
          </a:p>
        </p:txBody>
      </p:sp>
      <p:sp>
        <p:nvSpPr>
          <p:cNvPr id="110" name="Google Shape;110;p3"/>
          <p:cNvSpPr txBox="1"/>
          <p:nvPr/>
        </p:nvSpPr>
        <p:spPr>
          <a:xfrm>
            <a:off x="6213562" y="1091294"/>
            <a:ext cx="5973024" cy="499961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11" name="Google Shape;111;p3"/>
          <p:cNvSpPr txBox="1"/>
          <p:nvPr/>
        </p:nvSpPr>
        <p:spPr>
          <a:xfrm>
            <a:off x="-5410" y="6391015"/>
            <a:ext cx="12191996" cy="45191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400" b="0" i="1" u="none" strike="noStrike" cap="none">
                <a:solidFill>
                  <a:schemeClr val="lt1"/>
                </a:solidFill>
                <a:latin typeface="Tahoma"/>
                <a:ea typeface="Tahoma"/>
                <a:cs typeface="Tahoma"/>
                <a:sym typeface="Tahoma"/>
              </a:rPr>
              <a:t>Voice and Choice Summit 2026    \    Voice and Choice Summit 2026 </a:t>
            </a:r>
            <a:endParaRPr sz="2400" b="0" i="0" u="none" strike="noStrike" cap="none">
              <a:solidFill>
                <a:schemeClr val="lt1"/>
              </a:solidFill>
              <a:latin typeface="Tahoma"/>
              <a:ea typeface="Tahoma"/>
              <a:cs typeface="Tahoma"/>
              <a:sym typeface="Tahoma"/>
            </a:endParaRPr>
          </a:p>
        </p:txBody>
      </p:sp>
      <p:sp>
        <p:nvSpPr>
          <p:cNvPr id="112" name="Google Shape;112;p3"/>
          <p:cNvSpPr txBox="1">
            <a:spLocks noGrp="1"/>
          </p:cNvSpPr>
          <p:nvPr>
            <p:ph type="body" idx="1"/>
          </p:nvPr>
        </p:nvSpPr>
        <p:spPr>
          <a:xfrm>
            <a:off x="235131" y="1091294"/>
            <a:ext cx="5860869" cy="503486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b="1"/>
              <a:t>Give some background. Briefly describe the context or problem.</a:t>
            </a:r>
            <a:endParaRPr/>
          </a:p>
          <a:p>
            <a:pPr marL="228600" lvl="0" indent="-216217" algn="l" rtl="0">
              <a:lnSpc>
                <a:spcPct val="90000"/>
              </a:lnSpc>
              <a:spcBef>
                <a:spcPts val="1000"/>
              </a:spcBef>
              <a:spcAft>
                <a:spcPts val="0"/>
              </a:spcAft>
              <a:buClr>
                <a:schemeClr val="dk1"/>
              </a:buClr>
              <a:buSzPct val="100000"/>
              <a:buChar char="•"/>
            </a:pPr>
            <a:r>
              <a:rPr lang="en-US" sz="2600"/>
              <a:t> TFGBV is highly prevalent amongst increasing amongst SA youth. </a:t>
            </a:r>
            <a:endParaRPr sz="2600"/>
          </a:p>
          <a:p>
            <a:pPr marL="228600" lvl="0" indent="-216217" algn="l" rtl="0">
              <a:lnSpc>
                <a:spcPct val="90000"/>
              </a:lnSpc>
              <a:spcBef>
                <a:spcPts val="1000"/>
              </a:spcBef>
              <a:spcAft>
                <a:spcPts val="0"/>
              </a:spcAft>
              <a:buClr>
                <a:schemeClr val="dk1"/>
              </a:buClr>
              <a:buSzPct val="100000"/>
              <a:buChar char="•"/>
            </a:pPr>
            <a:r>
              <a:rPr lang="en-US" sz="2600"/>
              <a:t>Limited awareness means that TFGBV is overlooked or minimised and not recognised as a form of GBV. </a:t>
            </a:r>
            <a:endParaRPr sz="2600"/>
          </a:p>
          <a:p>
            <a:pPr marL="228600" lvl="0" indent="-216217" algn="l" rtl="0">
              <a:lnSpc>
                <a:spcPct val="90000"/>
              </a:lnSpc>
              <a:spcBef>
                <a:spcPts val="1000"/>
              </a:spcBef>
              <a:spcAft>
                <a:spcPts val="0"/>
              </a:spcAft>
              <a:buClr>
                <a:schemeClr val="dk1"/>
              </a:buClr>
              <a:buSzPct val="100000"/>
              <a:buChar char="•"/>
            </a:pPr>
            <a:r>
              <a:rPr lang="en-US" sz="2600"/>
              <a:t>A lot of young people experience harm and don’t know how to name it, let alone how to deal with its aftermath.  </a:t>
            </a:r>
            <a:endParaRPr/>
          </a:p>
          <a:p>
            <a:pPr marL="228600" lvl="0" indent="-216217" algn="l" rtl="0">
              <a:lnSpc>
                <a:spcPct val="90000"/>
              </a:lnSpc>
              <a:spcBef>
                <a:spcPts val="1000"/>
              </a:spcBef>
              <a:spcAft>
                <a:spcPts val="0"/>
              </a:spcAft>
              <a:buClr>
                <a:schemeClr val="dk1"/>
              </a:buClr>
              <a:buSzPct val="100000"/>
              <a:buChar char="•"/>
            </a:pPr>
            <a:r>
              <a:rPr lang="en-US" sz="2600"/>
              <a:t>These young people knew something was wrong online. This project provided a platform to explore their digital experiences and become the researchers, the advocates, and a voice for change. </a:t>
            </a:r>
            <a:endParaRPr sz="2600"/>
          </a:p>
          <a:p>
            <a:pPr marL="228600" lvl="0" indent="-50800" algn="l" rtl="0">
              <a:lnSpc>
                <a:spcPct val="90000"/>
              </a:lnSpc>
              <a:spcBef>
                <a:spcPts val="1000"/>
              </a:spcBef>
              <a:spcAft>
                <a:spcPts val="0"/>
              </a:spcAft>
              <a:buClr>
                <a:schemeClr val="dk1"/>
              </a:buClr>
              <a:buSzPct val="100000"/>
              <a:buNone/>
            </a:pPr>
            <a:endParaRPr/>
          </a:p>
        </p:txBody>
      </p:sp>
      <p:pic>
        <p:nvPicPr>
          <p:cNvPr id="113" name="Google Shape;113;p3"/>
          <p:cNvPicPr preferRelativeResize="0"/>
          <p:nvPr/>
        </p:nvPicPr>
        <p:blipFill rotWithShape="1">
          <a:blip r:embed="rId3">
            <a:alphaModFix/>
          </a:blip>
          <a:srcRect/>
          <a:stretch/>
        </p:blipFill>
        <p:spPr>
          <a:xfrm>
            <a:off x="6213550" y="1091300"/>
            <a:ext cx="5973026" cy="50348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p:nvPr/>
        </p:nvSpPr>
        <p:spPr>
          <a:xfrm>
            <a:off x="0" y="0"/>
            <a:ext cx="12191997" cy="113115"/>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9" name="Google Shape;119;p4"/>
          <p:cNvSpPr/>
          <p:nvPr/>
        </p:nvSpPr>
        <p:spPr>
          <a:xfrm>
            <a:off x="0" y="6364553"/>
            <a:ext cx="12191997" cy="518161"/>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0" name="Google Shape;120;p4"/>
          <p:cNvSpPr/>
          <p:nvPr/>
        </p:nvSpPr>
        <p:spPr>
          <a:xfrm>
            <a:off x="-2" y="246158"/>
            <a:ext cx="12191996" cy="845136"/>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Background</a:t>
            </a:r>
            <a:endParaRPr sz="4400" b="0" i="1" u="none" strike="noStrike" cap="none">
              <a:solidFill>
                <a:srgbClr val="000000"/>
              </a:solidFill>
              <a:latin typeface="Tahoma"/>
              <a:ea typeface="Tahoma"/>
              <a:cs typeface="Tahoma"/>
              <a:sym typeface="Tahoma"/>
            </a:endParaRPr>
          </a:p>
        </p:txBody>
      </p:sp>
      <p:sp>
        <p:nvSpPr>
          <p:cNvPr id="121" name="Google Shape;121;p4"/>
          <p:cNvSpPr txBox="1"/>
          <p:nvPr/>
        </p:nvSpPr>
        <p:spPr>
          <a:xfrm>
            <a:off x="7492277" y="1091300"/>
            <a:ext cx="4694400" cy="49995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22" name="Google Shape;122;p4"/>
          <p:cNvSpPr txBox="1"/>
          <p:nvPr/>
        </p:nvSpPr>
        <p:spPr>
          <a:xfrm>
            <a:off x="-5410" y="6391015"/>
            <a:ext cx="12191996" cy="45191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400" b="0" i="1" u="none" strike="noStrike" cap="none">
                <a:solidFill>
                  <a:schemeClr val="lt1"/>
                </a:solidFill>
                <a:latin typeface="Tahoma"/>
                <a:ea typeface="Tahoma"/>
                <a:cs typeface="Tahoma"/>
                <a:sym typeface="Tahoma"/>
              </a:rPr>
              <a:t>Voice and Choice Summit 2026    \    Voice and Choice Summit 2026 </a:t>
            </a:r>
            <a:endParaRPr sz="2400" b="0" i="0" u="none" strike="noStrike" cap="none">
              <a:solidFill>
                <a:schemeClr val="lt1"/>
              </a:solidFill>
              <a:latin typeface="Tahoma"/>
              <a:ea typeface="Tahoma"/>
              <a:cs typeface="Tahoma"/>
              <a:sym typeface="Tahoma"/>
            </a:endParaRPr>
          </a:p>
        </p:txBody>
      </p:sp>
      <p:sp>
        <p:nvSpPr>
          <p:cNvPr id="123" name="Google Shape;123;p4"/>
          <p:cNvSpPr txBox="1">
            <a:spLocks noGrp="1"/>
          </p:cNvSpPr>
          <p:nvPr>
            <p:ph type="body" idx="1"/>
          </p:nvPr>
        </p:nvSpPr>
        <p:spPr>
          <a:xfrm>
            <a:off x="235124" y="1091300"/>
            <a:ext cx="7111500" cy="50349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en-US" sz="2400" b="1"/>
              <a:t>Briefly describe the context or problem the project set out to address.</a:t>
            </a:r>
            <a:endParaRPr sz="2400"/>
          </a:p>
          <a:p>
            <a:pPr marL="228600" lvl="0" indent="-355600" algn="l" rtl="0">
              <a:spcBef>
                <a:spcPts val="1000"/>
              </a:spcBef>
              <a:spcAft>
                <a:spcPts val="0"/>
              </a:spcAft>
              <a:buSzPts val="3800"/>
              <a:buFont typeface="Calibri"/>
              <a:buChar char="•"/>
            </a:pPr>
            <a:r>
              <a:rPr lang="en-US" sz="2100"/>
              <a:t>GRIT implemented a youth-led research project with 25 young people in Johannesburg, Gauteng, creating a safe space to explore and discuss their digital experiences</a:t>
            </a:r>
            <a:endParaRPr sz="2100"/>
          </a:p>
          <a:p>
            <a:pPr marL="228600" lvl="0" indent="-355600" algn="l" rtl="0">
              <a:spcBef>
                <a:spcPts val="1000"/>
              </a:spcBef>
              <a:spcAft>
                <a:spcPts val="0"/>
              </a:spcAft>
              <a:buSzPts val="3800"/>
              <a:buFont typeface="Calibri"/>
              <a:buChar char="•"/>
            </a:pPr>
            <a:r>
              <a:rPr lang="en-US" sz="2100"/>
              <a:t>Prior to the project, participants lacked the language and framework to identify what they were experiencing as TFGBV. </a:t>
            </a:r>
            <a:endParaRPr sz="2100"/>
          </a:p>
          <a:p>
            <a:pPr marL="228600" lvl="0" indent="-355600" algn="l" rtl="0">
              <a:spcBef>
                <a:spcPts val="1000"/>
              </a:spcBef>
              <a:spcAft>
                <a:spcPts val="0"/>
              </a:spcAft>
              <a:buSzPts val="3800"/>
              <a:buFont typeface="Calibri"/>
              <a:buChar char="•"/>
            </a:pPr>
            <a:r>
              <a:rPr lang="en-US" sz="2100"/>
              <a:t>Through this project, the young people themselves built out the knowledge base to increase awareness and understanding. </a:t>
            </a:r>
            <a:endParaRPr sz="2100"/>
          </a:p>
          <a:p>
            <a:pPr marL="228600" lvl="0" indent="-330200" algn="l" rtl="0">
              <a:spcBef>
                <a:spcPts val="1000"/>
              </a:spcBef>
              <a:spcAft>
                <a:spcPts val="0"/>
              </a:spcAft>
              <a:buSzPts val="3400"/>
              <a:buChar char="•"/>
            </a:pPr>
            <a:r>
              <a:rPr lang="en-US" sz="2100"/>
              <a:t>Equipped with research skills and a deeper understanding of digital harm, participants developed recommendations for making digital spaces safer and raised awareness in their </a:t>
            </a:r>
            <a:r>
              <a:rPr lang="en-US" sz="1900">
                <a:latin typeface="Arial"/>
                <a:ea typeface="Arial"/>
                <a:cs typeface="Arial"/>
                <a:sym typeface="Arial"/>
              </a:rPr>
              <a:t>communities.</a:t>
            </a:r>
            <a:r>
              <a:rPr lang="en-US" sz="1700" i="1">
                <a:latin typeface="Arial"/>
                <a:ea typeface="Arial"/>
                <a:cs typeface="Arial"/>
                <a:sym typeface="Arial"/>
              </a:rPr>
              <a:t> </a:t>
            </a:r>
            <a:endParaRPr sz="3000"/>
          </a:p>
        </p:txBody>
      </p:sp>
      <p:pic>
        <p:nvPicPr>
          <p:cNvPr id="124" name="Google Shape;124;p4"/>
          <p:cNvPicPr preferRelativeResize="0"/>
          <p:nvPr/>
        </p:nvPicPr>
        <p:blipFill rotWithShape="1">
          <a:blip r:embed="rId3">
            <a:alphaModFix/>
          </a:blip>
          <a:srcRect/>
          <a:stretch/>
        </p:blipFill>
        <p:spPr>
          <a:xfrm>
            <a:off x="7503101" y="1091300"/>
            <a:ext cx="4694300" cy="49995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29" name="Google Shape;129;p5"/>
          <p:cNvSpPr/>
          <p:nvPr/>
        </p:nvSpPr>
        <p:spPr>
          <a:xfrm>
            <a:off x="0" y="0"/>
            <a:ext cx="12191997" cy="113115"/>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5"/>
          <p:cNvSpPr/>
          <p:nvPr/>
        </p:nvSpPr>
        <p:spPr>
          <a:xfrm>
            <a:off x="0" y="6364553"/>
            <a:ext cx="12191997" cy="518161"/>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5"/>
          <p:cNvSpPr/>
          <p:nvPr/>
        </p:nvSpPr>
        <p:spPr>
          <a:xfrm>
            <a:off x="-2" y="246158"/>
            <a:ext cx="12191996" cy="845136"/>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Context</a:t>
            </a:r>
            <a:endParaRPr sz="4400" b="0" i="1" u="none" strike="noStrike" cap="none">
              <a:solidFill>
                <a:srgbClr val="000000"/>
              </a:solidFill>
              <a:latin typeface="Tahoma"/>
              <a:ea typeface="Tahoma"/>
              <a:cs typeface="Tahoma"/>
              <a:sym typeface="Tahoma"/>
            </a:endParaRPr>
          </a:p>
        </p:txBody>
      </p:sp>
      <p:sp>
        <p:nvSpPr>
          <p:cNvPr id="132" name="Google Shape;132;p5"/>
          <p:cNvSpPr txBox="1"/>
          <p:nvPr/>
        </p:nvSpPr>
        <p:spPr>
          <a:xfrm>
            <a:off x="8867776" y="1091300"/>
            <a:ext cx="3318600" cy="49995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33" name="Google Shape;133;p5"/>
          <p:cNvSpPr txBox="1"/>
          <p:nvPr/>
        </p:nvSpPr>
        <p:spPr>
          <a:xfrm>
            <a:off x="-5410" y="6391015"/>
            <a:ext cx="12191996" cy="45191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400" b="0" i="1" u="none" strike="noStrike" cap="none">
                <a:solidFill>
                  <a:schemeClr val="lt1"/>
                </a:solidFill>
                <a:latin typeface="Tahoma"/>
                <a:ea typeface="Tahoma"/>
                <a:cs typeface="Tahoma"/>
                <a:sym typeface="Tahoma"/>
              </a:rPr>
              <a:t>Voice and Choice Summit 2026    \    Voice and Choice Summit 2026 </a:t>
            </a:r>
            <a:endParaRPr sz="2400" b="0" i="0" u="none" strike="noStrike" cap="none">
              <a:solidFill>
                <a:schemeClr val="lt1"/>
              </a:solidFill>
              <a:latin typeface="Tahoma"/>
              <a:ea typeface="Tahoma"/>
              <a:cs typeface="Tahoma"/>
              <a:sym typeface="Tahoma"/>
            </a:endParaRPr>
          </a:p>
        </p:txBody>
      </p:sp>
      <p:sp>
        <p:nvSpPr>
          <p:cNvPr id="134" name="Google Shape;134;p5"/>
          <p:cNvSpPr txBox="1">
            <a:spLocks noGrp="1"/>
          </p:cNvSpPr>
          <p:nvPr>
            <p:ph type="body" idx="1"/>
          </p:nvPr>
        </p:nvSpPr>
        <p:spPr>
          <a:xfrm>
            <a:off x="235125" y="1091300"/>
            <a:ext cx="8489700" cy="50349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228600" lvl="0" indent="-215265" algn="l" rtl="0">
              <a:lnSpc>
                <a:spcPct val="90000"/>
              </a:lnSpc>
              <a:spcBef>
                <a:spcPts val="0"/>
              </a:spcBef>
              <a:spcAft>
                <a:spcPts val="0"/>
              </a:spcAft>
              <a:buClr>
                <a:schemeClr val="dk1"/>
              </a:buClr>
              <a:buSzPct val="100000"/>
              <a:buChar char="•"/>
            </a:pPr>
            <a:r>
              <a:rPr lang="en-US"/>
              <a:t>TFGBV: is the use of digital platforms to amplify and enable the acts of violence, based 0n gender or sexual identity.</a:t>
            </a:r>
            <a:endParaRPr/>
          </a:p>
          <a:p>
            <a:pPr marL="228600" lvl="0" indent="-215265" algn="l" rtl="0">
              <a:lnSpc>
                <a:spcPct val="90000"/>
              </a:lnSpc>
              <a:spcBef>
                <a:spcPts val="1000"/>
              </a:spcBef>
              <a:spcAft>
                <a:spcPts val="0"/>
              </a:spcAft>
              <a:buClr>
                <a:schemeClr val="dk1"/>
              </a:buClr>
              <a:buSzPct val="100000"/>
              <a:buChar char="•"/>
            </a:pPr>
            <a:r>
              <a:rPr lang="en-US"/>
              <a:t>Online harm often reinforces offline violence. Global research tells us that about 58% of women experience some sort of TFGBV, with men/boys often being the perpetrators. TFGBV experiences are often shaped by race, sexual identity, economic status, etc. All these highly influence how violence is addressed and reported. </a:t>
            </a:r>
            <a:endParaRPr/>
          </a:p>
          <a:p>
            <a:pPr marL="228600" lvl="0" indent="-215265" algn="l" rtl="0">
              <a:lnSpc>
                <a:spcPct val="90000"/>
              </a:lnSpc>
              <a:spcBef>
                <a:spcPts val="1000"/>
              </a:spcBef>
              <a:spcAft>
                <a:spcPts val="0"/>
              </a:spcAft>
              <a:buClr>
                <a:schemeClr val="dk1"/>
              </a:buClr>
              <a:buSzPct val="100000"/>
              <a:buChar char="•"/>
            </a:pPr>
            <a:r>
              <a:rPr lang="en-US"/>
              <a:t> This project addressed the severe lack of reliable and relevant data in South Africa, major research gaps where there is inconsistent definitions, lack of regional data, the population was not well represented. Even though there is proof that TFGBV is increasing, these present gaps in the research tell us that we still don't fully understand young people or know how best to support them.</a:t>
            </a:r>
            <a:endParaRPr/>
          </a:p>
        </p:txBody>
      </p:sp>
      <p:pic>
        <p:nvPicPr>
          <p:cNvPr id="135" name="Google Shape;135;p5"/>
          <p:cNvPicPr preferRelativeResize="0"/>
          <p:nvPr/>
        </p:nvPicPr>
        <p:blipFill rotWithShape="1">
          <a:blip r:embed="rId3">
            <a:alphaModFix/>
          </a:blip>
          <a:srcRect/>
          <a:stretch/>
        </p:blipFill>
        <p:spPr>
          <a:xfrm>
            <a:off x="8867975" y="1091300"/>
            <a:ext cx="3318599" cy="50348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Google Shape;140;p6"/>
          <p:cNvSpPr/>
          <p:nvPr/>
        </p:nvSpPr>
        <p:spPr>
          <a:xfrm>
            <a:off x="0" y="0"/>
            <a:ext cx="12191997" cy="113115"/>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1" name="Google Shape;141;p6"/>
          <p:cNvSpPr/>
          <p:nvPr/>
        </p:nvSpPr>
        <p:spPr>
          <a:xfrm>
            <a:off x="0" y="6364553"/>
            <a:ext cx="12191997" cy="518161"/>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2" name="Google Shape;142;p6"/>
          <p:cNvSpPr/>
          <p:nvPr/>
        </p:nvSpPr>
        <p:spPr>
          <a:xfrm>
            <a:off x="-2" y="246158"/>
            <a:ext cx="12191996" cy="845136"/>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Actions</a:t>
            </a:r>
            <a:endParaRPr sz="4400" b="0" i="1" u="none" strike="noStrike" cap="none">
              <a:solidFill>
                <a:srgbClr val="000000"/>
              </a:solidFill>
              <a:latin typeface="Tahoma"/>
              <a:ea typeface="Tahoma"/>
              <a:cs typeface="Tahoma"/>
              <a:sym typeface="Tahoma"/>
            </a:endParaRPr>
          </a:p>
        </p:txBody>
      </p:sp>
      <p:sp>
        <p:nvSpPr>
          <p:cNvPr id="143" name="Google Shape;143;p6"/>
          <p:cNvSpPr txBox="1"/>
          <p:nvPr/>
        </p:nvSpPr>
        <p:spPr>
          <a:xfrm>
            <a:off x="6213562" y="1091294"/>
            <a:ext cx="5973024" cy="499961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44" name="Google Shape;144;p6"/>
          <p:cNvSpPr txBox="1"/>
          <p:nvPr/>
        </p:nvSpPr>
        <p:spPr>
          <a:xfrm>
            <a:off x="-5410" y="6391015"/>
            <a:ext cx="12191996" cy="45191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400" b="0" i="1" u="none" strike="noStrike" cap="none">
                <a:solidFill>
                  <a:schemeClr val="lt1"/>
                </a:solidFill>
                <a:latin typeface="Tahoma"/>
                <a:ea typeface="Tahoma"/>
                <a:cs typeface="Tahoma"/>
                <a:sym typeface="Tahoma"/>
              </a:rPr>
              <a:t>Voice and Choice Summit 2026    \    Voice and Choice Summit 2026 </a:t>
            </a:r>
            <a:endParaRPr sz="2400" b="0" i="0" u="none" strike="noStrike" cap="none">
              <a:solidFill>
                <a:schemeClr val="lt1"/>
              </a:solidFill>
              <a:latin typeface="Tahoma"/>
              <a:ea typeface="Tahoma"/>
              <a:cs typeface="Tahoma"/>
              <a:sym typeface="Tahoma"/>
            </a:endParaRPr>
          </a:p>
        </p:txBody>
      </p:sp>
      <p:sp>
        <p:nvSpPr>
          <p:cNvPr id="145" name="Google Shape;145;p6"/>
          <p:cNvSpPr txBox="1">
            <a:spLocks noGrp="1"/>
          </p:cNvSpPr>
          <p:nvPr>
            <p:ph type="body" idx="1"/>
          </p:nvPr>
        </p:nvSpPr>
        <p:spPr>
          <a:xfrm>
            <a:off x="235131" y="1091294"/>
            <a:ext cx="5860869" cy="503486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77500" lnSpcReduction="10000"/>
          </a:bodyPr>
          <a:lstStyle/>
          <a:p>
            <a:pPr marL="0" lvl="0" indent="0" algn="l" rtl="0">
              <a:lnSpc>
                <a:spcPct val="90000"/>
              </a:lnSpc>
              <a:spcBef>
                <a:spcPts val="0"/>
              </a:spcBef>
              <a:spcAft>
                <a:spcPts val="0"/>
              </a:spcAft>
              <a:buClr>
                <a:schemeClr val="dk1"/>
              </a:buClr>
              <a:buSzPct val="100000"/>
              <a:buNone/>
            </a:pPr>
            <a:r>
              <a:rPr lang="en-US" b="1"/>
              <a:t>How did the change come about? </a:t>
            </a:r>
            <a:endParaRPr b="1">
              <a:solidFill>
                <a:srgbClr val="FF0000"/>
              </a:solidFill>
            </a:endParaRPr>
          </a:p>
          <a:p>
            <a:pPr marL="228600" lvl="0" indent="-201930" algn="l" rtl="0">
              <a:lnSpc>
                <a:spcPct val="90000"/>
              </a:lnSpc>
              <a:spcBef>
                <a:spcPts val="1000"/>
              </a:spcBef>
              <a:spcAft>
                <a:spcPts val="0"/>
              </a:spcAft>
              <a:buClr>
                <a:schemeClr val="dk1"/>
              </a:buClr>
              <a:buSzPct val="100000"/>
              <a:buChar char="•"/>
            </a:pPr>
            <a:r>
              <a:rPr lang="en-US"/>
              <a:t>The objective was to create a supportive space for the youth to learn research skills, discuss TFGBV, and co-create recommendations. </a:t>
            </a:r>
            <a:endParaRPr/>
          </a:p>
          <a:p>
            <a:pPr marL="228600" lvl="0" indent="-201930" algn="l" rtl="0">
              <a:lnSpc>
                <a:spcPct val="90000"/>
              </a:lnSpc>
              <a:spcBef>
                <a:spcPts val="1000"/>
              </a:spcBef>
              <a:spcAft>
                <a:spcPts val="0"/>
              </a:spcAft>
              <a:buClr>
                <a:schemeClr val="dk1"/>
              </a:buClr>
              <a:buSzPct val="100000"/>
              <a:buChar char="•"/>
            </a:pPr>
            <a:r>
              <a:rPr lang="en-US"/>
              <a:t>Before the project, there were very few spaces where youth are given the platform to discuss TFGBV and how it impacts them and were not mandated to shape responses to this form of GBV. </a:t>
            </a:r>
            <a:endParaRPr/>
          </a:p>
          <a:p>
            <a:pPr marL="228600" lvl="0" indent="-201930" algn="l" rtl="0">
              <a:lnSpc>
                <a:spcPct val="90000"/>
              </a:lnSpc>
              <a:spcBef>
                <a:spcPts val="1000"/>
              </a:spcBef>
              <a:spcAft>
                <a:spcPts val="0"/>
              </a:spcAft>
              <a:buClr>
                <a:schemeClr val="dk1"/>
              </a:buClr>
              <a:buSzPct val="100000"/>
              <a:buChar char="•"/>
            </a:pPr>
            <a:r>
              <a:rPr lang="en-US"/>
              <a:t>The project was implemented by GRIT (Gender Rights in Tech), an organisation working at the intersection of violence, gender justice, and technology to promote survivor-centred and youth-informed interventions for post-violence care for those who are often excluded from tech development. </a:t>
            </a:r>
            <a:endParaRPr/>
          </a:p>
        </p:txBody>
      </p:sp>
      <p:pic>
        <p:nvPicPr>
          <p:cNvPr id="146" name="Google Shape;146;p6"/>
          <p:cNvPicPr preferRelativeResize="0"/>
          <p:nvPr/>
        </p:nvPicPr>
        <p:blipFill rotWithShape="1">
          <a:blip r:embed="rId3">
            <a:alphaModFix/>
          </a:blip>
          <a:srcRect/>
          <a:stretch/>
        </p:blipFill>
        <p:spPr>
          <a:xfrm>
            <a:off x="6208150" y="1091294"/>
            <a:ext cx="5983849" cy="503486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0"/>
        <p:cNvGrpSpPr/>
        <p:nvPr/>
      </p:nvGrpSpPr>
      <p:grpSpPr>
        <a:xfrm>
          <a:off x="0" y="0"/>
          <a:ext cx="0" cy="0"/>
          <a:chOff x="0" y="0"/>
          <a:chExt cx="0" cy="0"/>
        </a:xfrm>
      </p:grpSpPr>
      <p:sp>
        <p:nvSpPr>
          <p:cNvPr id="151" name="Google Shape;151;p7"/>
          <p:cNvSpPr/>
          <p:nvPr/>
        </p:nvSpPr>
        <p:spPr>
          <a:xfrm>
            <a:off x="0" y="0"/>
            <a:ext cx="12191997" cy="113115"/>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2" name="Google Shape;152;p7"/>
          <p:cNvSpPr/>
          <p:nvPr/>
        </p:nvSpPr>
        <p:spPr>
          <a:xfrm>
            <a:off x="0" y="6364553"/>
            <a:ext cx="12191997" cy="518161"/>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3" name="Google Shape;153;p7"/>
          <p:cNvSpPr/>
          <p:nvPr/>
        </p:nvSpPr>
        <p:spPr>
          <a:xfrm>
            <a:off x="-2" y="246158"/>
            <a:ext cx="12191996" cy="845136"/>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The change – impact </a:t>
            </a:r>
            <a:endParaRPr sz="4400" b="0" i="1" u="none" strike="noStrike" cap="none">
              <a:solidFill>
                <a:srgbClr val="000000"/>
              </a:solidFill>
              <a:latin typeface="Tahoma"/>
              <a:ea typeface="Tahoma"/>
              <a:cs typeface="Tahoma"/>
              <a:sym typeface="Tahoma"/>
            </a:endParaRPr>
          </a:p>
        </p:txBody>
      </p:sp>
      <p:sp>
        <p:nvSpPr>
          <p:cNvPr id="154" name="Google Shape;154;p7"/>
          <p:cNvSpPr txBox="1"/>
          <p:nvPr/>
        </p:nvSpPr>
        <p:spPr>
          <a:xfrm>
            <a:off x="7727703" y="1091300"/>
            <a:ext cx="4458900" cy="49995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55" name="Google Shape;155;p7"/>
          <p:cNvSpPr txBox="1"/>
          <p:nvPr/>
        </p:nvSpPr>
        <p:spPr>
          <a:xfrm>
            <a:off x="-5410" y="6391015"/>
            <a:ext cx="12191996" cy="45191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400" b="0" i="1" u="none" strike="noStrike" cap="none">
                <a:solidFill>
                  <a:schemeClr val="lt1"/>
                </a:solidFill>
                <a:latin typeface="Tahoma"/>
                <a:ea typeface="Tahoma"/>
                <a:cs typeface="Tahoma"/>
                <a:sym typeface="Tahoma"/>
              </a:rPr>
              <a:t>Voice and Choice Summit 2026    \    Voice and Choice Summit 2026 </a:t>
            </a:r>
            <a:endParaRPr sz="2400" b="0" i="0" u="none" strike="noStrike" cap="none">
              <a:solidFill>
                <a:schemeClr val="lt1"/>
              </a:solidFill>
              <a:latin typeface="Tahoma"/>
              <a:ea typeface="Tahoma"/>
              <a:cs typeface="Tahoma"/>
              <a:sym typeface="Tahoma"/>
            </a:endParaRPr>
          </a:p>
        </p:txBody>
      </p:sp>
      <p:sp>
        <p:nvSpPr>
          <p:cNvPr id="156" name="Google Shape;156;p7"/>
          <p:cNvSpPr txBox="1">
            <a:spLocks noGrp="1"/>
          </p:cNvSpPr>
          <p:nvPr>
            <p:ph type="body" idx="1"/>
          </p:nvPr>
        </p:nvSpPr>
        <p:spPr>
          <a:xfrm>
            <a:off x="235124" y="1091300"/>
            <a:ext cx="7283700" cy="50349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70000" lnSpcReduction="20000"/>
          </a:bodyPr>
          <a:lstStyle/>
          <a:p>
            <a:pPr marL="457200" lvl="0" indent="-347365" algn="l" rtl="0">
              <a:lnSpc>
                <a:spcPct val="90000"/>
              </a:lnSpc>
              <a:spcBef>
                <a:spcPts val="0"/>
              </a:spcBef>
              <a:spcAft>
                <a:spcPts val="0"/>
              </a:spcAft>
              <a:buSzPct val="100000"/>
              <a:buChar char="•"/>
            </a:pPr>
            <a:r>
              <a:rPr lang="en-US" sz="2671">
                <a:latin typeface="Arial"/>
                <a:ea typeface="Arial"/>
                <a:cs typeface="Arial"/>
                <a:sym typeface="Arial"/>
              </a:rPr>
              <a:t>The project demonstrated measurable shifts in awareness, confidence, and leadership capacity among participants in relation to TFGBV. </a:t>
            </a:r>
            <a:endParaRPr sz="2671">
              <a:latin typeface="Arial"/>
              <a:ea typeface="Arial"/>
              <a:cs typeface="Arial"/>
              <a:sym typeface="Arial"/>
            </a:endParaRPr>
          </a:p>
          <a:p>
            <a:pPr marL="457200" lvl="0" indent="0" algn="l" rtl="0">
              <a:lnSpc>
                <a:spcPct val="90000"/>
              </a:lnSpc>
              <a:spcBef>
                <a:spcPts val="0"/>
              </a:spcBef>
              <a:spcAft>
                <a:spcPts val="0"/>
              </a:spcAft>
              <a:buNone/>
            </a:pPr>
            <a:endParaRPr sz="2671">
              <a:latin typeface="Arial"/>
              <a:ea typeface="Arial"/>
              <a:cs typeface="Arial"/>
              <a:sym typeface="Arial"/>
            </a:endParaRPr>
          </a:p>
          <a:p>
            <a:pPr marL="457200" lvl="0" indent="0" algn="l" rtl="0">
              <a:lnSpc>
                <a:spcPct val="90000"/>
              </a:lnSpc>
              <a:spcBef>
                <a:spcPts val="0"/>
              </a:spcBef>
              <a:spcAft>
                <a:spcPts val="0"/>
              </a:spcAft>
              <a:buNone/>
            </a:pPr>
            <a:endParaRPr sz="2671">
              <a:latin typeface="Arial"/>
              <a:ea typeface="Arial"/>
              <a:cs typeface="Arial"/>
              <a:sym typeface="Arial"/>
            </a:endParaRPr>
          </a:p>
          <a:p>
            <a:pPr marL="457200" lvl="0" indent="-347365" algn="l" rtl="0">
              <a:spcBef>
                <a:spcPts val="0"/>
              </a:spcBef>
              <a:spcAft>
                <a:spcPts val="0"/>
              </a:spcAft>
              <a:buSzPct val="100000"/>
              <a:buFont typeface="Arial"/>
              <a:buChar char="•"/>
            </a:pPr>
            <a:r>
              <a:rPr lang="en-US" sz="2671">
                <a:latin typeface="Arial"/>
                <a:ea typeface="Arial"/>
                <a:cs typeface="Arial"/>
                <a:sym typeface="Arial"/>
              </a:rPr>
              <a:t>Participants showed a significant increase in their ability to identify, articulate, and respond to TFGBV. The young people moved from limited awareness to active engagement with the issue. </a:t>
            </a:r>
            <a:endParaRPr sz="2671">
              <a:latin typeface="Arial"/>
              <a:ea typeface="Arial"/>
              <a:cs typeface="Arial"/>
              <a:sym typeface="Arial"/>
            </a:endParaRPr>
          </a:p>
          <a:p>
            <a:pPr marL="457200" lvl="0" indent="0" algn="l" rtl="0">
              <a:spcBef>
                <a:spcPts val="0"/>
              </a:spcBef>
              <a:spcAft>
                <a:spcPts val="0"/>
              </a:spcAft>
              <a:buNone/>
            </a:pPr>
            <a:endParaRPr sz="2671">
              <a:latin typeface="Arial"/>
              <a:ea typeface="Arial"/>
              <a:cs typeface="Arial"/>
              <a:sym typeface="Arial"/>
            </a:endParaRPr>
          </a:p>
          <a:p>
            <a:pPr marL="457200" lvl="0" indent="0" algn="l" rtl="0">
              <a:spcBef>
                <a:spcPts val="0"/>
              </a:spcBef>
              <a:spcAft>
                <a:spcPts val="0"/>
              </a:spcAft>
              <a:buNone/>
            </a:pPr>
            <a:endParaRPr sz="2671">
              <a:latin typeface="Arial"/>
              <a:ea typeface="Arial"/>
              <a:cs typeface="Arial"/>
              <a:sym typeface="Arial"/>
            </a:endParaRPr>
          </a:p>
          <a:p>
            <a:pPr marL="457200" lvl="0" indent="-347365" algn="l" rtl="0">
              <a:spcBef>
                <a:spcPts val="0"/>
              </a:spcBef>
              <a:spcAft>
                <a:spcPts val="0"/>
              </a:spcAft>
              <a:buSzPct val="100000"/>
              <a:buFont typeface="Arial"/>
              <a:buChar char="•"/>
            </a:pPr>
            <a:r>
              <a:rPr lang="en-US" sz="2671">
                <a:latin typeface="Arial"/>
                <a:ea typeface="Arial"/>
                <a:cs typeface="Arial"/>
                <a:sym typeface="Arial"/>
              </a:rPr>
              <a:t>By building participants' research capacity, the project expanded the existing evidence base on TFGBV while simultaneously establishing young people as legitimate knowledge producers on the issue.</a:t>
            </a:r>
            <a:endParaRPr sz="2671">
              <a:latin typeface="Arial"/>
              <a:ea typeface="Arial"/>
              <a:cs typeface="Arial"/>
              <a:sym typeface="Arial"/>
            </a:endParaRPr>
          </a:p>
          <a:p>
            <a:pPr marL="457200" lvl="0" indent="0" algn="l" rtl="0">
              <a:spcBef>
                <a:spcPts val="0"/>
              </a:spcBef>
              <a:spcAft>
                <a:spcPts val="0"/>
              </a:spcAft>
              <a:buNone/>
            </a:pPr>
            <a:endParaRPr sz="2671">
              <a:latin typeface="Arial"/>
              <a:ea typeface="Arial"/>
              <a:cs typeface="Arial"/>
              <a:sym typeface="Arial"/>
            </a:endParaRPr>
          </a:p>
          <a:p>
            <a:pPr marL="0" lvl="0" indent="0" algn="l" rtl="0">
              <a:spcBef>
                <a:spcPts val="0"/>
              </a:spcBef>
              <a:spcAft>
                <a:spcPts val="0"/>
              </a:spcAft>
              <a:buNone/>
            </a:pPr>
            <a:endParaRPr sz="2671">
              <a:latin typeface="Arial"/>
              <a:ea typeface="Arial"/>
              <a:cs typeface="Arial"/>
              <a:sym typeface="Arial"/>
            </a:endParaRPr>
          </a:p>
          <a:p>
            <a:pPr marL="457200" lvl="0" indent="-347365" algn="l" rtl="0">
              <a:spcBef>
                <a:spcPts val="0"/>
              </a:spcBef>
              <a:spcAft>
                <a:spcPts val="0"/>
              </a:spcAft>
              <a:buSzPct val="100000"/>
              <a:buFont typeface="Arial"/>
              <a:buChar char="•"/>
            </a:pPr>
            <a:r>
              <a:rPr lang="en-US" sz="2671">
                <a:latin typeface="Arial"/>
                <a:ea typeface="Arial"/>
                <a:cs typeface="Arial"/>
                <a:sym typeface="Arial"/>
              </a:rPr>
              <a:t>Post-project, participants are meaningfully involved in shaping responses to TFGBV, representing a shift from exclusion to active participation in advocacy and decision-making processes</a:t>
            </a:r>
            <a:endParaRPr sz="2671">
              <a:latin typeface="Arial"/>
              <a:ea typeface="Arial"/>
              <a:cs typeface="Arial"/>
              <a:sym typeface="Arial"/>
            </a:endParaRPr>
          </a:p>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p:txBody>
      </p:sp>
      <p:pic>
        <p:nvPicPr>
          <p:cNvPr id="157" name="Google Shape;157;p7"/>
          <p:cNvPicPr preferRelativeResize="0"/>
          <p:nvPr/>
        </p:nvPicPr>
        <p:blipFill rotWithShape="1">
          <a:blip r:embed="rId3">
            <a:alphaModFix/>
          </a:blip>
          <a:srcRect/>
          <a:stretch/>
        </p:blipFill>
        <p:spPr>
          <a:xfrm>
            <a:off x="7722299" y="1091300"/>
            <a:ext cx="4458876" cy="50348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8"/>
          <p:cNvSpPr/>
          <p:nvPr/>
        </p:nvSpPr>
        <p:spPr>
          <a:xfrm>
            <a:off x="0" y="0"/>
            <a:ext cx="12191997" cy="113115"/>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3" name="Google Shape;163;p8"/>
          <p:cNvSpPr/>
          <p:nvPr/>
        </p:nvSpPr>
        <p:spPr>
          <a:xfrm>
            <a:off x="0" y="6364553"/>
            <a:ext cx="12191997" cy="518161"/>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4" name="Google Shape;164;p8"/>
          <p:cNvSpPr/>
          <p:nvPr/>
        </p:nvSpPr>
        <p:spPr>
          <a:xfrm>
            <a:off x="-2" y="246158"/>
            <a:ext cx="12191996" cy="845136"/>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Significance of the Change</a:t>
            </a:r>
            <a:endParaRPr sz="4400" b="0" i="1" u="none" strike="noStrike" cap="none">
              <a:solidFill>
                <a:srgbClr val="000000"/>
              </a:solidFill>
              <a:latin typeface="Tahoma"/>
              <a:ea typeface="Tahoma"/>
              <a:cs typeface="Tahoma"/>
              <a:sym typeface="Tahoma"/>
            </a:endParaRPr>
          </a:p>
        </p:txBody>
      </p:sp>
      <p:sp>
        <p:nvSpPr>
          <p:cNvPr id="165" name="Google Shape;165;p8"/>
          <p:cNvSpPr txBox="1"/>
          <p:nvPr/>
        </p:nvSpPr>
        <p:spPr>
          <a:xfrm>
            <a:off x="8009528" y="1091300"/>
            <a:ext cx="4176900" cy="49995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66" name="Google Shape;166;p8"/>
          <p:cNvSpPr txBox="1"/>
          <p:nvPr/>
        </p:nvSpPr>
        <p:spPr>
          <a:xfrm>
            <a:off x="-5410" y="6391015"/>
            <a:ext cx="12191996" cy="45191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400" b="0" i="1" u="none" strike="noStrike" cap="none">
                <a:solidFill>
                  <a:schemeClr val="lt1"/>
                </a:solidFill>
                <a:latin typeface="Tahoma"/>
                <a:ea typeface="Tahoma"/>
                <a:cs typeface="Tahoma"/>
                <a:sym typeface="Tahoma"/>
              </a:rPr>
              <a:t>Voice and Choice Summit 2026    \    Voice and Choice Summit 2026 </a:t>
            </a:r>
            <a:endParaRPr sz="2400" b="0" i="0" u="none" strike="noStrike" cap="none">
              <a:solidFill>
                <a:schemeClr val="lt1"/>
              </a:solidFill>
              <a:latin typeface="Tahoma"/>
              <a:ea typeface="Tahoma"/>
              <a:cs typeface="Tahoma"/>
              <a:sym typeface="Tahoma"/>
            </a:endParaRPr>
          </a:p>
        </p:txBody>
      </p:sp>
      <p:sp>
        <p:nvSpPr>
          <p:cNvPr id="167" name="Google Shape;167;p8"/>
          <p:cNvSpPr txBox="1">
            <a:spLocks noGrp="1"/>
          </p:cNvSpPr>
          <p:nvPr>
            <p:ph type="body" idx="1"/>
          </p:nvPr>
        </p:nvSpPr>
        <p:spPr>
          <a:xfrm>
            <a:off x="235123" y="1091300"/>
            <a:ext cx="7643700" cy="50349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62500" lnSpcReduction="20000"/>
          </a:bodyPr>
          <a:lstStyle/>
          <a:p>
            <a:pPr marL="228600" lvl="0" indent="0" algn="l" rtl="0">
              <a:lnSpc>
                <a:spcPct val="90000"/>
              </a:lnSpc>
              <a:spcBef>
                <a:spcPts val="0"/>
              </a:spcBef>
              <a:spcAft>
                <a:spcPts val="0"/>
              </a:spcAft>
              <a:buNone/>
            </a:pPr>
            <a:r>
              <a:rPr lang="en-US" sz="3245"/>
              <a:t>• This initiative strengthens the gender justice ecosystem by demonstrating the value of youth leadership in addressing forms of violence and harm that young people encounter in their daily lives, and where adult-led interventions may have limited insight</a:t>
            </a:r>
            <a:endParaRPr sz="3245"/>
          </a:p>
          <a:p>
            <a:pPr marL="228600" lvl="0" indent="0" algn="l" rtl="0">
              <a:lnSpc>
                <a:spcPct val="90000"/>
              </a:lnSpc>
              <a:spcBef>
                <a:spcPts val="0"/>
              </a:spcBef>
              <a:spcAft>
                <a:spcPts val="0"/>
              </a:spcAft>
              <a:buNone/>
            </a:pPr>
            <a:endParaRPr sz="3245"/>
          </a:p>
          <a:p>
            <a:pPr marL="457200" lvl="0" indent="-317726" algn="l" rtl="0">
              <a:lnSpc>
                <a:spcPct val="90000"/>
              </a:lnSpc>
              <a:spcBef>
                <a:spcPts val="1000"/>
              </a:spcBef>
              <a:spcAft>
                <a:spcPts val="0"/>
              </a:spcAft>
              <a:buSzPct val="69190"/>
              <a:buChar char="•"/>
            </a:pPr>
            <a:r>
              <a:rPr lang="en-US" sz="3245"/>
              <a:t>The insights generated will inform the design of future technology-based interventions aimed at improving safety and accountability in South Africa’s digital environments.</a:t>
            </a:r>
            <a:endParaRPr sz="3245"/>
          </a:p>
          <a:p>
            <a:pPr marL="0" lvl="0" indent="0" algn="l" rtl="0">
              <a:lnSpc>
                <a:spcPct val="115000"/>
              </a:lnSpc>
              <a:spcBef>
                <a:spcPts val="1200"/>
              </a:spcBef>
              <a:spcAft>
                <a:spcPts val="0"/>
              </a:spcAft>
              <a:buNone/>
            </a:pPr>
            <a:r>
              <a:rPr lang="en-US" sz="3245"/>
              <a:t>• The work also contributes to the expansion of youth-led research and the strengthening of the Zuzi AI chatbot by integrating youth-generated data and perspectives. These insights will inform future youth-focused programmes and summits.</a:t>
            </a:r>
            <a:endParaRPr sz="3245"/>
          </a:p>
          <a:p>
            <a:pPr marL="0" lvl="0" indent="0" algn="l" rtl="0">
              <a:lnSpc>
                <a:spcPct val="115000"/>
              </a:lnSpc>
              <a:spcBef>
                <a:spcPts val="1200"/>
              </a:spcBef>
              <a:spcAft>
                <a:spcPts val="0"/>
              </a:spcAft>
              <a:buNone/>
            </a:pPr>
            <a:r>
              <a:rPr lang="en-US" sz="3245"/>
              <a:t>• More broadly, the initiative lays the groundwork for scaling a participatory model in which young people are not only protected from digital harms but are meaningfully empowered to shape safer digital spaces.</a:t>
            </a:r>
            <a:endParaRPr sz="3245"/>
          </a:p>
          <a:p>
            <a:pPr marL="228600" lvl="0" indent="0" algn="l" rtl="0">
              <a:lnSpc>
                <a:spcPct val="90000"/>
              </a:lnSpc>
              <a:spcBef>
                <a:spcPts val="1200"/>
              </a:spcBef>
              <a:spcAft>
                <a:spcPts val="0"/>
              </a:spcAft>
              <a:buNone/>
            </a:pPr>
            <a:endParaRPr/>
          </a:p>
        </p:txBody>
      </p:sp>
      <p:pic>
        <p:nvPicPr>
          <p:cNvPr id="168" name="Google Shape;168;p8"/>
          <p:cNvPicPr preferRelativeResize="0"/>
          <p:nvPr/>
        </p:nvPicPr>
        <p:blipFill rotWithShape="1">
          <a:blip r:embed="rId3">
            <a:alphaModFix/>
          </a:blip>
          <a:srcRect/>
          <a:stretch/>
        </p:blipFill>
        <p:spPr>
          <a:xfrm>
            <a:off x="8004125" y="1106950"/>
            <a:ext cx="4177050" cy="49996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
        <p:cNvGrpSpPr/>
        <p:nvPr/>
      </p:nvGrpSpPr>
      <p:grpSpPr>
        <a:xfrm>
          <a:off x="0" y="0"/>
          <a:ext cx="0" cy="0"/>
          <a:chOff x="0" y="0"/>
          <a:chExt cx="0" cy="0"/>
        </a:xfrm>
      </p:grpSpPr>
      <p:sp>
        <p:nvSpPr>
          <p:cNvPr id="173" name="Google Shape;173;p9"/>
          <p:cNvSpPr/>
          <p:nvPr/>
        </p:nvSpPr>
        <p:spPr>
          <a:xfrm>
            <a:off x="0" y="0"/>
            <a:ext cx="12191997" cy="113115"/>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4" name="Google Shape;174;p9"/>
          <p:cNvSpPr/>
          <p:nvPr/>
        </p:nvSpPr>
        <p:spPr>
          <a:xfrm>
            <a:off x="0" y="6364553"/>
            <a:ext cx="12191997" cy="518161"/>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5" name="Google Shape;175;p9"/>
          <p:cNvSpPr/>
          <p:nvPr/>
        </p:nvSpPr>
        <p:spPr>
          <a:xfrm>
            <a:off x="-2" y="246158"/>
            <a:ext cx="12192000" cy="8451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Beneficiaries</a:t>
            </a:r>
            <a:endParaRPr sz="4400" b="1" i="1" u="none" strike="noStrike" cap="none">
              <a:solidFill>
                <a:srgbClr val="000000"/>
              </a:solidFill>
              <a:latin typeface="Tahoma"/>
              <a:ea typeface="Tahoma"/>
              <a:cs typeface="Tahoma"/>
              <a:sym typeface="Tahoma"/>
            </a:endParaRPr>
          </a:p>
        </p:txBody>
      </p:sp>
      <p:sp>
        <p:nvSpPr>
          <p:cNvPr id="176" name="Google Shape;176;p9"/>
          <p:cNvSpPr txBox="1"/>
          <p:nvPr/>
        </p:nvSpPr>
        <p:spPr>
          <a:xfrm>
            <a:off x="-5410" y="6391015"/>
            <a:ext cx="12191996" cy="45191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400" b="0" i="1" u="none" strike="noStrike" cap="none">
                <a:solidFill>
                  <a:schemeClr val="lt1"/>
                </a:solidFill>
                <a:latin typeface="Tahoma"/>
                <a:ea typeface="Tahoma"/>
                <a:cs typeface="Tahoma"/>
                <a:sym typeface="Tahoma"/>
              </a:rPr>
              <a:t>Voice and Choice Summit 2026    \    Voice and Choice Summit 2026 </a:t>
            </a:r>
            <a:endParaRPr sz="2400" b="0" i="0" u="none" strike="noStrike" cap="none">
              <a:solidFill>
                <a:schemeClr val="lt1"/>
              </a:solidFill>
              <a:latin typeface="Tahoma"/>
              <a:ea typeface="Tahoma"/>
              <a:cs typeface="Tahoma"/>
              <a:sym typeface="Tahoma"/>
            </a:endParaRPr>
          </a:p>
        </p:txBody>
      </p:sp>
      <p:graphicFrame>
        <p:nvGraphicFramePr>
          <p:cNvPr id="177" name="Google Shape;177;p9"/>
          <p:cNvGraphicFramePr/>
          <p:nvPr/>
        </p:nvGraphicFramePr>
        <p:xfrm>
          <a:off x="363794" y="1317523"/>
          <a:ext cx="3000000" cy="3000000"/>
        </p:xfrm>
        <a:graphic>
          <a:graphicData uri="http://schemas.openxmlformats.org/drawingml/2006/table">
            <a:tbl>
              <a:tblPr>
                <a:noFill/>
                <a:tableStyleId>{A4E151F3-A6B1-40E9-A8AF-C517AD8B70E5}</a:tableStyleId>
              </a:tblPr>
              <a:tblGrid>
                <a:gridCol w="5790475">
                  <a:extLst>
                    <a:ext uri="{9D8B030D-6E8A-4147-A177-3AD203B41FA5}">
                      <a16:colId xmlns:a16="http://schemas.microsoft.com/office/drawing/2014/main" val="20000"/>
                    </a:ext>
                  </a:extLst>
                </a:gridCol>
                <a:gridCol w="2780200">
                  <a:extLst>
                    <a:ext uri="{9D8B030D-6E8A-4147-A177-3AD203B41FA5}">
                      <a16:colId xmlns:a16="http://schemas.microsoft.com/office/drawing/2014/main" val="20001"/>
                    </a:ext>
                  </a:extLst>
                </a:gridCol>
              </a:tblGrid>
              <a:tr h="300375">
                <a:tc>
                  <a:txBody>
                    <a:bodyPr/>
                    <a:lstStyle/>
                    <a:p>
                      <a:pPr marL="0" marR="0" lvl="0" indent="0" algn="l" rtl="0">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 </a:t>
                      </a:r>
                      <a:endParaRPr/>
                    </a:p>
                  </a:txBody>
                  <a:tcPr marL="7625" marR="7625" marT="7625" marB="0">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Number of participants</a:t>
                      </a:r>
                      <a:endParaRPr/>
                    </a:p>
                  </a:txBody>
                  <a:tcPr marL="7625" marR="7625" marT="7625" marB="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63200">
                <a:tc>
                  <a:txBody>
                    <a:bodyPr/>
                    <a:lstStyle/>
                    <a:p>
                      <a:pPr marL="0" marR="0" lvl="0" indent="0" algn="l" rtl="0">
                        <a:spcBef>
                          <a:spcPts val="0"/>
                        </a:spcBef>
                        <a:spcAft>
                          <a:spcPts val="0"/>
                        </a:spcAft>
                        <a:buClr>
                          <a:srgbClr val="000000"/>
                        </a:buClr>
                        <a:buSzPts val="1100"/>
                        <a:buFont typeface="Tahoma"/>
                        <a:buNone/>
                      </a:pPr>
                      <a:r>
                        <a:rPr lang="en-US" sz="1800" b="0" i="0" u="none" strike="noStrike" cap="none">
                          <a:solidFill>
                            <a:srgbClr val="000000"/>
                          </a:solidFill>
                          <a:latin typeface="Calibri"/>
                          <a:ea typeface="Calibri"/>
                          <a:cs typeface="Calibri"/>
                          <a:sym typeface="Calibri"/>
                        </a:rPr>
                        <a:t>Female – Direct beneficiaries</a:t>
                      </a:r>
                      <a:endParaRPr/>
                    </a:p>
                    <a:p>
                      <a:pPr marL="0" marR="0" lvl="0" indent="0" algn="l" rtl="0">
                        <a:spcBef>
                          <a:spcPts val="0"/>
                        </a:spcBef>
                        <a:spcAft>
                          <a:spcPts val="0"/>
                        </a:spcAft>
                        <a:buClr>
                          <a:srgbClr val="000000"/>
                        </a:buClr>
                        <a:buSzPts val="1100"/>
                        <a:buFont typeface="Tahoma"/>
                        <a:buNone/>
                      </a:pPr>
                      <a:endParaRPr sz="1800" b="0" i="0" u="none" strike="noStrike" cap="none">
                        <a:solidFill>
                          <a:srgbClr val="000000"/>
                        </a:solidFill>
                        <a:latin typeface="Calibri"/>
                        <a:ea typeface="Calibri"/>
                        <a:cs typeface="Calibri"/>
                        <a:sym typeface="Calibri"/>
                      </a:endParaRPr>
                    </a:p>
                  </a:txBody>
                  <a:tcPr marL="7625" marR="7625" marT="7625" marB="0">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 13</a:t>
                      </a:r>
                      <a:endParaRPr/>
                    </a:p>
                  </a:txBody>
                  <a:tcPr marL="7625" marR="7625" marT="7625" marB="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63200">
                <a:tc>
                  <a:txBody>
                    <a:bodyPr/>
                    <a:lstStyle/>
                    <a:p>
                      <a:pPr marL="0" marR="0" lvl="0" indent="0" algn="l" rtl="0">
                        <a:spcBef>
                          <a:spcPts val="0"/>
                        </a:spcBef>
                        <a:spcAft>
                          <a:spcPts val="0"/>
                        </a:spcAft>
                        <a:buClr>
                          <a:srgbClr val="000000"/>
                        </a:buClr>
                        <a:buSzPts val="1100"/>
                        <a:buFont typeface="Tahoma"/>
                        <a:buNone/>
                      </a:pPr>
                      <a:r>
                        <a:rPr lang="en-US" sz="1800" b="0" i="0" u="none" strike="noStrike" cap="none">
                          <a:solidFill>
                            <a:srgbClr val="000000"/>
                          </a:solidFill>
                          <a:latin typeface="Calibri"/>
                          <a:ea typeface="Calibri"/>
                          <a:cs typeface="Calibri"/>
                          <a:sym typeface="Calibri"/>
                        </a:rPr>
                        <a:t>Male – Direct beneficiaries</a:t>
                      </a:r>
                      <a:endParaRPr/>
                    </a:p>
                    <a:p>
                      <a:pPr marL="0" marR="0" lvl="0" indent="0" algn="l" rtl="0">
                        <a:spcBef>
                          <a:spcPts val="0"/>
                        </a:spcBef>
                        <a:spcAft>
                          <a:spcPts val="0"/>
                        </a:spcAft>
                        <a:buClr>
                          <a:srgbClr val="000000"/>
                        </a:buClr>
                        <a:buSzPts val="1100"/>
                        <a:buFont typeface="Tahoma"/>
                        <a:buNone/>
                      </a:pPr>
                      <a:endParaRPr sz="1800" b="0" i="0" u="none" strike="noStrike" cap="none">
                        <a:solidFill>
                          <a:srgbClr val="000000"/>
                        </a:solidFill>
                        <a:latin typeface="Calibri"/>
                        <a:ea typeface="Calibri"/>
                        <a:cs typeface="Calibri"/>
                        <a:sym typeface="Calibri"/>
                      </a:endParaRPr>
                    </a:p>
                  </a:txBody>
                  <a:tcPr marL="7625" marR="7625" marT="7625" marB="0">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 12</a:t>
                      </a:r>
                      <a:endParaRPr/>
                    </a:p>
                  </a:txBody>
                  <a:tcPr marL="7625" marR="7625" marT="7625" marB="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63200">
                <a:tc>
                  <a:txBody>
                    <a:bodyPr/>
                    <a:lstStyle/>
                    <a:p>
                      <a:pPr marL="0" marR="0" lvl="0" indent="0" algn="l" rtl="0">
                        <a:spcBef>
                          <a:spcPts val="0"/>
                        </a:spcBef>
                        <a:spcAft>
                          <a:spcPts val="0"/>
                        </a:spcAft>
                        <a:buClr>
                          <a:srgbClr val="000000"/>
                        </a:buClr>
                        <a:buSzPts val="1100"/>
                        <a:buFont typeface="Tahoma"/>
                        <a:buNone/>
                      </a:pPr>
                      <a:r>
                        <a:rPr lang="en-US" sz="1800" b="0" i="0" u="none" strike="noStrike" cap="none">
                          <a:solidFill>
                            <a:srgbClr val="000000"/>
                          </a:solidFill>
                          <a:latin typeface="Calibri"/>
                          <a:ea typeface="Calibri"/>
                          <a:cs typeface="Calibri"/>
                          <a:sym typeface="Calibri"/>
                        </a:rPr>
                        <a:t>Female – Indirect beneficiaries (e.g. through other networks)</a:t>
                      </a:r>
                      <a:endParaRPr/>
                    </a:p>
                    <a:p>
                      <a:pPr marL="0" marR="0" lvl="0" indent="0" algn="l" rtl="0">
                        <a:spcBef>
                          <a:spcPts val="0"/>
                        </a:spcBef>
                        <a:spcAft>
                          <a:spcPts val="0"/>
                        </a:spcAft>
                        <a:buClr>
                          <a:srgbClr val="000000"/>
                        </a:buClr>
                        <a:buSzPts val="1100"/>
                        <a:buFont typeface="Tahoma"/>
                        <a:buNone/>
                      </a:pPr>
                      <a:endParaRPr sz="1800" b="0" i="0" u="none" strike="noStrike" cap="none">
                        <a:solidFill>
                          <a:srgbClr val="000000"/>
                        </a:solidFill>
                        <a:latin typeface="Calibri"/>
                        <a:ea typeface="Calibri"/>
                        <a:cs typeface="Calibri"/>
                        <a:sym typeface="Calibri"/>
                      </a:endParaRPr>
                    </a:p>
                  </a:txBody>
                  <a:tcPr marL="7625" marR="7625" marT="7625" marB="0">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en-US" sz="1800">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+- 9000 </a:t>
                      </a:r>
                      <a:endParaRPr/>
                    </a:p>
                  </a:txBody>
                  <a:tcPr marL="7625" marR="7625" marT="7625" marB="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63200">
                <a:tc>
                  <a:txBody>
                    <a:bodyPr/>
                    <a:lstStyle/>
                    <a:p>
                      <a:pPr marL="0" marR="0" lvl="0" indent="0" algn="l" rtl="0">
                        <a:spcBef>
                          <a:spcPts val="0"/>
                        </a:spcBef>
                        <a:spcAft>
                          <a:spcPts val="0"/>
                        </a:spcAft>
                        <a:buClr>
                          <a:srgbClr val="000000"/>
                        </a:buClr>
                        <a:buSzPts val="1100"/>
                        <a:buFont typeface="Tahoma"/>
                        <a:buNone/>
                      </a:pPr>
                      <a:r>
                        <a:rPr lang="en-US" sz="1800" b="0" i="0" u="none" strike="noStrike" cap="none">
                          <a:solidFill>
                            <a:srgbClr val="000000"/>
                          </a:solidFill>
                          <a:latin typeface="Calibri"/>
                          <a:ea typeface="Calibri"/>
                          <a:cs typeface="Calibri"/>
                          <a:sym typeface="Calibri"/>
                        </a:rPr>
                        <a:t>Male – Indirect beneficiaries (e.g. through other networks)</a:t>
                      </a:r>
                      <a:endParaRPr/>
                    </a:p>
                    <a:p>
                      <a:pPr marL="0" marR="0" lvl="0" indent="0" algn="l" rtl="0">
                        <a:spcBef>
                          <a:spcPts val="0"/>
                        </a:spcBef>
                        <a:spcAft>
                          <a:spcPts val="0"/>
                        </a:spcAft>
                        <a:buClr>
                          <a:srgbClr val="000000"/>
                        </a:buClr>
                        <a:buSzPts val="1100"/>
                        <a:buFont typeface="Tahoma"/>
                        <a:buNone/>
                      </a:pPr>
                      <a:endParaRPr sz="1800" b="0" i="0" u="none" strike="noStrike" cap="none">
                        <a:solidFill>
                          <a:srgbClr val="000000"/>
                        </a:solidFill>
                        <a:latin typeface="Calibri"/>
                        <a:ea typeface="Calibri"/>
                        <a:cs typeface="Calibri"/>
                        <a:sym typeface="Calibri"/>
                      </a:endParaRPr>
                    </a:p>
                  </a:txBody>
                  <a:tcPr marL="7625" marR="7625" marT="7625" marB="0">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a:t>
                      </a:r>
                      <a:r>
                        <a:rPr lang="en-US" sz="1800">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+- 4500</a:t>
                      </a:r>
                      <a:endParaRPr/>
                    </a:p>
                  </a:txBody>
                  <a:tcPr marL="7625" marR="7625" marT="7625" marB="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838525">
                <a:tc>
                  <a:txBody>
                    <a:bodyPr/>
                    <a:lstStyle/>
                    <a:p>
                      <a:pPr marL="0" marR="0" lvl="0" indent="0" algn="l" rtl="0">
                        <a:spcBef>
                          <a:spcPts val="0"/>
                        </a:spcBef>
                        <a:spcAft>
                          <a:spcPts val="0"/>
                        </a:spcAft>
                        <a:buClr>
                          <a:srgbClr val="000000"/>
                        </a:buClr>
                        <a:buSzPts val="1100"/>
                        <a:buFont typeface="Tahoma"/>
                        <a:buNone/>
                      </a:pPr>
                      <a:r>
                        <a:rPr lang="en-US" sz="1800" b="0" i="0" u="none" strike="noStrike" cap="none">
                          <a:solidFill>
                            <a:srgbClr val="000000"/>
                          </a:solidFill>
                          <a:latin typeface="Calibri"/>
                          <a:ea typeface="Calibri"/>
                          <a:cs typeface="Calibri"/>
                          <a:sym typeface="Calibri"/>
                        </a:rPr>
                        <a:t>Female – Online beneficiaries (e.g. website access, mailing lists, scholarly articles)</a:t>
                      </a:r>
                      <a:endParaRPr/>
                    </a:p>
                    <a:p>
                      <a:pPr marL="0" marR="0" lvl="0" indent="0" algn="l" rtl="0">
                        <a:spcBef>
                          <a:spcPts val="0"/>
                        </a:spcBef>
                        <a:spcAft>
                          <a:spcPts val="0"/>
                        </a:spcAft>
                        <a:buClr>
                          <a:srgbClr val="000000"/>
                        </a:buClr>
                        <a:buSzPts val="1100"/>
                        <a:buFont typeface="Tahoma"/>
                        <a:buNone/>
                      </a:pPr>
                      <a:endParaRPr sz="1800" b="0" i="0" u="none" strike="noStrike" cap="none">
                        <a:solidFill>
                          <a:srgbClr val="000000"/>
                        </a:solidFill>
                        <a:latin typeface="Calibri"/>
                        <a:ea typeface="Calibri"/>
                        <a:cs typeface="Calibri"/>
                        <a:sym typeface="Calibri"/>
                      </a:endParaRPr>
                    </a:p>
                  </a:txBody>
                  <a:tcPr marL="7625" marR="7625" marT="7625" marB="0">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 </a:t>
                      </a:r>
                      <a:endParaRPr/>
                    </a:p>
                  </a:txBody>
                  <a:tcPr marL="7625" marR="7625" marT="7625" marB="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838525">
                <a:tc>
                  <a:txBody>
                    <a:bodyPr/>
                    <a:lstStyle/>
                    <a:p>
                      <a:pPr marL="0" marR="0" lvl="0" indent="0" algn="l" rtl="0">
                        <a:spcBef>
                          <a:spcPts val="0"/>
                        </a:spcBef>
                        <a:spcAft>
                          <a:spcPts val="0"/>
                        </a:spcAft>
                        <a:buClr>
                          <a:srgbClr val="000000"/>
                        </a:buClr>
                        <a:buSzPts val="1100"/>
                        <a:buFont typeface="Tahoma"/>
                        <a:buNone/>
                      </a:pPr>
                      <a:r>
                        <a:rPr lang="en-US" sz="1800" b="0" i="0" u="none" strike="noStrike" cap="none">
                          <a:solidFill>
                            <a:srgbClr val="000000"/>
                          </a:solidFill>
                          <a:latin typeface="Calibri"/>
                          <a:ea typeface="Calibri"/>
                          <a:cs typeface="Calibri"/>
                          <a:sym typeface="Calibri"/>
                        </a:rPr>
                        <a:t>Male – Online beneficiaries (e.g. website access, mailing lists, scholarly articles)</a:t>
                      </a:r>
                      <a:endParaRPr/>
                    </a:p>
                    <a:p>
                      <a:pPr marL="0" marR="0" lvl="0" indent="0" algn="l" rtl="0">
                        <a:spcBef>
                          <a:spcPts val="0"/>
                        </a:spcBef>
                        <a:spcAft>
                          <a:spcPts val="0"/>
                        </a:spcAft>
                        <a:buClr>
                          <a:srgbClr val="000000"/>
                        </a:buClr>
                        <a:buSzPts val="1100"/>
                        <a:buFont typeface="Tahoma"/>
                        <a:buNone/>
                      </a:pPr>
                      <a:endParaRPr sz="1800" b="0" i="0" u="none" strike="noStrike" cap="none">
                        <a:solidFill>
                          <a:srgbClr val="000000"/>
                        </a:solidFill>
                        <a:latin typeface="Calibri"/>
                        <a:ea typeface="Calibri"/>
                        <a:cs typeface="Calibri"/>
                        <a:sym typeface="Calibri"/>
                      </a:endParaRPr>
                    </a:p>
                  </a:txBody>
                  <a:tcPr marL="7625" marR="7625" marT="7625" marB="0">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 </a:t>
                      </a:r>
                      <a:endParaRPr/>
                    </a:p>
                  </a:txBody>
                  <a:tcPr marL="7625" marR="7625" marT="7625" marB="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12875">
                <a:tc>
                  <a:txBody>
                    <a:bodyPr/>
                    <a:lstStyle/>
                    <a:p>
                      <a:pPr marL="0" marR="0" lvl="0" indent="0" algn="l" rtl="0">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Total</a:t>
                      </a:r>
                      <a:endParaRPr/>
                    </a:p>
                  </a:txBody>
                  <a:tcPr marL="7625" marR="7625" marT="7625" marB="0">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 </a:t>
                      </a:r>
                      <a:r>
                        <a:rPr lang="en-US" sz="1800" b="1">
                          <a:latin typeface="Calibri"/>
                          <a:ea typeface="Calibri"/>
                          <a:cs typeface="Calibri"/>
                          <a:sym typeface="Calibri"/>
                        </a:rPr>
                        <a:t>+/- 13525</a:t>
                      </a:r>
                      <a:endParaRPr/>
                    </a:p>
                  </a:txBody>
                  <a:tcPr marL="7625" marR="7625" marT="7625" marB="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Violet">
      <a:dk1>
        <a:srgbClr val="000000"/>
      </a:dk1>
      <a:lt1>
        <a:srgbClr val="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8F3ECD972E8E41B9495D5AEDAE7986" ma:contentTypeVersion="16" ma:contentTypeDescription="Create a new document." ma:contentTypeScope="" ma:versionID="4169302e402ced641d0b1eec0de1aacf">
  <xsd:schema xmlns:xsd="http://www.w3.org/2001/XMLSchema" xmlns:xs="http://www.w3.org/2001/XMLSchema" xmlns:p="http://schemas.microsoft.com/office/2006/metadata/properties" xmlns:ns2="0d0128bf-0240-4a00-b00a-ea9f2cdab004" xmlns:ns3="5c72703c-1067-4fa7-89cc-ef245258de7b" targetNamespace="http://schemas.microsoft.com/office/2006/metadata/properties" ma:root="true" ma:fieldsID="5036a9dac09402a14213d3df5d67b585" ns2:_="" ns3:_="">
    <xsd:import namespace="0d0128bf-0240-4a00-b00a-ea9f2cdab004"/>
    <xsd:import namespace="5c72703c-1067-4fa7-89cc-ef245258de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0128bf-0240-4a00-b00a-ea9f2cdab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c72703c-1067-4fa7-89cc-ef245258de7b" xsi:nil="true"/>
    <lcf76f155ced4ddcb4097134ff3c332f xmlns="0d0128bf-0240-4a00-b00a-ea9f2cdab004">
      <Terms xmlns="http://schemas.microsoft.com/office/infopath/2007/PartnerControls"/>
    </lcf76f155ced4ddcb4097134ff3c332f>
    <SharedWithUsers xmlns="5c72703c-1067-4fa7-89cc-ef245258de7b">
      <UserInfo>
        <DisplayName/>
        <AccountId xsi:nil="true"/>
        <AccountType/>
      </UserInfo>
    </SharedWithUsers>
  </documentManagement>
</p:properties>
</file>

<file path=customXml/itemProps1.xml><?xml version="1.0" encoding="utf-8"?>
<ds:datastoreItem xmlns:ds="http://schemas.openxmlformats.org/officeDocument/2006/customXml" ds:itemID="{AA0F203D-0818-49A5-B0FF-0B8CE4170E4C}"/>
</file>

<file path=customXml/itemProps2.xml><?xml version="1.0" encoding="utf-8"?>
<ds:datastoreItem xmlns:ds="http://schemas.openxmlformats.org/officeDocument/2006/customXml" ds:itemID="{AC50518F-B00C-46FC-B2E8-552F82F7C0DC}"/>
</file>

<file path=customXml/itemProps3.xml><?xml version="1.0" encoding="utf-8"?>
<ds:datastoreItem xmlns:ds="http://schemas.openxmlformats.org/officeDocument/2006/customXml" ds:itemID="{031249AE-8651-483C-9021-9BF458E9023A}"/>
</file>

<file path=docProps/app.xml><?xml version="1.0" encoding="utf-8"?>
<Properties xmlns="http://schemas.openxmlformats.org/officeDocument/2006/extended-properties" xmlns:vt="http://schemas.openxmlformats.org/officeDocument/2006/docPropsVTypes">
  <TotalTime>0</TotalTime>
  <Words>1533</Words>
  <Application>Microsoft Office PowerPoint</Application>
  <PresentationFormat>Widescreen</PresentationFormat>
  <Paragraphs>104</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Arial</vt:lpstr>
      <vt:lpstr>Tahoma</vt:lpstr>
      <vt:lpstr>Office Theme</vt:lpstr>
      <vt:lpstr>Voice and Choice Summit 2026-Story of Change Category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Debi Lee</dc:creator>
  <cp:lastModifiedBy>Thenjiwe Ngcobo - Women's Voice and Leadership SA</cp:lastModifiedBy>
  <cp:revision>1</cp:revision>
  <dcterms:created xsi:type="dcterms:W3CDTF">2025-10-09T06:55:09Z</dcterms:created>
  <dcterms:modified xsi:type="dcterms:W3CDTF">2026-03-09T12:50:56Z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0x010100438F3ECD972E8E41B9495D5AEDAE7986</vt:lpwstr>
  </property>
  <property fmtid="{D5CDD505-2E9C-101B-9397-08002B2CF9AE}" pid="3" name="MediaServiceImageTags">
    <vt:lpwstr/>
  </property>
  <property fmtid="{D5CDD505-2E9C-101B-9397-08002B2CF9AE}" pid="4" name="Order">
    <vt:r8>9634000</vt:r8>
  </property>
  <property fmtid="{D5CDD505-2E9C-101B-9397-08002B2CF9AE}" pid="5" name="Processed">
    <vt:bool>false</vt:bool>
  </property>
  <property fmtid="{D5CDD505-2E9C-101B-9397-08002B2CF9AE}" pid="6" name="xd_Signature">
    <vt:bool>false</vt:bool>
  </property>
  <property fmtid="{D5CDD505-2E9C-101B-9397-08002B2CF9AE}" pid="7" name="Putonline">
    <vt:bool>false</vt:bool>
  </property>
  <property fmtid="{D5CDD505-2E9C-101B-9397-08002B2CF9AE}" pid="8" name="xd_ProgID">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y fmtid="{D5CDD505-2E9C-101B-9397-08002B2CF9AE}" pid="13" name="_ExtendedDescription">
    <vt:lpwstr/>
  </property>
  <property fmtid="{D5CDD505-2E9C-101B-9397-08002B2CF9AE}" pid="14" name="TriggerFlowInfo">
    <vt:lpwstr/>
  </property>
</Properties>
</file>