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2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94660"/>
  </p:normalViewPr>
  <p:slideViewPr>
    <p:cSldViewPr snapToGrid="0">
      <p:cViewPr varScale="1">
        <p:scale>
          <a:sx n="81" d="100"/>
          <a:sy n="81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8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6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5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5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67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00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01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0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0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0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3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3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4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4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4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7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7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75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67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656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104865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6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6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CFA-EC08-4821-BEA9-2302F3C34D0F}" type="datetimeFigureOut">
              <a:rPr lang="en-ZA" smtClean="0"/>
              <a:t>2026/03/15</a:t>
            </a:fld>
            <a:endParaRPr lang="en-ZA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6D3C-BBE1-4DEC-A7AA-4C47BF45DB8E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/>
          </p:cNvPicPr>
          <p:nvPr/>
        </p:nvPicPr>
        <p:blipFill>
          <a:blip r:embed="rId2" cstate="hqprint"/>
          <a:stretch>
            <a:fillRect/>
          </a:stretch>
        </p:blipFill>
        <p:spPr>
          <a:xfrm>
            <a:off x="684565" y="301414"/>
            <a:ext cx="4702161" cy="1114892"/>
          </a:xfrm>
          <a:prstGeom prst="rect">
            <a:avLst/>
          </a:prstGeom>
        </p:spPr>
      </p:pic>
      <p:sp>
        <p:nvSpPr>
          <p:cNvPr id="1048586" name="Rectangle 3"/>
          <p:cNvSpPr/>
          <p:nvPr/>
        </p:nvSpPr>
        <p:spPr>
          <a:xfrm>
            <a:off x="10244667" y="6214533"/>
            <a:ext cx="1947333" cy="64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587" name="Title 13"/>
          <p:cNvSpPr>
            <a:spLocks noGrp="1"/>
          </p:cNvSpPr>
          <p:nvPr>
            <p:ph type="ctrTitle"/>
          </p:nvPr>
        </p:nvSpPr>
        <p:spPr>
          <a:xfrm>
            <a:off x="1524000" y="1935479"/>
            <a:ext cx="9144000" cy="1051561"/>
          </a:xfrm>
        </p:spPr>
        <p:txBody>
          <a:bodyPr anchor="ctr">
            <a:noAutofit/>
          </a:bodyPr>
          <a:lstStyle/>
          <a:p>
            <a:br>
              <a:rPr lang="en-ZA" sz="3600" b="1" dirty="0"/>
            </a:br>
            <a:endParaRPr lang="en-ZA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8588" name="Subtitle 14"/>
          <p:cNvSpPr>
            <a:spLocks noGrp="1"/>
          </p:cNvSpPr>
          <p:nvPr>
            <p:ph type="subTitle" idx="1"/>
          </p:nvPr>
        </p:nvSpPr>
        <p:spPr>
          <a:xfrm>
            <a:off x="1524000" y="1936115"/>
            <a:ext cx="9234805" cy="3575685"/>
          </a:xfrm>
        </p:spPr>
        <p:txBody>
          <a:bodyPr>
            <a:normAutofit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GENDER-INCLUSIVEE LOCAL ECONOMIC DEVELOPMENT IN SOUTH AFRICA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 ENTREPRENEURS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</a:t>
            </a: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BUSINESS:</a:t>
            </a:r>
            <a:r>
              <a:rPr lang="en-US" alt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Tessa's Basic Food Enterprises </a:t>
            </a:r>
            <a:endParaRPr lang="zh-CN" altLang="en-US"/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 NAME:</a:t>
            </a:r>
            <a:r>
              <a:rPr lang="en-US" alt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Fagmeeda </a:t>
            </a:r>
            <a:r>
              <a:rPr lang="en-ZA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Bezuidenhout</a:t>
            </a:r>
            <a:endParaRPr lang="zh-CN" altLang="en-US"/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COUNCIL: </a:t>
            </a:r>
            <a:r>
              <a:rPr lang="en-US" alt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Knysna Municipality </a:t>
            </a:r>
          </a:p>
          <a:p>
            <a:endParaRPr lang="zh-CN" altLang="en-US"/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Z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97153" name="Picture 5" descr="http://genderlinks.org.za/wp-content/uploads/2016/03/sunrise-campaign-logo-16-days-fin_250x250_crop_8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518" y="421412"/>
            <a:ext cx="1885951" cy="1344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97154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240" y="557213"/>
            <a:ext cx="2229485" cy="134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" y="3554095"/>
            <a:ext cx="1515110" cy="24853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 AND SELF SUFFICIENCY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24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7245985" cy="4958080"/>
          </a:xfrm>
        </p:spPr>
        <p:txBody>
          <a:bodyPr>
            <a:normAutofit/>
          </a:bodyPr>
          <a:lstStyle/>
          <a:p>
            <a:r>
              <a:rPr lang="en-ZA" altLang="zh-CN" sz="2000" dirty="0"/>
              <a:t>I now manage my business money well, save for emergencies, and plan how to invest profits.</a:t>
            </a:r>
          </a:p>
          <a:p>
            <a:r>
              <a:rPr lang="en-ZA" altLang="zh-CN" sz="2000" dirty="0"/>
              <a:t>I avoid debt and making financial decisions wisely. </a:t>
            </a:r>
          </a:p>
          <a:p>
            <a:r>
              <a:rPr lang="en-ZA" altLang="zh-CN" sz="2000" dirty="0"/>
              <a:t>One of my challenge was not having enough money to buy </a:t>
            </a:r>
            <a:r>
              <a:rPr lang="en-ZA" altLang="zh-CN" sz="2000" dirty="0" err="1"/>
              <a:t>stock,and</a:t>
            </a:r>
            <a:r>
              <a:rPr lang="en-ZA" altLang="zh-CN" sz="2000" dirty="0"/>
              <a:t> sometimes customers are not consistent.  I also had to learn how to keep records and manage my time between family and business.  </a:t>
            </a:r>
            <a:endParaRPr lang="zh-CN" altLang="en-US" sz="2000" dirty="0"/>
          </a:p>
          <a:p>
            <a:pPr>
              <a:lnSpc>
                <a:spcPct val="10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r>
              <a:rPr lang="en-ZA" alt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increase household income</a:t>
            </a:r>
            <a:r>
              <a:rPr lang="en-ZA" alt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 can now assisst with paying houshold bills, reduce financial stress at home and my family’s standard of living has improved since I started the business.</a:t>
            </a:r>
            <a:endParaRPr lang="en-Z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Z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25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219200"/>
            <a:ext cx="3535680" cy="4958080"/>
          </a:xfrm>
        </p:spPr>
        <p:txBody>
          <a:bodyPr/>
          <a:lstStyle/>
          <a:p>
            <a:endParaRPr lang="en-ZA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60755"/>
          </a:xfrm>
        </p:spPr>
        <p:txBody>
          <a:bodyPr>
            <a:normAutofit/>
          </a:bodyPr>
          <a:lstStyle/>
          <a:p>
            <a:pPr algn="ctr"/>
            <a:r>
              <a:rPr lang="en-Z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PLAN </a:t>
            </a:r>
          </a:p>
        </p:txBody>
      </p:sp>
      <p:sp>
        <p:nvSpPr>
          <p:cNvPr id="1048635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25880"/>
            <a:ext cx="5157787" cy="762001"/>
          </a:xfrm>
        </p:spPr>
        <p:txBody>
          <a:bodyPr>
            <a:normAutofit/>
          </a:bodyPr>
          <a:lstStyle/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sp>
        <p:nvSpPr>
          <p:cNvPr id="104863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25881"/>
            <a:ext cx="5183188" cy="762000"/>
          </a:xfrm>
        </p:spPr>
        <p:txBody>
          <a:bodyPr>
            <a:normAutofit/>
          </a:bodyPr>
          <a:lstStyle/>
          <a:p>
            <a:endParaRPr lang="en-ZA" dirty="0"/>
          </a:p>
          <a:p>
            <a:pPr algn="ctr"/>
            <a:endParaRPr lang="en-ZA" dirty="0"/>
          </a:p>
          <a:p>
            <a:endParaRPr lang="en-ZA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5678170" y="1325880"/>
            <a:ext cx="5677535" cy="4864100"/>
          </a:xfrm>
        </p:spPr>
        <p:txBody>
          <a:bodyPr/>
          <a:lstStyle/>
          <a:p>
            <a:r>
              <a:rPr lang="en-ZA" altLang="en-GB"/>
              <a:t>I manage to create a business plan that will enable me to reach more customers by promoting my products on WhatsApp and offering small discounts to attract new buyers. </a:t>
            </a:r>
          </a:p>
          <a:p>
            <a:r>
              <a:rPr lang="en-ZA" altLang="en-GB"/>
              <a:t>I can now apply for more funding due to have a business plan.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83665" y="1583055"/>
            <a:ext cx="4022725" cy="4606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>
          <a:xfrm>
            <a:off x="495300" y="258445"/>
            <a:ext cx="10401300" cy="64071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en-Z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38" name="Content Placeholder 2"/>
          <p:cNvSpPr>
            <a:spLocks noGrp="1"/>
          </p:cNvSpPr>
          <p:nvPr>
            <p:ph idx="1"/>
          </p:nvPr>
        </p:nvSpPr>
        <p:spPr>
          <a:xfrm>
            <a:off x="723900" y="775335"/>
            <a:ext cx="10629900" cy="5401945"/>
          </a:xfrm>
        </p:spPr>
        <p:txBody>
          <a:bodyPr/>
          <a:lstStyle/>
          <a:p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I've noticed that my quality of my product wasn't too good</a:t>
            </a: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upgrated to better quality branding.</a:t>
            </a:r>
          </a:p>
          <a:p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economical inflation-costing of goods is high.</a:t>
            </a:r>
          </a:p>
          <a:p>
            <a:r>
              <a:rPr lang="en-ZA" altLang="zh-CN"/>
              <a:t>Due to unemployment, poverty in my area, it is hampering also my business</a:t>
            </a:r>
          </a:p>
          <a:p>
            <a:r>
              <a:rPr lang="en-ZA" altLang="zh-CN"/>
              <a:t>Not having enough money to buy stock-inconsistency of customers hampering the cash flow, waiting for repay.  </a:t>
            </a:r>
          </a:p>
          <a:p>
            <a:r>
              <a:rPr lang="en-ZA" altLang="zh-CN"/>
              <a:t>Needed to learn how to manage my time between family and business. 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SUSTAINABILITY</a:t>
            </a:r>
            <a:endParaRPr lang="en-ZA" dirty="0"/>
          </a:p>
        </p:txBody>
      </p:sp>
      <p:sp>
        <p:nvSpPr>
          <p:cNvPr id="1048640" name="Content Placeholder 2"/>
          <p:cNvSpPr>
            <a:spLocks noGrp="1"/>
          </p:cNvSpPr>
          <p:nvPr>
            <p:ph idx="1"/>
          </p:nvPr>
        </p:nvSpPr>
        <p:spPr>
          <a:xfrm>
            <a:off x="762000" y="1383665"/>
            <a:ext cx="10591800" cy="4793615"/>
          </a:xfrm>
        </p:spPr>
        <p:txBody>
          <a:bodyPr/>
          <a:lstStyle/>
          <a:p>
            <a:r>
              <a:rPr lang="en-US" altLang="en-ZA" dirty="0"/>
              <a:t>to always comunicate with my customers how</a:t>
            </a:r>
            <a:r>
              <a:rPr lang="en-ZA" altLang="en-US" dirty="0"/>
              <a:t> to</a:t>
            </a:r>
            <a:r>
              <a:rPr lang="en-US" altLang="en-ZA" dirty="0"/>
              <a:t> </a:t>
            </a:r>
            <a:r>
              <a:rPr lang="en-ZA" altLang="en-US" dirty="0"/>
              <a:t>improve the quality of my products.</a:t>
            </a:r>
            <a:endParaRPr lang="zh-CN" altLang="en-US"/>
          </a:p>
          <a:p>
            <a:r>
              <a:rPr lang="en-ZA" altLang="zh-CN"/>
              <a:t>My business is a viable small business with strong community impact, with proper management and support, the business has the potensial to grow sustianable while making a meaningfull difference in the lives of vulnerable community members.</a:t>
            </a:r>
          </a:p>
          <a:p>
            <a:r>
              <a:rPr lang="en-ZA" altLang="zh-CN"/>
              <a:t>Proper budgeting and to save, will ensure money for future stock and to reinvest profits.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>
          <a:xfrm>
            <a:off x="1054100" y="365125"/>
            <a:ext cx="10299700" cy="45783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Training and Skills Gained</a:t>
            </a:r>
            <a:endParaRPr lang="en-ZA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742315" y="763905"/>
            <a:ext cx="10611485" cy="701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Memorable moment during groupwork, life skills and mentorship.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Learned about Genderbased violence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Learned how to become an entreprenuer an entered the market because I love what</a:t>
            </a: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do and believe that my products will have a positive impact in my community.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Learned about myself as a person and realise I am a social entrepreneur, want to have a positive in the lives of community members.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know now how to switch on and off a computer                  </a:t>
            </a:r>
            <a:b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</a:b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can write my own emails.                                              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know how to delete a sentence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Any other relevant training </a:t>
            </a:r>
            <a:endParaRPr lang="en-ZA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have learned alot about the Constitution of S.A.</a:t>
            </a: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now know that I also have rights as a woman.</a:t>
            </a: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also learned about Equality that everyone’s equal before the law and has the right to equal protectionan</a:t>
            </a: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8168" r="-1557" b="17687"/>
          <a:stretch>
            <a:fillRect/>
          </a:stretch>
        </p:blipFill>
        <p:spPr>
          <a:xfrm>
            <a:off x="9445625" y="-53340"/>
            <a:ext cx="2700020" cy="237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190" y="3006090"/>
            <a:ext cx="1694180" cy="1844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455" y="2864485"/>
            <a:ext cx="2236470" cy="22015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>
          <a:xfrm>
            <a:off x="906145" y="365125"/>
            <a:ext cx="10447655" cy="3733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746760" y="553085"/>
            <a:ext cx="10607040" cy="56241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 Box 2"/>
          <p:cNvSpPr txBox="1"/>
          <p:nvPr/>
        </p:nvSpPr>
        <p:spPr>
          <a:xfrm>
            <a:off x="2750820" y="0"/>
            <a:ext cx="5801360" cy="92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Family and Community Impact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</a:br>
            <a:endParaRPr lang="en-GB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831215" y="448310"/>
            <a:ext cx="9244330" cy="5099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My business has a great impact on my family.              </a:t>
            </a:r>
            <a:endParaRPr lang="en-ZA" alt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 am now fearless is a women doing her own business.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I'm more confident about my business now</a:t>
            </a:r>
            <a:endParaRPr lang="zh-CN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I'm now fearless </a:t>
            </a:r>
            <a:endParaRPr lang="zh-CN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I've learned how to be more ca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</a:t>
            </a: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, relaxed and interact more with my children </a:t>
            </a: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my family is very supportive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to</a:t>
            </a: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my busin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ess </a:t>
            </a: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the community is respecting me now as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 business woman </a:t>
            </a:r>
            <a:endParaRPr lang="en-US" altLang="en-Z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zh-CN" sz="2000"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My business is now my family legacy.</a:t>
            </a:r>
            <a:endParaRPr lang="en-ZA" altLang="zh-CN" sz="20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zh-CN" sz="2000"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The community is respecting me now as a business women</a:t>
            </a:r>
            <a:endParaRPr lang="en-ZA" altLang="zh-CN" sz="20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zh-CN" sz="2000"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My communication skills improved now with people around me </a:t>
            </a:r>
            <a:endParaRPr lang="en-ZA" altLang="zh-CN" sz="20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zh-CN" sz="2000"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I am not just a business women wanting to make a quick buck but also to look out for their best interest as my fellow community.</a:t>
            </a:r>
            <a:endParaRPr lang="en-ZA" altLang="zh-CN" sz="20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GB" alt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240" y="2324100"/>
            <a:ext cx="2110740" cy="2907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1077" t="24957" r="3077" b="9879"/>
          <a:stretch>
            <a:fillRect/>
          </a:stretch>
        </p:blipFill>
        <p:spPr>
          <a:xfrm>
            <a:off x="9921240" y="0"/>
            <a:ext cx="22098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1028065" y="365125"/>
            <a:ext cx="9822815" cy="511175"/>
          </a:xfrm>
        </p:spPr>
        <p:txBody>
          <a:bodyPr>
            <a:normAutofit/>
          </a:bodyPr>
          <a:lstStyle/>
          <a:p>
            <a:pPr algn="ctr"/>
            <a:r>
              <a:rPr lang="en-Z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BRANDING OF THE BUSINESS </a:t>
            </a:r>
          </a:p>
        </p:txBody>
      </p:sp>
      <p:sp>
        <p:nvSpPr>
          <p:cNvPr id="1048606" name="Content Placeholder 2"/>
          <p:cNvSpPr>
            <a:spLocks noGrp="1"/>
          </p:cNvSpPr>
          <p:nvPr>
            <p:ph sz="half" idx="1"/>
          </p:nvPr>
        </p:nvSpPr>
        <p:spPr>
          <a:xfrm>
            <a:off x="755650" y="696595"/>
            <a:ext cx="7353935" cy="5480685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 business and products/services offered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Tessa's Basic Food Enterprises</a:t>
            </a: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name is clear and recognizable, business colours, I have business cards and billboard infront of my house.</a:t>
            </a:r>
          </a:p>
          <a:p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promote my business on WhatsApp status and other social media</a:t>
            </a:r>
          </a:p>
          <a:p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platforms.</a:t>
            </a:r>
            <a:endParaRPr lang="zh-CN" altLang="en-US" sz="1800"/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I'm rending services for the less fortunate &amp; elderly persons</a:t>
            </a:r>
            <a:endParaRPr lang="zh-CN" altLang="en-US" sz="1800"/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I'm selling affordable hampers </a:t>
            </a:r>
            <a:endParaRPr lang="zh-CN" altLang="en-US" sz="1800"/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Achievements so far Challenges still faced and how they’re managed</a:t>
            </a: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I've achieved alot because I'm  always learning new things about my business </a:t>
            </a:r>
            <a:endParaRPr lang="zh-CN" altLang="en-US" sz="1800"/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although there's still a few challenges like sometimes my business is very slow because people doesn't always have money to buy but I sometimes make my hampers a bit smaller for those in need</a:t>
            </a: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remain motivated to succeed and inspire other women in my community.</a:t>
            </a:r>
            <a:endParaRPr lang="zh-CN" altLang="en-US" sz="1800"/>
          </a:p>
          <a:p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07" name="Content Placeholder 3"/>
          <p:cNvSpPr>
            <a:spLocks noGrp="1"/>
          </p:cNvSpPr>
          <p:nvPr>
            <p:ph sz="half" idx="2"/>
          </p:nvPr>
        </p:nvSpPr>
        <p:spPr>
          <a:xfrm>
            <a:off x="7451725" y="1355090"/>
            <a:ext cx="3902075" cy="4822190"/>
          </a:xfrm>
        </p:spPr>
        <p:txBody>
          <a:bodyPr/>
          <a:lstStyle/>
          <a:p>
            <a:pPr marL="0" indent="0">
              <a:buNone/>
            </a:pPr>
            <a:r>
              <a:rPr lang="en-US" altLang="en-Z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Z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5317" t="3999" r="17243" b="5804"/>
          <a:stretch>
            <a:fillRect/>
          </a:stretch>
        </p:blipFill>
        <p:spPr>
          <a:xfrm>
            <a:off x="8109585" y="1354455"/>
            <a:ext cx="3686810" cy="3452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395"/>
          </a:xfrm>
        </p:spPr>
        <p:txBody>
          <a:bodyPr>
            <a:normAutofit/>
          </a:bodyPr>
          <a:lstStyle/>
          <a:p>
            <a:pPr algn="ctr"/>
            <a:r>
              <a:rPr lang="en-Z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BASE AND COMPETITION?</a:t>
            </a:r>
            <a:endParaRPr lang="en-Z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09" name="Content Placeholder 4"/>
          <p:cNvSpPr>
            <a:spLocks noGrp="1"/>
          </p:cNvSpPr>
          <p:nvPr>
            <p:ph sz="half" idx="1"/>
          </p:nvPr>
        </p:nvSpPr>
        <p:spPr>
          <a:xfrm>
            <a:off x="838200" y="967740"/>
            <a:ext cx="6550660" cy="5064760"/>
          </a:xfrm>
        </p:spPr>
        <p:txBody>
          <a:bodyPr>
            <a:normAutofit/>
          </a:bodyPr>
          <a:lstStyle/>
          <a:p>
            <a:r>
              <a:rPr lang="en-ZA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are your customers?</a:t>
            </a: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family &amp; my community </a:t>
            </a:r>
            <a:endParaRPr lang="zh-CN" altLang="en-US" sz="1800"/>
          </a:p>
          <a:p>
            <a:r>
              <a:rPr lang="en-ZA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increased the number of customers since starting the LED Programme?</a:t>
            </a:r>
            <a:r>
              <a:rPr 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Yes or No</a:t>
            </a: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  <a:endParaRPr lang="zh-CN" altLang="en-US" sz="1800"/>
          </a:p>
          <a:p>
            <a:r>
              <a:rPr lang="en-ZA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did you do this?</a:t>
            </a:r>
            <a:r>
              <a:rPr 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Extended to othere areas.</a:t>
            </a: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social media</a:t>
            </a:r>
            <a:endParaRPr lang="zh-CN" altLang="en-US" sz="1800"/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telling friends &amp; family</a:t>
            </a:r>
            <a:endParaRPr lang="zh-CN" altLang="en-US" sz="1800"/>
          </a:p>
          <a:p>
            <a:r>
              <a:rPr lang="en-GB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your competition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chinese shops</a:t>
            </a: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foreigns shops</a:t>
            </a:r>
            <a:endParaRPr lang="zh-CN" altLang="en-US" sz="1800"/>
          </a:p>
          <a:p>
            <a:r>
              <a:rPr lang="en-GB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handle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competition in your business?</a:t>
            </a:r>
          </a:p>
          <a:p>
            <a:r>
              <a:rPr lang="en-US" alt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I've dropped my prices just a little bit  &amp; done better packaging </a:t>
            </a:r>
            <a:r>
              <a:rPr lang="en-ZA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-adapts prices according to customer budget.</a:t>
            </a:r>
            <a:endParaRPr lang="zh-CN" altLang="en-US" sz="2000"/>
          </a:p>
          <a:p>
            <a:endParaRPr lang="en-ZA" sz="2000" dirty="0"/>
          </a:p>
        </p:txBody>
      </p:sp>
      <p:sp>
        <p:nvSpPr>
          <p:cNvPr id="1048610" name="Content Placeholder 5"/>
          <p:cNvSpPr>
            <a:spLocks noGrp="1"/>
          </p:cNvSpPr>
          <p:nvPr>
            <p:ph sz="half" idx="2"/>
          </p:nvPr>
        </p:nvSpPr>
        <p:spPr>
          <a:xfrm>
            <a:off x="7261860" y="1112520"/>
            <a:ext cx="4091940" cy="5064760"/>
          </a:xfrm>
        </p:spPr>
        <p:txBody>
          <a:bodyPr/>
          <a:lstStyle/>
          <a:p>
            <a:pPr marL="0" indent="0">
              <a:buNone/>
            </a:pPr>
            <a:endParaRPr lang="en-ZA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BA868-2609-42F1-8103-F7D7DB4A2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60" y="1043028"/>
            <a:ext cx="3089629" cy="1761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CED50-9B49-4402-B0E7-012FC8A8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132" y="3257946"/>
            <a:ext cx="3171395" cy="17616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929639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PRODUCTS OR SERVICES?</a:t>
            </a:r>
            <a:endParaRPr lang="en-ZA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3960"/>
            <a:ext cx="8594725" cy="4973320"/>
          </a:xfrm>
        </p:spPr>
        <p:txBody>
          <a:bodyPr>
            <a:normAutofit lnSpcReduction="20000"/>
          </a:bodyPr>
          <a:lstStyle/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any new business products or services</a:t>
            </a: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ZA" altLang="zh-CN" dirty="0"/>
              <a:t>yes</a:t>
            </a:r>
            <a:endParaRPr lang="zh-CN" altLang="en-US" dirty="0"/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new products are in the business?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added toiletries</a:t>
            </a: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are they performing compared to your initial products?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postive performance for my customers due to affordable pricing </a:t>
            </a:r>
            <a:endParaRPr lang="en-Z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advertise/market your products?</a:t>
            </a:r>
          </a:p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WOM, social media, family and friends, billboard in front of my home</a:t>
            </a:r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Content Placeholder 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4175" y="3185160"/>
            <a:ext cx="2273935" cy="1426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21609-B03A-4AAB-AA1D-7084C2E9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175" y="4611370"/>
            <a:ext cx="2535708" cy="1292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2F0C0-637E-4612-9514-742FE32E0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174" y="966147"/>
            <a:ext cx="2273935" cy="22314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QUALITY AND PACKAGING</a:t>
            </a:r>
            <a:endParaRPr lang="en-ZA" sz="3600" dirty="0"/>
          </a:p>
        </p:txBody>
      </p:sp>
      <p:sp>
        <p:nvSpPr>
          <p:cNvPr id="104861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88720"/>
            <a:ext cx="7573645" cy="4988560"/>
          </a:xfrm>
        </p:spPr>
        <p:txBody>
          <a:bodyPr>
            <a:normAutofit fontScale="70000"/>
          </a:bodyPr>
          <a:lstStyle/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your customers happy with the quality of your products or services?</a:t>
            </a:r>
          </a:p>
          <a:p>
            <a:pPr>
              <a:lnSpc>
                <a:spcPct val="100000"/>
              </a:lnSpc>
            </a:pPr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</a:t>
            </a: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have answered yes please give more information</a:t>
            </a: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I've bought better packaging </a:t>
            </a: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include a picture of the content of the products inside the hamper.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any branding available for your products? Explain</a:t>
            </a:r>
          </a:p>
          <a:p>
            <a:pPr>
              <a:lnSpc>
                <a:spcPct val="100000"/>
              </a:lnSpc>
            </a:pPr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 I have a billboard with my business name on it</a:t>
            </a:r>
            <a:endParaRPr lang="zh-CN" altLang="en-US" dirty="0"/>
          </a:p>
          <a:p>
            <a:pPr>
              <a:lnSpc>
                <a:spcPct val="100000"/>
              </a:lnSpc>
            </a:pP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changed the packaging or marketing of your business to attract more customers? Please explain.</a:t>
            </a:r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ZA" dirty="0"/>
              <a:t>yes I've put better pricing on my foodhampers</a:t>
            </a:r>
            <a:endParaRPr lang="en-ZA" dirty="0"/>
          </a:p>
        </p:txBody>
      </p:sp>
      <p:sp>
        <p:nvSpPr>
          <p:cNvPr id="1048616" name="Content Placeholder 3"/>
          <p:cNvSpPr>
            <a:spLocks noGrp="1"/>
          </p:cNvSpPr>
          <p:nvPr>
            <p:ph sz="half" idx="2"/>
          </p:nvPr>
        </p:nvSpPr>
        <p:spPr>
          <a:xfrm>
            <a:off x="8411845" y="1622425"/>
            <a:ext cx="2941955" cy="4554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Comments &amp; products</a:t>
            </a:r>
            <a:endParaRPr lang="en-ZA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64" t="11389" r="2087" b="-9944"/>
          <a:stretch>
            <a:fillRect/>
          </a:stretch>
        </p:blipFill>
        <p:spPr>
          <a:xfrm rot="16048244">
            <a:off x="8700335" y="2214581"/>
            <a:ext cx="1381458" cy="1765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407A64-4E52-42D3-AE4E-D2F7C7ED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724" y="2368137"/>
            <a:ext cx="1575366" cy="1531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BA5B9-7B75-43D7-B217-E15C903F9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485" y="3987538"/>
            <a:ext cx="1618263" cy="2205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7E21C-3C26-4B64-AAB9-9CE1303FF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246" y="4128885"/>
            <a:ext cx="1353844" cy="18193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35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MANAGEMENT</a:t>
            </a:r>
            <a:endParaRPr lang="en-Z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18" name="Content Placeholder 2"/>
          <p:cNvSpPr>
            <a:spLocks noGrp="1"/>
          </p:cNvSpPr>
          <p:nvPr>
            <p:ph sz="half" idx="1"/>
          </p:nvPr>
        </p:nvSpPr>
        <p:spPr>
          <a:xfrm>
            <a:off x="558800" y="913765"/>
            <a:ext cx="6489700" cy="5263515"/>
          </a:xfrm>
        </p:spPr>
        <p:txBody>
          <a:bodyPr>
            <a:normAutofit/>
          </a:bodyPr>
          <a:lstStyle/>
          <a:p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do </a:t>
            </a: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weekly</a:t>
            </a:r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stock management </a:t>
            </a:r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to check regulary.</a:t>
            </a:r>
          </a:p>
          <a:p>
            <a:r>
              <a:rPr lang="en-ZA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try to stock every 2nd week, due to customer demand to avoid shinkage and ensure proper storage for my products.</a:t>
            </a:r>
            <a:endParaRPr lang="zh-CN" altLang="en-US" sz="1800"/>
          </a:p>
          <a:p>
            <a:r>
              <a:rPr lang="en-US" altLang="en-Z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stock I've sold fur the day I record in my stock control book</a:t>
            </a:r>
            <a:endParaRPr lang="en-Z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sz="1800" dirty="0"/>
              <a:t>Custormers can view the content of the food hamper and the pricing at an afordable price, this ensure I earn surplus.  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3255" y="1050290"/>
            <a:ext cx="4360545" cy="2530475"/>
          </a:xfrm>
          <a:prstGeom prst="rect">
            <a:avLst/>
          </a:prstGeom>
        </p:spPr>
      </p:pic>
      <p:pic>
        <p:nvPicPr>
          <p:cNvPr id="5" name="Pictur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644265"/>
            <a:ext cx="2675255" cy="2908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3786505"/>
            <a:ext cx="3099435" cy="19564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733165" y="4879975"/>
            <a:ext cx="4526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altLang="en-GB"/>
              <a:t>storage space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835"/>
          </a:xfrm>
        </p:spPr>
        <p:txBody>
          <a:bodyPr>
            <a:normAutofit/>
          </a:bodyPr>
          <a:lstStyle/>
          <a:p>
            <a:pPr algn="ctr"/>
            <a:r>
              <a:rPr lang="en-Z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MANAGEMENT AND STORAGE</a:t>
            </a:r>
            <a:endParaRPr lang="en-Z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2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3960"/>
            <a:ext cx="6806938" cy="4973320"/>
          </a:xfrm>
        </p:spPr>
        <p:txBody>
          <a:bodyPr/>
          <a:lstStyle/>
          <a:p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have a record-keeping system in place? Explain</a:t>
            </a:r>
          </a:p>
          <a:p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 </a:t>
            </a:r>
            <a:r>
              <a:rPr 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My future plans is to keep better records of my sales and expenses and save part of my profits to buy more stock.</a:t>
            </a:r>
            <a:endParaRPr lang="zh-CN" altLang="en-US" dirty="0"/>
          </a:p>
          <a:p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it's helping me alot because then I know what product is selling mor</a:t>
            </a: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en-Z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faster</a:t>
            </a:r>
            <a:r>
              <a:rPr lang="en-ZA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due to keeping the detailed records off my sales and expenditure.</a:t>
            </a:r>
          </a:p>
          <a:p>
            <a:endParaRPr lang="zh-CN" altLang="en-US" dirty="0"/>
          </a:p>
          <a:p>
            <a:endParaRPr lang="zh-CN" altLang="en-US" dirty="0"/>
          </a:p>
          <a:p>
            <a:endParaRPr lang="en-Z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A" dirty="0"/>
          </a:p>
        </p:txBody>
      </p:sp>
      <p:sp>
        <p:nvSpPr>
          <p:cNvPr id="1048622" name="Content Placeholder 3"/>
          <p:cNvSpPr>
            <a:spLocks noGrp="1"/>
          </p:cNvSpPr>
          <p:nvPr>
            <p:ph sz="half" idx="2"/>
          </p:nvPr>
        </p:nvSpPr>
        <p:spPr>
          <a:xfrm>
            <a:off x="8449945" y="1568450"/>
            <a:ext cx="2903855" cy="4608830"/>
          </a:xfrm>
        </p:spPr>
        <p:txBody>
          <a:bodyPr/>
          <a:lstStyle/>
          <a:p>
            <a:r>
              <a:rPr lang="en-US" b="1" dirty="0"/>
              <a:t>Evidence</a:t>
            </a:r>
            <a:endParaRPr lang="en-ZA" b="1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1F1E302-9939-4969-8AC1-154ED31431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696338"/>
              </p:ext>
            </p:extLst>
          </p:nvPr>
        </p:nvGraphicFramePr>
        <p:xfrm>
          <a:off x="8074053" y="2079245"/>
          <a:ext cx="4013855" cy="134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6118825" imgH="2057400" progId="Excel.Sheet.12">
                  <p:embed/>
                </p:oleObj>
              </mc:Choice>
              <mc:Fallback>
                <p:oleObj name="Worksheet" r:id="rId3" imgW="6118825" imgH="2057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74053" y="2079245"/>
                        <a:ext cx="4013855" cy="1349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A2C33E21046B4C85A49B72C3A18177" ma:contentTypeVersion="14" ma:contentTypeDescription="Create a new document." ma:contentTypeScope="" ma:versionID="0525f07a665ec6f6129aa86ddb1407f9">
  <xsd:schema xmlns:xsd="http://www.w3.org/2001/XMLSchema" xmlns:xs="http://www.w3.org/2001/XMLSchema" xmlns:p="http://schemas.microsoft.com/office/2006/metadata/properties" xmlns:ns2="478be9fd-ad24-4403-952d-ae06f8cc947a" xmlns:ns3="5c72703c-1067-4fa7-89cc-ef245258de7b" targetNamespace="http://schemas.microsoft.com/office/2006/metadata/properties" ma:root="true" ma:fieldsID="df0475cef5e3df12e3685a631c9b3dde" ns2:_="" ns3:_="">
    <xsd:import namespace="478be9fd-ad24-4403-952d-ae06f8cc947a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e9fd-ad24-4403-952d-ae06f8cc9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478be9fd-ad24-4403-952d-ae06f8cc94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04E62F-B71C-49C4-B7F5-5B68CEC97F84}"/>
</file>

<file path=customXml/itemProps2.xml><?xml version="1.0" encoding="utf-8"?>
<ds:datastoreItem xmlns:ds="http://schemas.openxmlformats.org/officeDocument/2006/customXml" ds:itemID="{C5C2FA24-BAFD-4227-BA60-FAE8143CD80E}"/>
</file>

<file path=customXml/itemProps3.xml><?xml version="1.0" encoding="utf-8"?>
<ds:datastoreItem xmlns:ds="http://schemas.openxmlformats.org/officeDocument/2006/customXml" ds:itemID="{3050E4A2-58B9-4CFE-8249-4AF25A02D640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1134</Words>
  <Application>Microsoft Office PowerPoint</Application>
  <PresentationFormat>Widescreen</PresentationFormat>
  <Paragraphs>109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Tahoma</vt:lpstr>
      <vt:lpstr>Office Theme</vt:lpstr>
      <vt:lpstr>Microsoft Excel Worksheet</vt:lpstr>
      <vt:lpstr> </vt:lpstr>
      <vt:lpstr>Training and Skills Gained</vt:lpstr>
      <vt:lpstr> </vt:lpstr>
      <vt:lpstr>BRANDING OF THE BUSINESS </vt:lpstr>
      <vt:lpstr>CUSTOMER BASE AND COMPETITION?</vt:lpstr>
      <vt:lpstr>NEW PRODUCTS OR SERVICES?</vt:lpstr>
      <vt:lpstr>QUALITY AND PACKAGING</vt:lpstr>
      <vt:lpstr>BUSINESS MANAGEMENT</vt:lpstr>
      <vt:lpstr>FINANCIAL MANAGEMENT AND STORAGE</vt:lpstr>
      <vt:lpstr>SAVINGS AND SELF SUFFICIENCY</vt:lpstr>
      <vt:lpstr>BUSINESS PLAN </vt:lpstr>
      <vt:lpstr>CHALLENGES</vt:lpstr>
      <vt:lpstr>SUSTAINABILITY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</dc:title>
  <dc:creator>Debi Lee</dc:creator>
  <cp:lastModifiedBy>Jeremy Roelf</cp:lastModifiedBy>
  <cp:revision>39</cp:revision>
  <dcterms:created xsi:type="dcterms:W3CDTF">2026-03-12T10:49:00Z</dcterms:created>
  <dcterms:modified xsi:type="dcterms:W3CDTF">2026-03-15T15:02:28Z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0x010100C7A2C33E21046B4C85A49B72C3A18177</vt:lpwstr>
  </property>
  <property fmtid="{D5CDD505-2E9C-101B-9397-08002B2CF9AE}" pid="3" name="ICV">
    <vt:lpwstr>525779987825422E92BC38C2FE8A5146_13</vt:lpwstr>
  </property>
  <property fmtid="{D5CDD505-2E9C-101B-9397-08002B2CF9AE}" pid="4" name="KSOProductBuildVer">
    <vt:lpwstr>2057-12.2.0.23196</vt:lpwstr>
  </property>
</Properties>
</file>