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88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049125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944" y="204470"/>
            <a:ext cx="10024110" cy="1560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23085"/>
            <a:ext cx="10238740" cy="428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01752"/>
            <a:ext cx="4701540" cy="111556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44328" y="6214869"/>
            <a:ext cx="1948180" cy="643255"/>
          </a:xfrm>
          <a:custGeom>
            <a:avLst/>
            <a:gdLst/>
            <a:ahLst/>
            <a:cxnLst/>
            <a:rect l="l" t="t" r="r" b="b"/>
            <a:pathLst>
              <a:path w="1948179" h="643254">
                <a:moveTo>
                  <a:pt x="1947672" y="0"/>
                </a:moveTo>
                <a:lnTo>
                  <a:pt x="0" y="0"/>
                </a:lnTo>
                <a:lnTo>
                  <a:pt x="0" y="643130"/>
                </a:lnTo>
                <a:lnTo>
                  <a:pt x="1947672" y="643130"/>
                </a:lnTo>
                <a:lnTo>
                  <a:pt x="1947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3964" y="2410459"/>
            <a:ext cx="7164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PROMOTING</a:t>
            </a:r>
            <a:r>
              <a:rPr sz="2400" spc="-114" dirty="0"/>
              <a:t> </a:t>
            </a:r>
            <a:r>
              <a:rPr sz="2400" spc="-10" dirty="0"/>
              <a:t>GENDER-</a:t>
            </a:r>
            <a:r>
              <a:rPr sz="2400" dirty="0"/>
              <a:t>INCLUSIVEE</a:t>
            </a:r>
            <a:r>
              <a:rPr sz="2400" spc="-105" dirty="0"/>
              <a:t> </a:t>
            </a:r>
            <a:r>
              <a:rPr sz="2400" spc="-10" dirty="0"/>
              <a:t>LOCAL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607185" y="2666365"/>
            <a:ext cx="8978265" cy="1922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16455" marR="608330" indent="-1500505">
              <a:lnSpc>
                <a:spcPts val="3010"/>
              </a:lnSpc>
              <a:spcBef>
                <a:spcPts val="90"/>
              </a:spcBef>
            </a:pPr>
            <a:r>
              <a:rPr sz="2400" b="1" dirty="0">
                <a:latin typeface="Verdana" panose="020B0604030504040204"/>
                <a:cs typeface="Verdana" panose="020B0604030504040204"/>
              </a:rPr>
              <a:t>ECONOMIC</a:t>
            </a:r>
            <a:r>
              <a:rPr sz="2400" b="1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DEVELOPMENT</a:t>
            </a:r>
            <a:r>
              <a:rPr sz="2400" b="1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IN</a:t>
            </a:r>
            <a:r>
              <a:rPr sz="2400" b="1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SOUTH</a:t>
            </a:r>
            <a:r>
              <a:rPr sz="2400" b="1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10" dirty="0">
                <a:latin typeface="Verdana" panose="020B0604030504040204"/>
                <a:cs typeface="Verdana" panose="020B0604030504040204"/>
              </a:rPr>
              <a:t>AFRICA </a:t>
            </a:r>
            <a:r>
              <a:rPr sz="2400" b="1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START</a:t>
            </a:r>
            <a:r>
              <a:rPr sz="2400" b="1" spc="-50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UP</a:t>
            </a:r>
            <a:r>
              <a:rPr sz="2400" b="1" spc="-40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ENTREPRENEURS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12700" marR="5080" indent="2378710">
              <a:lnSpc>
                <a:spcPts val="3010"/>
              </a:lnSpc>
              <a:spcBef>
                <a:spcPts val="10"/>
              </a:spcBef>
            </a:pPr>
            <a:r>
              <a:rPr sz="2400" b="1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NAME</a:t>
            </a:r>
            <a:r>
              <a:rPr sz="2400" b="1" spc="-35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400" b="1" spc="-35" dirty="0">
                <a:solidFill>
                  <a:srgbClr val="252525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THE</a:t>
            </a:r>
            <a:r>
              <a:rPr sz="2400" b="1" spc="-3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10" dirty="0">
                <a:latin typeface="Verdana" panose="020B0604030504040204"/>
                <a:cs typeface="Verdana" panose="020B0604030504040204"/>
              </a:rPr>
              <a:t>BUSINESS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PARTICIPANT</a:t>
            </a:r>
            <a:r>
              <a:rPr sz="2400" b="1" spc="-12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NAME:ENNY</a:t>
            </a:r>
            <a:r>
              <a:rPr sz="2400" b="1" spc="-11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latin typeface="Verdana" panose="020B0604030504040204"/>
                <a:cs typeface="Verdana" panose="020B0604030504040204"/>
              </a:rPr>
              <a:t>KHOMBOMONE</a:t>
            </a:r>
            <a:r>
              <a:rPr sz="2400" b="1" spc="-114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10" dirty="0">
                <a:latin typeface="Verdana" panose="020B0604030504040204"/>
                <a:cs typeface="Verdana" panose="020B0604030504040204"/>
              </a:rPr>
              <a:t>MTHEMBI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263271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latin typeface="Verdana" panose="020B0604030504040204"/>
                <a:cs typeface="Verdana" panose="020B0604030504040204"/>
              </a:rPr>
              <a:t>COUNCIL:</a:t>
            </a:r>
            <a:r>
              <a:rPr sz="2400" b="1" spc="-9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10" dirty="0">
                <a:latin typeface="Verdana" panose="020B0604030504040204"/>
                <a:cs typeface="Verdana" panose="020B0604030504040204"/>
              </a:rPr>
              <a:t>MARULENG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82615" y="412622"/>
            <a:ext cx="1906270" cy="1363345"/>
            <a:chOff x="5682615" y="412622"/>
            <a:chExt cx="1906270" cy="13633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2139" y="422148"/>
              <a:ext cx="1886711" cy="13441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82615" y="412622"/>
              <a:ext cx="1906270" cy="1363345"/>
            </a:xfrm>
            <a:custGeom>
              <a:avLst/>
              <a:gdLst/>
              <a:ahLst/>
              <a:cxnLst/>
              <a:rect l="l" t="t" r="r" b="b"/>
              <a:pathLst>
                <a:path w="1906270" h="1363345">
                  <a:moveTo>
                    <a:pt x="1900999" y="0"/>
                  </a:moveTo>
                  <a:lnTo>
                    <a:pt x="4762" y="0"/>
                  </a:lnTo>
                  <a:lnTo>
                    <a:pt x="3289" y="228"/>
                  </a:lnTo>
                  <a:lnTo>
                    <a:pt x="1968" y="914"/>
                  </a:lnTo>
                  <a:lnTo>
                    <a:pt x="914" y="1968"/>
                  </a:lnTo>
                  <a:lnTo>
                    <a:pt x="228" y="3289"/>
                  </a:lnTo>
                  <a:lnTo>
                    <a:pt x="0" y="4762"/>
                  </a:lnTo>
                  <a:lnTo>
                    <a:pt x="0" y="1358455"/>
                  </a:lnTo>
                  <a:lnTo>
                    <a:pt x="4762" y="1363218"/>
                  </a:lnTo>
                  <a:lnTo>
                    <a:pt x="1900999" y="1363218"/>
                  </a:lnTo>
                  <a:lnTo>
                    <a:pt x="1905762" y="1358455"/>
                  </a:lnTo>
                  <a:lnTo>
                    <a:pt x="9525" y="1358455"/>
                  </a:lnTo>
                  <a:lnTo>
                    <a:pt x="4762" y="1353693"/>
                  </a:lnTo>
                  <a:lnTo>
                    <a:pt x="9525" y="1353693"/>
                  </a:lnTo>
                  <a:lnTo>
                    <a:pt x="9525" y="9525"/>
                  </a:lnTo>
                  <a:lnTo>
                    <a:pt x="4762" y="9525"/>
                  </a:lnTo>
                  <a:lnTo>
                    <a:pt x="9525" y="4762"/>
                  </a:lnTo>
                  <a:lnTo>
                    <a:pt x="1905762" y="4762"/>
                  </a:lnTo>
                  <a:lnTo>
                    <a:pt x="1905533" y="3289"/>
                  </a:lnTo>
                  <a:lnTo>
                    <a:pt x="1904847" y="1968"/>
                  </a:lnTo>
                  <a:lnTo>
                    <a:pt x="1903793" y="914"/>
                  </a:lnTo>
                  <a:lnTo>
                    <a:pt x="1902472" y="228"/>
                  </a:lnTo>
                  <a:lnTo>
                    <a:pt x="1900999" y="0"/>
                  </a:lnTo>
                  <a:close/>
                </a:path>
                <a:path w="1906270" h="1363345">
                  <a:moveTo>
                    <a:pt x="9525" y="1353693"/>
                  </a:moveTo>
                  <a:lnTo>
                    <a:pt x="4762" y="1353693"/>
                  </a:lnTo>
                  <a:lnTo>
                    <a:pt x="9525" y="1358455"/>
                  </a:lnTo>
                  <a:lnTo>
                    <a:pt x="9525" y="1353693"/>
                  </a:lnTo>
                  <a:close/>
                </a:path>
                <a:path w="1906270" h="1363345">
                  <a:moveTo>
                    <a:pt x="1896237" y="1353693"/>
                  </a:moveTo>
                  <a:lnTo>
                    <a:pt x="9525" y="1353693"/>
                  </a:lnTo>
                  <a:lnTo>
                    <a:pt x="9525" y="1358455"/>
                  </a:lnTo>
                  <a:lnTo>
                    <a:pt x="1896237" y="1358455"/>
                  </a:lnTo>
                  <a:lnTo>
                    <a:pt x="1896237" y="1353693"/>
                  </a:lnTo>
                  <a:close/>
                </a:path>
                <a:path w="1906270" h="1363345">
                  <a:moveTo>
                    <a:pt x="1896237" y="4762"/>
                  </a:moveTo>
                  <a:lnTo>
                    <a:pt x="1896237" y="1358455"/>
                  </a:lnTo>
                  <a:lnTo>
                    <a:pt x="1900999" y="1353693"/>
                  </a:lnTo>
                  <a:lnTo>
                    <a:pt x="1905762" y="1353693"/>
                  </a:lnTo>
                  <a:lnTo>
                    <a:pt x="1905762" y="9525"/>
                  </a:lnTo>
                  <a:lnTo>
                    <a:pt x="1900999" y="9525"/>
                  </a:lnTo>
                  <a:lnTo>
                    <a:pt x="1896237" y="4762"/>
                  </a:lnTo>
                  <a:close/>
                </a:path>
                <a:path w="1906270" h="1363345">
                  <a:moveTo>
                    <a:pt x="1905762" y="1353693"/>
                  </a:moveTo>
                  <a:lnTo>
                    <a:pt x="1900999" y="1353693"/>
                  </a:lnTo>
                  <a:lnTo>
                    <a:pt x="1896237" y="1358455"/>
                  </a:lnTo>
                  <a:lnTo>
                    <a:pt x="1905762" y="1358455"/>
                  </a:lnTo>
                  <a:lnTo>
                    <a:pt x="1905762" y="1353693"/>
                  </a:lnTo>
                  <a:close/>
                </a:path>
                <a:path w="1906270" h="1363345">
                  <a:moveTo>
                    <a:pt x="9525" y="4762"/>
                  </a:moveTo>
                  <a:lnTo>
                    <a:pt x="4762" y="9525"/>
                  </a:lnTo>
                  <a:lnTo>
                    <a:pt x="9525" y="9525"/>
                  </a:lnTo>
                  <a:lnTo>
                    <a:pt x="9525" y="4762"/>
                  </a:lnTo>
                  <a:close/>
                </a:path>
                <a:path w="1906270" h="1363345">
                  <a:moveTo>
                    <a:pt x="1896237" y="4762"/>
                  </a:moveTo>
                  <a:lnTo>
                    <a:pt x="9525" y="4762"/>
                  </a:lnTo>
                  <a:lnTo>
                    <a:pt x="9525" y="9525"/>
                  </a:lnTo>
                  <a:lnTo>
                    <a:pt x="1896237" y="9525"/>
                  </a:lnTo>
                  <a:lnTo>
                    <a:pt x="1896237" y="4762"/>
                  </a:lnTo>
                  <a:close/>
                </a:path>
                <a:path w="1906270" h="1363345">
                  <a:moveTo>
                    <a:pt x="1905762" y="4762"/>
                  </a:moveTo>
                  <a:lnTo>
                    <a:pt x="1896237" y="4762"/>
                  </a:lnTo>
                  <a:lnTo>
                    <a:pt x="1900999" y="9525"/>
                  </a:lnTo>
                  <a:lnTo>
                    <a:pt x="1905762" y="9525"/>
                  </a:lnTo>
                  <a:lnTo>
                    <a:pt x="1905762" y="4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2731" y="557783"/>
            <a:ext cx="2229611" cy="13441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68276" y="5882119"/>
            <a:ext cx="488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Please</a:t>
            </a:r>
            <a:r>
              <a:rPr sz="1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include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photographs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the</a:t>
            </a:r>
            <a:r>
              <a:rPr sz="18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business!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9425" y="461645"/>
            <a:ext cx="8693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SAVINGS</a:t>
            </a:r>
            <a:r>
              <a:rPr spc="-105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dirty="0"/>
              <a:t>SELF</a:t>
            </a:r>
            <a:r>
              <a:rPr spc="-105" dirty="0"/>
              <a:t> </a:t>
            </a:r>
            <a:r>
              <a:rPr spc="-10" dirty="0"/>
              <a:t>SUFFICIENCY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24914"/>
            <a:ext cx="4846320" cy="415370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lang="en-Z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I am part of one of the </a:t>
            </a:r>
            <a:r>
              <a:rPr lang="en-ZA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stokvel</a:t>
            </a:r>
            <a:r>
              <a:rPr lang="en-Z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my community. We are about 15 members and we contribute R200.00 each month, the goal is to share the money amongst ourselves at the end of the year, December. </a:t>
            </a:r>
          </a:p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endParaRPr lang="en-Z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Z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also</a:t>
            </a:r>
            <a:r>
              <a:rPr sz="2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2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</a:t>
            </a:r>
            <a:r>
              <a:rPr sz="2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sz="2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portin</a:t>
            </a:r>
            <a:r>
              <a:rPr sz="22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  <a:r>
              <a:rPr sz="2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finacial</a:t>
            </a:r>
            <a:r>
              <a:rPr sz="2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r>
              <a:rPr sz="2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growth.</a:t>
            </a:r>
            <a:r>
              <a:rPr lang="en-Z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I’ve</a:t>
            </a:r>
            <a:r>
              <a:rPr sz="2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</a:t>
            </a:r>
            <a:r>
              <a:rPr sz="2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</a:t>
            </a:r>
            <a:r>
              <a:rPr sz="2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</a:t>
            </a:r>
            <a:r>
              <a:rPr sz="2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  <a:r>
              <a:rPr sz="2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,which</a:t>
            </a:r>
            <a:r>
              <a:rPr sz="2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</a:t>
            </a:r>
            <a:r>
              <a:rPr sz="22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2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family’s</a:t>
            </a:r>
            <a:r>
              <a:rPr sz="22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weellbeing</a:t>
            </a:r>
            <a:r>
              <a:rPr sz="22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en-ZA"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1068" y="2401823"/>
            <a:ext cx="348233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382" y="377190"/>
            <a:ext cx="1013904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993900" marR="5080" indent="-1981200">
              <a:lnSpc>
                <a:spcPts val="3130"/>
              </a:lnSpc>
              <a:spcBef>
                <a:spcPts val="500"/>
              </a:spcBef>
              <a:tabLst>
                <a:tab pos="3312795" algn="l"/>
              </a:tabLst>
            </a:pPr>
            <a:r>
              <a:rPr sz="2900" dirty="0"/>
              <a:t>INCOME</a:t>
            </a:r>
            <a:r>
              <a:rPr sz="2900" spc="-45" dirty="0"/>
              <a:t> </a:t>
            </a:r>
            <a:r>
              <a:rPr sz="2900" dirty="0"/>
              <a:t>AND</a:t>
            </a:r>
            <a:r>
              <a:rPr sz="2900" spc="-40" dirty="0"/>
              <a:t> </a:t>
            </a:r>
            <a:r>
              <a:rPr sz="2900" dirty="0"/>
              <a:t>EXPENSES</a:t>
            </a:r>
            <a:r>
              <a:rPr sz="2900" spc="-45" dirty="0"/>
              <a:t> </a:t>
            </a:r>
            <a:r>
              <a:rPr sz="2900" dirty="0"/>
              <a:t>FOR</a:t>
            </a:r>
            <a:r>
              <a:rPr sz="2900" spc="-35" dirty="0"/>
              <a:t> </a:t>
            </a:r>
            <a:r>
              <a:rPr sz="2900" dirty="0"/>
              <a:t>THE</a:t>
            </a:r>
            <a:r>
              <a:rPr sz="2900" spc="-40" dirty="0"/>
              <a:t> </a:t>
            </a:r>
            <a:r>
              <a:rPr sz="2900" dirty="0"/>
              <a:t>BUSINESS</a:t>
            </a:r>
            <a:r>
              <a:rPr sz="2900" spc="-45" dirty="0"/>
              <a:t> </a:t>
            </a:r>
            <a:r>
              <a:rPr sz="2900" spc="-25" dirty="0"/>
              <a:t>FOR </a:t>
            </a:r>
            <a:r>
              <a:rPr sz="2900" spc="-20" dirty="0"/>
              <a:t>PAST</a:t>
            </a:r>
            <a:r>
              <a:rPr sz="2900" dirty="0"/>
              <a:t>	THREE</a:t>
            </a:r>
            <a:r>
              <a:rPr sz="2900" spc="-35" dirty="0"/>
              <a:t> </a:t>
            </a:r>
            <a:r>
              <a:rPr sz="2900" dirty="0"/>
              <a:t>TO</a:t>
            </a:r>
            <a:r>
              <a:rPr sz="2900" spc="-30" dirty="0"/>
              <a:t> </a:t>
            </a:r>
            <a:r>
              <a:rPr sz="2900" dirty="0"/>
              <a:t>SIX</a:t>
            </a:r>
            <a:r>
              <a:rPr sz="2900" spc="-25" dirty="0"/>
              <a:t> </a:t>
            </a:r>
            <a:r>
              <a:rPr sz="2900" spc="-10" dirty="0"/>
              <a:t>MONTHS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763202" y="1269364"/>
            <a:ext cx="130937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Verdana" panose="020B0604030504040204"/>
                <a:cs typeface="Verdana" panose="020B0604030504040204"/>
              </a:rPr>
              <a:t>INCOME</a:t>
            </a:r>
            <a:endParaRPr sz="2200">
              <a:latin typeface="Verdana" panose="020B0604030504040204"/>
              <a:cs typeface="Verdana" panose="020B060403050404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835" y="1636782"/>
          <a:ext cx="5158104" cy="451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Verdana" panose="020B0604030504040204"/>
                          <a:cs typeface="Verdana" panose="020B0604030504040204"/>
                        </a:rPr>
                        <a:t>ITEM</a:t>
                      </a:r>
                      <a:endParaRPr sz="1800" dirty="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/>
                          <a:cs typeface="Verdana" panose="020B0604030504040204"/>
                        </a:rPr>
                        <a:t>AMOUNT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BEANS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4800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BLANKETS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9000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CURTAINS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ATCHAR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0" dirty="0">
                          <a:latin typeface="Arial" panose="020B0604020202020204"/>
                          <a:cs typeface="Arial" panose="020B0604020202020204"/>
                        </a:rPr>
                        <a:t>R400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ZA" sz="1800" dirty="0">
                          <a:latin typeface="Arial" panose="020B0604020202020204"/>
                          <a:cs typeface="Arial" panose="020B0604020202020204"/>
                        </a:rPr>
                        <a:t>CHILD</a:t>
                      </a:r>
                      <a:r>
                        <a:rPr lang="en-ZA" sz="1800" baseline="0" dirty="0">
                          <a:latin typeface="Arial" panose="020B0604020202020204"/>
                          <a:cs typeface="Arial" panose="020B0604020202020204"/>
                        </a:rPr>
                        <a:t> SUPPORT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ZA" sz="1800" dirty="0">
                          <a:latin typeface="Arial" panose="020B0604020202020204"/>
                          <a:cs typeface="Arial" panose="020B0604020202020204"/>
                        </a:rPr>
                        <a:t>R3360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TOTAL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23</a:t>
                      </a:r>
                      <a:r>
                        <a:rPr lang="en-ZA" sz="1800" spc="-10" baseline="0" dirty="0">
                          <a:latin typeface="Arial" panose="020B0604020202020204"/>
                          <a:cs typeface="Arial" panose="020B0604020202020204"/>
                        </a:rPr>
                        <a:t> 560,00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998459" y="1255394"/>
            <a:ext cx="152971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Arial" panose="020B0604020202020204"/>
                <a:cs typeface="Arial" panose="020B0604020202020204"/>
              </a:rPr>
              <a:t>EXPENSES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71564" y="1627503"/>
          <a:ext cx="5183504" cy="4478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Verdana" panose="020B0604030504040204"/>
                          <a:cs typeface="Verdana" panose="020B0604030504040204"/>
                        </a:rPr>
                        <a:t>ITEM</a:t>
                      </a:r>
                      <a:endParaRPr sz="1800" dirty="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 panose="020B0604030504040204"/>
                          <a:cs typeface="Verdana" panose="020B0604030504040204"/>
                        </a:rPr>
                        <a:t>AMOUNT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ZA" sz="1800" dirty="0">
                          <a:latin typeface="Arial" panose="020B0604020202020204"/>
                          <a:cs typeface="Arial" panose="020B0604020202020204"/>
                        </a:rPr>
                        <a:t>SALARY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9000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BEANS</a:t>
                      </a:r>
                      <a:endParaRPr lang="en-ZA"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ZA" sz="1800" dirty="0">
                          <a:latin typeface="Arial" panose="020B0604020202020204"/>
                          <a:cs typeface="Arial" panose="020B0604020202020204"/>
                        </a:rPr>
                        <a:t>R9000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BLANKETS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90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CURTAINS</a:t>
                      </a:r>
                      <a:endParaRPr lang="en-ZA" sz="1800" spc="-1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lang="en-ZA" sz="1800" spc="-1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000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ATCHAR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20" dirty="0">
                          <a:latin typeface="Arial" panose="020B0604020202020204"/>
                          <a:cs typeface="Arial" panose="020B0604020202020204"/>
                        </a:rPr>
                        <a:t>700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lang="en-ZA" sz="1800" spc="-2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lang="en-ZA" sz="1800" spc="-2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lang="en-ZA" sz="1800" spc="-2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3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TOTAL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lang="en-ZA" sz="1800" spc="-10" dirty="0">
                          <a:latin typeface="Arial" panose="020B0604020202020204"/>
                          <a:cs typeface="Arial" panose="020B0604020202020204"/>
                        </a:rPr>
                        <a:t>33</a:t>
                      </a:r>
                      <a:r>
                        <a:rPr lang="en-ZA" sz="1800" spc="-10" baseline="0" dirty="0">
                          <a:latin typeface="Arial" panose="020B0604020202020204"/>
                          <a:cs typeface="Arial" panose="020B0604020202020204"/>
                        </a:rPr>
                        <a:t> 700,00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5459" rIns="0" bIns="0" rtlCol="0">
            <a:spAutoFit/>
          </a:bodyPr>
          <a:lstStyle/>
          <a:p>
            <a:pPr marL="33318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3085"/>
            <a:ext cx="9974580" cy="442108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75"/>
              </a:spcBef>
            </a:pP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400" b="1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4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business,I’ve</a:t>
            </a:r>
            <a:r>
              <a:rPr sz="24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faced</a:t>
            </a:r>
            <a:r>
              <a:rPr sz="2400" b="1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r>
              <a:rPr sz="24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</a:t>
            </a:r>
            <a:r>
              <a:rPr sz="24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z="24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400" b="1" spc="-6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sz="24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ZA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maintaining</a:t>
            </a:r>
            <a:r>
              <a:rPr sz="2400" spc="-1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sz="24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sz="24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ZA" sz="24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endParaRPr lang="en-ZA" sz="2400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competing</a:t>
            </a:r>
            <a:r>
              <a:rPr sz="2400" spc="-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larger</a:t>
            </a:r>
            <a:r>
              <a:rPr sz="24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</a:t>
            </a:r>
            <a:r>
              <a:rPr sz="24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2400" spc="-2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ts val="3020"/>
              </a:lnSpc>
              <a:spcBef>
                <a:spcPts val="475"/>
              </a:spcBef>
            </a:pPr>
            <a:r>
              <a:rPr sz="2400" b="1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400" b="1" spc="-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</a:t>
            </a:r>
            <a:r>
              <a:rPr sz="24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</a:t>
            </a:r>
            <a:r>
              <a:rPr lang="en-Z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nges</a:t>
            </a:r>
            <a:r>
              <a:rPr sz="2400" b="1" spc="-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400" b="1" spc="-7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implemented</a:t>
            </a:r>
            <a:r>
              <a:rPr sz="2400" spc="-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</a:t>
            </a:r>
            <a:r>
              <a:rPr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ZA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invested</a:t>
            </a:r>
            <a:r>
              <a:rPr sz="24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sz="24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measures,and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400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</a:t>
            </a:r>
            <a:r>
              <a:rPr sz="24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buildingstrong</a:t>
            </a:r>
            <a:r>
              <a:rPr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differentiate</a:t>
            </a:r>
            <a:r>
              <a:rPr sz="24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4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brand,</a:t>
            </a:r>
            <a:r>
              <a:rPr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400" spc="-7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ts val="3020"/>
              </a:lnSpc>
              <a:spcBef>
                <a:spcPts val="475"/>
              </a:spcBef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004" rIns="0" bIns="0" rtlCol="0">
            <a:spAutoFit/>
          </a:bodyPr>
          <a:lstStyle/>
          <a:p>
            <a:pPr marL="271907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Arial" panose="020B0604020202020204"/>
                <a:cs typeface="Arial" panose="020B0604020202020204"/>
              </a:rPr>
              <a:t>SUSTAINABILITY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823085"/>
            <a:ext cx="10238740" cy="294631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75"/>
              </a:spcBef>
            </a:pPr>
            <a:r>
              <a:rPr b="1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</a:t>
            </a:r>
            <a:r>
              <a:rPr b="1" spc="-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b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b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b="1" spc="-7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continuously</a:t>
            </a:r>
            <a:r>
              <a:rPr spc="-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innovate</a:t>
            </a:r>
            <a:r>
              <a:rPr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</a:t>
            </a:r>
            <a:r>
              <a:rPr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</a:t>
            </a:r>
            <a:r>
              <a:rPr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</a:t>
            </a:r>
            <a:r>
              <a:rPr spc="-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eco-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friendly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practices,such</a:t>
            </a:r>
            <a:r>
              <a:rPr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Z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prioritizing </a:t>
            </a:r>
            <a:r>
              <a:rPr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sustainability,</a:t>
            </a:r>
            <a:r>
              <a:rPr lang="en-ZA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</a:t>
            </a:r>
            <a:r>
              <a:rPr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en-Z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</a:t>
            </a:r>
            <a:r>
              <a:rPr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enviroment</a:t>
            </a:r>
            <a:r>
              <a:rPr spc="-10" dirty="0">
                <a:latin typeface="Arial" panose="020B0604020202020204"/>
                <a:cs typeface="Arial" panose="020B0604020202020204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-635" algn="ctr">
              <a:lnSpc>
                <a:spcPts val="3880"/>
              </a:lnSpc>
              <a:spcBef>
                <a:spcPts val="595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PLANS</a:t>
            </a:r>
            <a:r>
              <a:rPr spc="-80" dirty="0"/>
              <a:t> </a:t>
            </a:r>
            <a:r>
              <a:rPr dirty="0"/>
              <a:t>HAVE</a:t>
            </a:r>
            <a:r>
              <a:rPr spc="-85" dirty="0"/>
              <a:t> </a:t>
            </a:r>
            <a:r>
              <a:rPr dirty="0"/>
              <a:t>YOU</a:t>
            </a:r>
            <a:r>
              <a:rPr spc="-80" dirty="0"/>
              <a:t> </a:t>
            </a:r>
            <a:r>
              <a:rPr dirty="0"/>
              <a:t>MADE</a:t>
            </a:r>
            <a:r>
              <a:rPr spc="-85" dirty="0"/>
              <a:t> </a:t>
            </a:r>
            <a:r>
              <a:rPr spc="-25" dirty="0"/>
              <a:t>TO </a:t>
            </a:r>
            <a:r>
              <a:rPr dirty="0"/>
              <a:t>GROW</a:t>
            </a:r>
            <a:r>
              <a:rPr spc="-90" dirty="0"/>
              <a:t> </a:t>
            </a:r>
            <a:r>
              <a:rPr dirty="0"/>
              <a:t>YOUR</a:t>
            </a:r>
            <a:r>
              <a:rPr spc="-85" dirty="0"/>
              <a:t> </a:t>
            </a:r>
            <a:r>
              <a:rPr dirty="0"/>
              <a:t>BUSINESS</a:t>
            </a:r>
            <a:r>
              <a:rPr spc="-80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dirty="0"/>
              <a:t>NEXT</a:t>
            </a:r>
            <a:r>
              <a:rPr spc="-80" dirty="0"/>
              <a:t> </a:t>
            </a:r>
            <a:r>
              <a:rPr spc="-50" dirty="0"/>
              <a:t>6 </a:t>
            </a:r>
            <a:r>
              <a:rPr spc="-10" dirty="0"/>
              <a:t>MONTHS?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5305"/>
            <a:ext cx="4903470" cy="351980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99390" algn="just">
              <a:lnSpc>
                <a:spcPts val="3020"/>
              </a:lnSpc>
              <a:spcBef>
                <a:spcPts val="475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months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,I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ts val="3020"/>
              </a:lnSpc>
              <a:tabLst>
                <a:tab pos="4193540" algn="l"/>
              </a:tabLst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,Improve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control,and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branding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satisfaction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loyalty.I’ll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precence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905000"/>
            <a:ext cx="3741419" cy="37764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5459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155" dirty="0"/>
              <a:t> </a:t>
            </a:r>
            <a:r>
              <a:rPr spc="-10" dirty="0"/>
              <a:t>INFORMATION?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823085"/>
            <a:ext cx="10238740" cy="34910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400" dirty="0"/>
              <a:t>My</a:t>
            </a:r>
            <a:r>
              <a:rPr sz="2400" spc="-85" dirty="0"/>
              <a:t> </a:t>
            </a:r>
            <a:r>
              <a:rPr sz="2400" dirty="0"/>
              <a:t>business</a:t>
            </a:r>
            <a:r>
              <a:rPr sz="2400" spc="-80" dirty="0"/>
              <a:t> </a:t>
            </a:r>
            <a:r>
              <a:rPr sz="2400" dirty="0"/>
              <a:t>has</a:t>
            </a:r>
            <a:r>
              <a:rPr sz="2400" spc="-80" dirty="0"/>
              <a:t> </a:t>
            </a:r>
            <a:r>
              <a:rPr sz="2400" dirty="0"/>
              <a:t>undergone</a:t>
            </a:r>
            <a:r>
              <a:rPr sz="2400" spc="-75" dirty="0"/>
              <a:t> </a:t>
            </a:r>
            <a:r>
              <a:rPr sz="2400" dirty="0"/>
              <a:t>significant</a:t>
            </a:r>
            <a:r>
              <a:rPr sz="2400" spc="-80" dirty="0"/>
              <a:t> </a:t>
            </a:r>
            <a:r>
              <a:rPr sz="2400" spc="-10" dirty="0"/>
              <a:t>changes,including </a:t>
            </a:r>
            <a:r>
              <a:rPr sz="2400" dirty="0"/>
              <a:t>adapting</a:t>
            </a:r>
            <a:r>
              <a:rPr sz="2400" spc="-60" dirty="0"/>
              <a:t> </a:t>
            </a:r>
            <a:r>
              <a:rPr sz="2400" dirty="0"/>
              <a:t>to</a:t>
            </a:r>
            <a:r>
              <a:rPr sz="2400" spc="-55" dirty="0"/>
              <a:t> </a:t>
            </a:r>
            <a:r>
              <a:rPr sz="2400" dirty="0"/>
              <a:t>new</a:t>
            </a:r>
            <a:r>
              <a:rPr sz="2400" spc="-70" dirty="0"/>
              <a:t> </a:t>
            </a:r>
            <a:r>
              <a:rPr sz="2400" dirty="0"/>
              <a:t>m</a:t>
            </a:r>
            <a:r>
              <a:rPr lang="en-ZA" sz="2400" dirty="0"/>
              <a:t>a</a:t>
            </a:r>
            <a:r>
              <a:rPr sz="2400" dirty="0" err="1"/>
              <a:t>rket</a:t>
            </a:r>
            <a:r>
              <a:rPr sz="2400" spc="-55" dirty="0"/>
              <a:t> </a:t>
            </a:r>
            <a:r>
              <a:rPr sz="2400" dirty="0"/>
              <a:t>trends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60" dirty="0"/>
              <a:t> </a:t>
            </a:r>
            <a:r>
              <a:rPr sz="2400" spc="-10" dirty="0"/>
              <a:t>consumer </a:t>
            </a:r>
            <a:r>
              <a:rPr sz="2400" dirty="0"/>
              <a:t>demands.I’ve</a:t>
            </a:r>
            <a:r>
              <a:rPr sz="2400" spc="-90" dirty="0"/>
              <a:t> </a:t>
            </a:r>
            <a:r>
              <a:rPr sz="2400" dirty="0"/>
              <a:t>had</a:t>
            </a:r>
            <a:r>
              <a:rPr sz="2400" spc="-95" dirty="0"/>
              <a:t> </a:t>
            </a:r>
            <a:r>
              <a:rPr sz="2400" dirty="0"/>
              <a:t>to</a:t>
            </a:r>
            <a:r>
              <a:rPr sz="2400" spc="-90" dirty="0"/>
              <a:t> </a:t>
            </a:r>
            <a:r>
              <a:rPr sz="2400" dirty="0"/>
              <a:t>innovate</a:t>
            </a:r>
            <a:r>
              <a:rPr sz="2400" spc="-90" dirty="0"/>
              <a:t> </a:t>
            </a:r>
            <a:r>
              <a:rPr sz="2400" dirty="0"/>
              <a:t>and</a:t>
            </a:r>
            <a:r>
              <a:rPr sz="2400" spc="-90" dirty="0"/>
              <a:t> </a:t>
            </a:r>
            <a:r>
              <a:rPr sz="2400" dirty="0"/>
              <a:t>diversify</a:t>
            </a:r>
            <a:r>
              <a:rPr sz="2400" spc="-95" dirty="0"/>
              <a:t> </a:t>
            </a:r>
            <a:r>
              <a:rPr sz="2400" spc="-25" dirty="0"/>
              <a:t>my </a:t>
            </a:r>
            <a:r>
              <a:rPr sz="2400" dirty="0"/>
              <a:t>products,such</a:t>
            </a:r>
            <a:r>
              <a:rPr sz="2400" spc="-105" dirty="0"/>
              <a:t> </a:t>
            </a:r>
            <a:r>
              <a:rPr sz="2400" dirty="0"/>
              <a:t>as</a:t>
            </a:r>
            <a:r>
              <a:rPr sz="2400" spc="-105" dirty="0"/>
              <a:t> </a:t>
            </a:r>
            <a:r>
              <a:rPr sz="2400" dirty="0"/>
              <a:t>blankets</a:t>
            </a:r>
            <a:r>
              <a:rPr sz="2400" spc="-100" dirty="0"/>
              <a:t> </a:t>
            </a:r>
            <a:r>
              <a:rPr sz="2400" dirty="0"/>
              <a:t>,skirts,artchar</a:t>
            </a:r>
            <a:r>
              <a:rPr sz="2400" spc="-105" dirty="0"/>
              <a:t> </a:t>
            </a:r>
            <a:r>
              <a:rPr sz="2400" dirty="0"/>
              <a:t>and</a:t>
            </a:r>
            <a:r>
              <a:rPr sz="2400" spc="-105" dirty="0"/>
              <a:t> </a:t>
            </a:r>
            <a:r>
              <a:rPr sz="2400" spc="-10" dirty="0"/>
              <a:t>sewing </a:t>
            </a:r>
            <a:r>
              <a:rPr sz="2400" dirty="0"/>
              <a:t>cloth</a:t>
            </a:r>
            <a:r>
              <a:rPr sz="2400" spc="-85" dirty="0"/>
              <a:t> </a:t>
            </a:r>
            <a:r>
              <a:rPr sz="2400" dirty="0"/>
              <a:t>to</a:t>
            </a:r>
            <a:r>
              <a:rPr sz="2400" spc="-85" dirty="0"/>
              <a:t> </a:t>
            </a:r>
            <a:r>
              <a:rPr sz="2400" dirty="0"/>
              <a:t>stay</a:t>
            </a:r>
            <a:r>
              <a:rPr sz="2400" spc="-80" dirty="0"/>
              <a:t> </a:t>
            </a:r>
            <a:r>
              <a:rPr sz="2400" dirty="0"/>
              <a:t>competitive,Networking</a:t>
            </a:r>
            <a:r>
              <a:rPr sz="2400" spc="-85" dirty="0"/>
              <a:t> </a:t>
            </a:r>
            <a:r>
              <a:rPr sz="2400" dirty="0"/>
              <a:t>and</a:t>
            </a:r>
            <a:r>
              <a:rPr sz="2400" spc="-80" dirty="0"/>
              <a:t> </a:t>
            </a:r>
            <a:r>
              <a:rPr sz="2400" spc="-10" dirty="0"/>
              <a:t>building </a:t>
            </a:r>
            <a:r>
              <a:rPr sz="2400" dirty="0"/>
              <a:t>relationships</a:t>
            </a:r>
            <a:r>
              <a:rPr sz="2400" spc="-75" dirty="0"/>
              <a:t> </a:t>
            </a:r>
            <a:r>
              <a:rPr sz="2400" dirty="0"/>
              <a:t>with</a:t>
            </a:r>
            <a:r>
              <a:rPr sz="2400" spc="-75" dirty="0"/>
              <a:t> </a:t>
            </a:r>
            <a:r>
              <a:rPr sz="2400" dirty="0"/>
              <a:t>suppliers</a:t>
            </a:r>
            <a:r>
              <a:rPr sz="2400" spc="-70" dirty="0"/>
              <a:t> </a:t>
            </a:r>
            <a:r>
              <a:rPr sz="2400" dirty="0"/>
              <a:t>and</a:t>
            </a:r>
            <a:r>
              <a:rPr sz="2400" spc="-75" dirty="0"/>
              <a:t> </a:t>
            </a:r>
            <a:r>
              <a:rPr sz="2400" dirty="0"/>
              <a:t>customers</a:t>
            </a:r>
            <a:r>
              <a:rPr sz="2400" spc="-75" dirty="0"/>
              <a:t> </a:t>
            </a:r>
            <a:r>
              <a:rPr sz="2400" dirty="0"/>
              <a:t>has</a:t>
            </a:r>
            <a:r>
              <a:rPr sz="2400" spc="-70" dirty="0"/>
              <a:t> </a:t>
            </a:r>
            <a:r>
              <a:rPr sz="2400" spc="-20" dirty="0"/>
              <a:t>been </a:t>
            </a:r>
            <a:r>
              <a:rPr sz="2400" dirty="0"/>
              <a:t>crucial</a:t>
            </a:r>
            <a:r>
              <a:rPr lang="en-ZA" sz="2400" dirty="0"/>
              <a:t> </a:t>
            </a:r>
            <a:r>
              <a:rPr sz="2400" dirty="0"/>
              <a:t>to</a:t>
            </a:r>
            <a:r>
              <a:rPr sz="2400" spc="-90" dirty="0"/>
              <a:t> </a:t>
            </a:r>
            <a:r>
              <a:rPr sz="2400" dirty="0"/>
              <a:t>my</a:t>
            </a:r>
            <a:r>
              <a:rPr sz="2400" spc="-85" dirty="0"/>
              <a:t> </a:t>
            </a:r>
            <a:r>
              <a:rPr sz="2400" dirty="0"/>
              <a:t>business</a:t>
            </a:r>
            <a:r>
              <a:rPr sz="2400" spc="-90" dirty="0"/>
              <a:t> </a:t>
            </a:r>
            <a:r>
              <a:rPr sz="2400" dirty="0"/>
              <a:t>growth</a:t>
            </a:r>
            <a:r>
              <a:rPr sz="2400" spc="-85" dirty="0"/>
              <a:t> </a:t>
            </a:r>
            <a:r>
              <a:rPr sz="2400" dirty="0"/>
              <a:t>and</a:t>
            </a:r>
            <a:r>
              <a:rPr sz="2400" spc="-90" dirty="0"/>
              <a:t> </a:t>
            </a:r>
            <a:r>
              <a:rPr sz="2400" dirty="0"/>
              <a:t>success.I’ve</a:t>
            </a:r>
            <a:r>
              <a:rPr sz="2400" spc="-85" dirty="0"/>
              <a:t> </a:t>
            </a:r>
            <a:r>
              <a:rPr sz="2400" spc="-20" dirty="0"/>
              <a:t>also </a:t>
            </a:r>
            <a:r>
              <a:rPr sz="2400" dirty="0"/>
              <a:t>learned</a:t>
            </a:r>
            <a:r>
              <a:rPr sz="2400" spc="-80" dirty="0"/>
              <a:t> </a:t>
            </a:r>
            <a:r>
              <a:rPr sz="2400" dirty="0"/>
              <a:t>to</a:t>
            </a:r>
            <a:r>
              <a:rPr sz="2400" spc="-75" dirty="0"/>
              <a:t> </a:t>
            </a:r>
            <a:r>
              <a:rPr sz="2400" dirty="0"/>
              <a:t>prioritize</a:t>
            </a:r>
            <a:r>
              <a:rPr sz="2400" spc="-75" dirty="0"/>
              <a:t> </a:t>
            </a:r>
            <a:r>
              <a:rPr sz="2400" dirty="0"/>
              <a:t>tasks,manage</a:t>
            </a:r>
            <a:r>
              <a:rPr sz="2400" spc="-70" dirty="0"/>
              <a:t> </a:t>
            </a:r>
            <a:r>
              <a:rPr sz="2400" dirty="0"/>
              <a:t>my</a:t>
            </a:r>
            <a:r>
              <a:rPr sz="2400" spc="-80" dirty="0"/>
              <a:t> </a:t>
            </a:r>
            <a:r>
              <a:rPr sz="2400" spc="-20" dirty="0"/>
              <a:t>time effectively</a:t>
            </a:r>
            <a:r>
              <a:rPr lang="en-ZA" sz="2400" spc="-20" dirty="0"/>
              <a:t> </a:t>
            </a:r>
            <a:r>
              <a:rPr sz="2400" spc="-20" dirty="0"/>
              <a:t>and</a:t>
            </a:r>
            <a:r>
              <a:rPr sz="2400" spc="-75" dirty="0"/>
              <a:t> </a:t>
            </a:r>
            <a:r>
              <a:rPr sz="2400" dirty="0"/>
              <a:t>make</a:t>
            </a:r>
            <a:r>
              <a:rPr sz="2400" spc="-70" dirty="0"/>
              <a:t> </a:t>
            </a:r>
            <a:r>
              <a:rPr sz="2400" spc="-20" dirty="0"/>
              <a:t>data-</a:t>
            </a:r>
            <a:r>
              <a:rPr sz="2400" dirty="0"/>
              <a:t>driven</a:t>
            </a:r>
            <a:r>
              <a:rPr sz="2400" spc="-75" dirty="0"/>
              <a:t> </a:t>
            </a:r>
            <a:r>
              <a:rPr sz="2400" spc="-10" dirty="0"/>
              <a:t>decisions.Through </a:t>
            </a:r>
            <a:r>
              <a:rPr sz="2400" dirty="0"/>
              <a:t>these</a:t>
            </a:r>
            <a:r>
              <a:rPr sz="2400" spc="-85" dirty="0"/>
              <a:t> </a:t>
            </a:r>
            <a:r>
              <a:rPr sz="2400" dirty="0"/>
              <a:t>experiences</a:t>
            </a:r>
            <a:r>
              <a:rPr lang="en-ZA" sz="2400" dirty="0"/>
              <a:t>, </a:t>
            </a:r>
            <a:r>
              <a:rPr sz="2400" dirty="0"/>
              <a:t>I’ve</a:t>
            </a:r>
            <a:r>
              <a:rPr sz="2400" spc="-85" dirty="0"/>
              <a:t> </a:t>
            </a:r>
            <a:r>
              <a:rPr sz="2400" dirty="0"/>
              <a:t>develped</a:t>
            </a:r>
            <a:r>
              <a:rPr sz="2400" spc="-90" dirty="0"/>
              <a:t> </a:t>
            </a:r>
            <a:r>
              <a:rPr sz="2400" dirty="0"/>
              <a:t>resilience,creativity</a:t>
            </a:r>
            <a:r>
              <a:rPr sz="2400" spc="-90" dirty="0"/>
              <a:t> </a:t>
            </a:r>
            <a:r>
              <a:rPr sz="2400" spc="-25" dirty="0"/>
              <a:t>and </a:t>
            </a:r>
            <a:r>
              <a:rPr sz="2400" dirty="0"/>
              <a:t>a</a:t>
            </a:r>
            <a:r>
              <a:rPr sz="2400" spc="-70" dirty="0"/>
              <a:t> </a:t>
            </a:r>
            <a:r>
              <a:rPr sz="2400" dirty="0"/>
              <a:t>stronger</a:t>
            </a:r>
            <a:r>
              <a:rPr sz="2400" spc="-65" dirty="0"/>
              <a:t> </a:t>
            </a:r>
            <a:r>
              <a:rPr sz="2400" dirty="0"/>
              <a:t>entreprenual</a:t>
            </a:r>
            <a:r>
              <a:rPr sz="2400" spc="-65" dirty="0"/>
              <a:t> </a:t>
            </a:r>
            <a:r>
              <a:rPr sz="2400" spc="-10" dirty="0"/>
              <a:t>mindset.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944" y="204470"/>
            <a:ext cx="10024110" cy="763351"/>
          </a:xfrm>
          <a:prstGeom prst="rect">
            <a:avLst/>
          </a:prstGeom>
        </p:spPr>
        <p:txBody>
          <a:bodyPr vert="horz" wrap="square" lIns="0" tIns="321310" rIns="0" bIns="0" rtlCol="0">
            <a:spAutoFit/>
          </a:bodyPr>
          <a:lstStyle/>
          <a:p>
            <a:pPr marL="3603625" marR="5080" indent="-3063240">
              <a:lnSpc>
                <a:spcPts val="3880"/>
              </a:lnSpc>
              <a:spcBef>
                <a:spcPts val="595"/>
              </a:spcBef>
            </a:pPr>
            <a:r>
              <a:rPr sz="2400" dirty="0"/>
              <a:t>MY</a:t>
            </a:r>
            <a:r>
              <a:rPr sz="2400" spc="-105" dirty="0"/>
              <a:t> </a:t>
            </a:r>
            <a:r>
              <a:rPr sz="2400" dirty="0"/>
              <a:t>EXPERIENCE</a:t>
            </a:r>
            <a:r>
              <a:rPr sz="2400" spc="-105" dirty="0"/>
              <a:t> </a:t>
            </a:r>
            <a:r>
              <a:rPr sz="2400" dirty="0"/>
              <a:t>DURING</a:t>
            </a:r>
            <a:r>
              <a:rPr sz="2400" spc="-105" dirty="0"/>
              <a:t> </a:t>
            </a:r>
            <a:r>
              <a:rPr sz="2400" spc="-10" dirty="0"/>
              <a:t>SUNRISE CAMPAIGN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676400"/>
            <a:ext cx="10515600" cy="531876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sunrise</a:t>
            </a:r>
            <a:r>
              <a:rPr sz="20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campaign,</a:t>
            </a:r>
            <a:r>
              <a:rPr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000" spc="-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lang="en-ZA" sz="2000" spc="-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stand up for yourself. </a:t>
            </a:r>
            <a:endParaRPr lang="en-ZA" sz="2000" spc="-10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lang="en-ZA" sz="2000" spc="-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treat my children the same or equal. </a:t>
            </a:r>
            <a:endParaRPr lang="en-ZA" sz="2000" spc="-10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lang="en-ZA" sz="2000" spc="-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ZA"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 computer and it was something I have known before. </a:t>
            </a: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lang="en-ZA" sz="2000" b="1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Entrepreneurship workshops</a:t>
            </a:r>
            <a:r>
              <a:rPr lang="en-Z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000" spc="-1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lang="en-Z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inancial</a:t>
            </a:r>
            <a:r>
              <a:rPr sz="20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lang="en-ZA" sz="20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Z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arketing </a:t>
            </a:r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trategies</a:t>
            </a:r>
            <a:endParaRPr lang="en-Z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Mentorship</a:t>
            </a:r>
            <a:r>
              <a:rPr sz="2000" b="1" spc="-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played</a:t>
            </a:r>
            <a:r>
              <a:rPr sz="2000" b="1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sgnificant</a:t>
            </a:r>
            <a:r>
              <a:rPr sz="2000" b="1" spc="-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ZA" sz="2000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</a:t>
            </a:r>
            <a:r>
              <a:rPr sz="2000" spc="-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  <a:r>
              <a:rPr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sz="2000" b="1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sz="20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sz="2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sz="2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peers</a:t>
            </a:r>
            <a:r>
              <a:rPr sz="2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mentors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helped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overcome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refine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30429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60" dirty="0"/>
              <a:t> </a:t>
            </a:r>
            <a:r>
              <a:rPr dirty="0"/>
              <a:t>MY</a:t>
            </a:r>
            <a:r>
              <a:rPr spc="-50" dirty="0"/>
              <a:t> </a:t>
            </a:r>
            <a:r>
              <a:rPr dirty="0"/>
              <a:t>LIFE</a:t>
            </a:r>
            <a:r>
              <a:rPr spc="-50" dirty="0"/>
              <a:t> </a:t>
            </a:r>
            <a:r>
              <a:rPr dirty="0"/>
              <a:t>HAS</a:t>
            </a:r>
            <a:r>
              <a:rPr spc="-50" dirty="0"/>
              <a:t> </a:t>
            </a:r>
            <a:r>
              <a:rPr spc="-10" dirty="0"/>
              <a:t>CHANGED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399" y="1676401"/>
            <a:ext cx="9772649" cy="525464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75"/>
              </a:spcBef>
              <a:tabLst>
                <a:tab pos="1775460" algn="l"/>
              </a:tabLst>
            </a:pP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Starting</a:t>
            </a:r>
            <a:r>
              <a:rPr sz="2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b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sz="2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boosted</a:t>
            </a:r>
            <a:r>
              <a:rPr sz="2800" b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lang="en-Z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independence,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allowing</a:t>
            </a:r>
            <a:r>
              <a:rPr sz="2800"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finances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sz="2800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8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800" spc="-8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</a:t>
            </a:r>
            <a:r>
              <a:rPr sz="2800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sz="28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ZA" sz="2800" spc="-2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lang="en-ZA" sz="2800" b="1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Impact</a:t>
            </a:r>
            <a:r>
              <a:rPr lang="en-ZA" sz="28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sz="28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800" spc="-9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positively</a:t>
            </a:r>
            <a:r>
              <a:rPr sz="28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dynamics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gained</a:t>
            </a:r>
            <a:r>
              <a:rPr sz="2800"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expanded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</a:t>
            </a:r>
            <a:r>
              <a:rPr sz="2800" spc="-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sz="28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2800" spc="-1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ts val="302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1775460" algn="l"/>
              </a:tabLst>
            </a:pPr>
            <a:r>
              <a:rPr sz="28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</a:t>
            </a:r>
            <a:r>
              <a:rPr sz="28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2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sz="2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brought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lifestyle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improvements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,including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flexibility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autonomy.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-49530"/>
            <a:ext cx="7729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PLEASE</a:t>
            </a:r>
            <a:r>
              <a:rPr sz="3200" spc="-60" dirty="0"/>
              <a:t> </a:t>
            </a:r>
            <a:r>
              <a:rPr sz="3200" dirty="0"/>
              <a:t>DESCRIBE</a:t>
            </a:r>
            <a:r>
              <a:rPr sz="3200" spc="-60" dirty="0"/>
              <a:t> </a:t>
            </a:r>
            <a:r>
              <a:rPr sz="3200" dirty="0"/>
              <a:t>THE</a:t>
            </a:r>
            <a:r>
              <a:rPr sz="3200" spc="-60" dirty="0"/>
              <a:t> </a:t>
            </a:r>
            <a:r>
              <a:rPr sz="3200" spc="-10" dirty="0"/>
              <a:t>BUSINESS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000125"/>
            <a:ext cx="5160010" cy="58317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33985">
              <a:lnSpc>
                <a:spcPts val="3020"/>
              </a:lnSpc>
              <a:spcBef>
                <a:spcPts val="475"/>
              </a:spcBef>
            </a:pPr>
            <a:r>
              <a:rPr sz="2800" b="1" dirty="0">
                <a:latin typeface="Verdana" panose="020B0604030504040204"/>
                <a:cs typeface="Verdana" panose="020B0604030504040204"/>
              </a:rPr>
              <a:t>Business</a:t>
            </a:r>
            <a:r>
              <a:rPr sz="2800" b="1" spc="-14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b="1" spc="-10" dirty="0">
                <a:latin typeface="Verdana" panose="020B0604030504040204"/>
                <a:cs typeface="Verdana" panose="020B0604030504040204"/>
              </a:rPr>
              <a:t>overview: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Enny’s </a:t>
            </a:r>
            <a:r>
              <a:rPr sz="2800" dirty="0">
                <a:latin typeface="Verdana" panose="020B0604030504040204"/>
                <a:cs typeface="Verdana" panose="020B0604030504040204"/>
              </a:rPr>
              <a:t>Business</a:t>
            </a:r>
            <a:r>
              <a:rPr sz="28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is</a:t>
            </a:r>
            <a:r>
              <a:rPr sz="28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</a:t>
            </a:r>
            <a:r>
              <a:rPr sz="28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online</a:t>
            </a:r>
            <a:r>
              <a:rPr sz="2800" spc="-4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30" dirty="0">
                <a:latin typeface="Verdana" panose="020B0604030504040204"/>
                <a:cs typeface="Verdana" panose="020B0604030504040204"/>
              </a:rPr>
              <a:t>door-</a:t>
            </a:r>
            <a:r>
              <a:rPr sz="2800" dirty="0">
                <a:latin typeface="Verdana" panose="020B0604030504040204"/>
                <a:cs typeface="Verdana" panose="020B0604030504040204"/>
              </a:rPr>
              <a:t>door</a:t>
            </a:r>
            <a:r>
              <a:rPr sz="2800" spc="-3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sales</a:t>
            </a:r>
            <a:r>
              <a:rPr sz="2800" spc="-3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of</a:t>
            </a:r>
            <a:r>
              <a:rPr sz="2800" spc="-3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blanket</a:t>
            </a:r>
            <a:r>
              <a:rPr lang="en-ZA" sz="2800" spc="-10" dirty="0">
                <a:latin typeface="Verdana" panose="020B0604030504040204"/>
                <a:cs typeface="Verdana" panose="020B0604030504040204"/>
              </a:rPr>
              <a:t>, </a:t>
            </a:r>
            <a:r>
              <a:rPr lang="en-ZA" sz="2800" dirty="0">
                <a:latin typeface="Verdana" panose="020B0604030504040204"/>
                <a:cs typeface="Verdana" panose="020B0604030504040204"/>
              </a:rPr>
              <a:t>curtains and skirts</a:t>
            </a:r>
            <a:r>
              <a:rPr sz="2800" dirty="0">
                <a:latin typeface="Verdana" panose="020B0604030504040204"/>
                <a:cs typeface="Verdana" panose="020B0604030504040204"/>
              </a:rPr>
              <a:t>.No</a:t>
            </a:r>
            <a:r>
              <a:rPr sz="2800" spc="-10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physical storefront.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375285">
              <a:lnSpc>
                <a:spcPts val="3020"/>
              </a:lnSpc>
              <a:spcBef>
                <a:spcPts val="1000"/>
              </a:spcBef>
            </a:pPr>
            <a:r>
              <a:rPr sz="2800" b="1" dirty="0">
                <a:latin typeface="Verdana" panose="020B0604030504040204"/>
                <a:cs typeface="Verdana" panose="020B0604030504040204"/>
              </a:rPr>
              <a:t>Services:</a:t>
            </a:r>
            <a:r>
              <a:rPr sz="2800" dirty="0">
                <a:latin typeface="Verdana" panose="020B0604030504040204"/>
                <a:cs typeface="Verdana" panose="020B0604030504040204"/>
              </a:rPr>
              <a:t>Online</a:t>
            </a:r>
            <a:r>
              <a:rPr sz="2800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sales </a:t>
            </a:r>
            <a:r>
              <a:rPr sz="2800" dirty="0">
                <a:latin typeface="Verdana" panose="020B0604030504040204"/>
                <a:cs typeface="Verdana" panose="020B0604030504040204"/>
              </a:rPr>
              <a:t>through</a:t>
            </a:r>
            <a:r>
              <a:rPr sz="2800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social</a:t>
            </a:r>
            <a:r>
              <a:rPr sz="2800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media</a:t>
            </a:r>
            <a:r>
              <a:rPr sz="2800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30" dirty="0">
                <a:latin typeface="Verdana" panose="020B0604030504040204"/>
                <a:cs typeface="Verdana" panose="020B0604030504040204"/>
              </a:rPr>
              <a:t>door-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to-</a:t>
            </a:r>
            <a:r>
              <a:rPr sz="2800" dirty="0">
                <a:latin typeface="Verdana" panose="020B0604030504040204"/>
                <a:cs typeface="Verdana" panose="020B0604030504040204"/>
              </a:rPr>
              <a:t>door</a:t>
            </a:r>
            <a:r>
              <a:rPr sz="2800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sales</a:t>
            </a:r>
            <a:r>
              <a:rPr sz="2800" spc="-3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without transportation.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90805">
              <a:lnSpc>
                <a:spcPts val="3020"/>
              </a:lnSpc>
              <a:spcBef>
                <a:spcPts val="1000"/>
              </a:spcBef>
            </a:pPr>
            <a:r>
              <a:rPr sz="2800" b="1" spc="-10" dirty="0">
                <a:latin typeface="Verdana" panose="020B0604030504040204"/>
                <a:cs typeface="Verdana" panose="020B0604030504040204"/>
              </a:rPr>
              <a:t>Achievements: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Built</a:t>
            </a:r>
            <a:r>
              <a:rPr sz="28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loyalty </a:t>
            </a:r>
            <a:r>
              <a:rPr sz="2800" dirty="0">
                <a:latin typeface="Verdana" panose="020B0604030504040204"/>
                <a:cs typeface="Verdana" panose="020B0604030504040204"/>
              </a:rPr>
              <a:t>with</a:t>
            </a:r>
            <a:r>
              <a:rPr sz="2800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customers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both</a:t>
            </a:r>
            <a:r>
              <a:rPr sz="2800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online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 on-</a:t>
            </a:r>
            <a:r>
              <a:rPr sz="2800" spc="-20" dirty="0">
                <a:latin typeface="Verdana" panose="020B0604030504040204"/>
                <a:cs typeface="Verdana" panose="020B0604030504040204"/>
              </a:rPr>
              <a:t>site.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ts val="3020"/>
              </a:lnSpc>
              <a:spcBef>
                <a:spcPts val="1000"/>
              </a:spcBef>
            </a:pPr>
            <a:r>
              <a:rPr sz="2800" b="1" spc="-10" dirty="0">
                <a:latin typeface="Verdana" panose="020B0604030504040204"/>
                <a:cs typeface="Verdana" panose="020B0604030504040204"/>
              </a:rPr>
              <a:t>Challenges: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Logistics</a:t>
            </a:r>
            <a:r>
              <a:rPr sz="28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dirty="0">
                <a:latin typeface="Verdana" panose="020B0604030504040204"/>
                <a:cs typeface="Verdana" panose="020B0604030504040204"/>
              </a:rPr>
              <a:t>delivery</a:t>
            </a:r>
            <a:r>
              <a:rPr sz="2800" spc="-4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due</a:t>
            </a:r>
            <a:r>
              <a:rPr sz="2800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to</a:t>
            </a:r>
            <a:r>
              <a:rPr sz="2800" spc="-4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no</a:t>
            </a:r>
            <a:r>
              <a:rPr sz="2800" spc="-4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transport.</a:t>
            </a:r>
            <a:endParaRPr sz="2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67" y="568680"/>
            <a:ext cx="3216097" cy="40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3" y="1447800"/>
            <a:ext cx="2981202" cy="210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447800"/>
            <a:ext cx="2633700" cy="2103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073" y="3733799"/>
            <a:ext cx="2892927" cy="2169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250" y="408304"/>
            <a:ext cx="920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CUSTOMER</a:t>
            </a:r>
            <a:r>
              <a:rPr spc="-105" dirty="0"/>
              <a:t> </a:t>
            </a:r>
            <a:r>
              <a:rPr dirty="0"/>
              <a:t>BASE</a:t>
            </a:r>
            <a:r>
              <a:rPr spc="-100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spc="-10" dirty="0"/>
              <a:t>COMPETION?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38860"/>
            <a:ext cx="5358130" cy="5766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95"/>
              </a:spcBef>
            </a:pPr>
            <a:r>
              <a:rPr sz="2800" b="1" dirty="0">
                <a:latin typeface="Verdana" panose="020B0604030504040204"/>
                <a:cs typeface="Verdana" panose="020B0604030504040204"/>
              </a:rPr>
              <a:t>Customer</a:t>
            </a:r>
            <a:r>
              <a:rPr sz="2800" b="1" spc="-14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b="1" spc="-10" dirty="0">
                <a:latin typeface="Verdana" panose="020B0604030504040204"/>
                <a:cs typeface="Verdana" panose="020B0604030504040204"/>
              </a:rPr>
              <a:t>Base: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Individuals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862330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familes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seeking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0" dirty="0">
                <a:latin typeface="Verdana" panose="020B0604030504040204"/>
                <a:cs typeface="Verdana" panose="020B0604030504040204"/>
              </a:rPr>
              <a:t>cozy </a:t>
            </a:r>
            <a:r>
              <a:rPr sz="2800" dirty="0">
                <a:latin typeface="Verdana" panose="020B0604030504040204"/>
                <a:cs typeface="Verdana" panose="020B0604030504040204"/>
              </a:rPr>
              <a:t>blankets</a:t>
            </a:r>
            <a:r>
              <a:rPr sz="28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comforters.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2845"/>
              </a:lnSpc>
            </a:pPr>
            <a:r>
              <a:rPr sz="2800" b="1" spc="-10" dirty="0">
                <a:latin typeface="Verdana" panose="020B0604030504040204"/>
                <a:cs typeface="Verdana" panose="020B0604030504040204"/>
              </a:rPr>
              <a:t>Growth: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Yes,</a:t>
            </a:r>
            <a:r>
              <a:rPr sz="2800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customer</a:t>
            </a:r>
            <a:r>
              <a:rPr sz="2800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0" dirty="0">
                <a:latin typeface="Verdana" panose="020B0604030504040204"/>
                <a:cs typeface="Verdana" panose="020B0604030504040204"/>
              </a:rPr>
              <a:t>base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234315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Verdana" panose="020B0604030504040204"/>
                <a:cs typeface="Verdana" panose="020B0604030504040204"/>
              </a:rPr>
              <a:t>has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increased</a:t>
            </a:r>
            <a:r>
              <a:rPr sz="2800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through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social </a:t>
            </a:r>
            <a:r>
              <a:rPr sz="2800" dirty="0">
                <a:latin typeface="Verdana" panose="020B0604030504040204"/>
                <a:cs typeface="Verdana" panose="020B0604030504040204"/>
              </a:rPr>
              <a:t>media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marketing</a:t>
            </a:r>
            <a:r>
              <a:rPr lang="en-ZA" sz="2800" spc="-10" dirty="0">
                <a:latin typeface="Verdana" panose="020B0604030504040204"/>
                <a:cs typeface="Verdana" panose="020B0604030504040204"/>
              </a:rPr>
              <a:t> (WhatsApp and Facebook).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2845"/>
              </a:lnSpc>
            </a:pPr>
            <a:r>
              <a:rPr sz="2800" b="1" dirty="0">
                <a:latin typeface="Verdana" panose="020B0604030504040204"/>
                <a:cs typeface="Verdana" panose="020B0604030504040204"/>
              </a:rPr>
              <a:t>Competitors:</a:t>
            </a:r>
            <a:r>
              <a:rPr sz="2800" b="1" spc="-10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Local</a:t>
            </a:r>
            <a:r>
              <a:rPr sz="2800" spc="-12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0" dirty="0">
                <a:latin typeface="Verdana" panose="020B0604030504040204"/>
                <a:cs typeface="Verdana" panose="020B0604030504040204"/>
              </a:rPr>
              <a:t>home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1078230">
              <a:lnSpc>
                <a:spcPct val="70000"/>
              </a:lnSpc>
              <a:spcBef>
                <a:spcPts val="510"/>
              </a:spcBef>
            </a:pPr>
            <a:r>
              <a:rPr sz="2800" dirty="0">
                <a:latin typeface="Verdana" panose="020B0604030504040204"/>
                <a:cs typeface="Verdana" panose="020B0604030504040204"/>
              </a:rPr>
              <a:t>goods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stores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online markertplaces.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2845"/>
              </a:lnSpc>
            </a:pPr>
            <a:r>
              <a:rPr sz="2800" b="1" dirty="0">
                <a:latin typeface="Verdana" panose="020B0604030504040204"/>
                <a:cs typeface="Verdana" panose="020B0604030504040204"/>
              </a:rPr>
              <a:t>Competitive</a:t>
            </a:r>
            <a:r>
              <a:rPr sz="2800" b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b="1" spc="-10" dirty="0">
                <a:latin typeface="Verdana" panose="020B0604030504040204"/>
                <a:cs typeface="Verdana" panose="020B0604030504040204"/>
              </a:rPr>
              <a:t>strategy: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Focus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452120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Verdana" panose="020B0604030504040204"/>
                <a:cs typeface="Verdana" panose="020B0604030504040204"/>
              </a:rPr>
              <a:t>on</a:t>
            </a:r>
            <a:r>
              <a:rPr sz="2800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unique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products</a:t>
            </a:r>
            <a:r>
              <a:rPr sz="2800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dirty="0">
                <a:latin typeface="Verdana" panose="020B0604030504040204"/>
                <a:cs typeface="Verdana" panose="020B0604030504040204"/>
              </a:rPr>
              <a:t>excellent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customer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service.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2845"/>
              </a:lnSpc>
            </a:pPr>
            <a:r>
              <a:rPr sz="2800" b="1" spc="-10" dirty="0">
                <a:latin typeface="Verdana" panose="020B0604030504040204"/>
                <a:cs typeface="Verdana" panose="020B0604030504040204"/>
              </a:rPr>
              <a:t>Competitive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2350"/>
              </a:lnSpc>
            </a:pPr>
            <a:r>
              <a:rPr sz="2800" b="1" spc="-10" dirty="0">
                <a:latin typeface="Verdana" panose="020B0604030504040204"/>
                <a:cs typeface="Verdana" panose="020B0604030504040204"/>
              </a:rPr>
              <a:t>Advantage: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Personalized</a:t>
            </a:r>
            <a:endParaRPr sz="2800" dirty="0">
              <a:latin typeface="Verdana" panose="020B0604030504040204"/>
              <a:cs typeface="Verdana" panose="020B0604030504040204"/>
            </a:endParaRPr>
          </a:p>
          <a:p>
            <a:pPr marL="12700" marR="499745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Verdana" panose="020B0604030504040204"/>
                <a:cs typeface="Verdana" panose="020B0604030504040204"/>
              </a:rPr>
              <a:t>service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building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strong </a:t>
            </a:r>
            <a:r>
              <a:rPr sz="2800" dirty="0">
                <a:latin typeface="Verdana" panose="020B0604030504040204"/>
                <a:cs typeface="Verdana" panose="020B0604030504040204"/>
              </a:rPr>
              <a:t>customer</a:t>
            </a:r>
            <a:r>
              <a:rPr sz="2800" spc="-9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relationships.</a:t>
            </a:r>
            <a:endParaRPr sz="2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2220" y="1146047"/>
            <a:ext cx="4367530" cy="3730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970" y="408304"/>
            <a:ext cx="81000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100" dirty="0"/>
              <a:t> </a:t>
            </a:r>
            <a:r>
              <a:rPr dirty="0"/>
              <a:t>PRODUCTS</a:t>
            </a:r>
            <a:r>
              <a:rPr spc="-75" dirty="0"/>
              <a:t> </a:t>
            </a:r>
            <a:r>
              <a:rPr dirty="0"/>
              <a:t>OR</a:t>
            </a:r>
            <a:r>
              <a:rPr spc="-80" dirty="0"/>
              <a:t> </a:t>
            </a:r>
            <a:r>
              <a:rPr spc="-10" dirty="0"/>
              <a:t>SERVICES?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30300"/>
            <a:ext cx="5151120" cy="471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855"/>
              </a:lnSpc>
              <a:spcBef>
                <a:spcPts val="95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Enny’s</a:t>
            </a:r>
            <a:r>
              <a:rPr sz="28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ts val="2350"/>
              </a:lnSpc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expanded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109980" algn="just">
              <a:lnSpc>
                <a:spcPct val="70000"/>
              </a:lnSpc>
              <a:spcBef>
                <a:spcPts val="505"/>
              </a:spcBef>
            </a:pP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beansatchar,skirts</a:t>
            </a:r>
            <a:r>
              <a:rPr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clothing.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ts val="2845"/>
              </a:lnSpc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beans,atchar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skirts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12775" algn="just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selling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</a:t>
            </a:r>
            <a:r>
              <a:rPr sz="2800" spc="-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ts val="2845"/>
              </a:lnSpc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blankets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70000"/>
              </a:lnSpc>
              <a:spcBef>
                <a:spcPts val="510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selling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product,but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</a:t>
            </a:r>
            <a:r>
              <a:rPr sz="2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gaining</a:t>
            </a:r>
            <a:r>
              <a:rPr sz="2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popularity.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ts val="2845"/>
              </a:lnSpc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Enny’s</a:t>
            </a:r>
            <a:r>
              <a:rPr sz="28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promotes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ts val="2350"/>
              </a:lnSpc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29565" algn="just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media,highlighting</a:t>
            </a:r>
            <a:r>
              <a:rPr sz="2800" spc="-1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versality</a:t>
            </a:r>
            <a:r>
              <a:rPr sz="28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</a:t>
            </a:r>
            <a:r>
              <a:rPr sz="28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5400" y="1434083"/>
            <a:ext cx="1588007" cy="176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545" y="434975"/>
            <a:ext cx="6010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Arial" panose="020B0604020202020204"/>
                <a:cs typeface="Arial" panose="020B0604020202020204"/>
              </a:rPr>
              <a:t>QUALITY</a:t>
            </a:r>
            <a:r>
              <a:rPr spc="-195" dirty="0">
                <a:latin typeface="Arial" panose="020B0604020202020204"/>
                <a:cs typeface="Arial" panose="020B0604020202020204"/>
              </a:rPr>
              <a:t> </a:t>
            </a:r>
            <a:r>
              <a:rPr dirty="0">
                <a:latin typeface="Arial" panose="020B0604020202020204"/>
                <a:cs typeface="Arial" panose="020B0604020202020204"/>
              </a:rPr>
              <a:t>AND</a:t>
            </a:r>
            <a:r>
              <a:rPr spc="15" dirty="0">
                <a:latin typeface="Arial" panose="020B0604020202020204"/>
                <a:cs typeface="Arial" panose="020B0604020202020204"/>
              </a:rPr>
              <a:t> </a:t>
            </a:r>
            <a:r>
              <a:rPr spc="-20" dirty="0">
                <a:latin typeface="Arial" panose="020B0604020202020204"/>
                <a:cs typeface="Arial" panose="020B0604020202020204"/>
              </a:rPr>
              <a:t>PACKAGING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1255"/>
            <a:ext cx="5560061" cy="457997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70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ZA"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aren’t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satisfied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packaging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sz="2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upon.</a:t>
            </a:r>
            <a:r>
              <a:rPr lang="en-ZA"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Currently,</a:t>
            </a:r>
            <a:r>
              <a:rPr lang="en-ZA"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branding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packaging,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intend</a:t>
            </a:r>
            <a:r>
              <a:rPr sz="28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</a:t>
            </a:r>
            <a:r>
              <a:rPr sz="28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appeal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  <a:r>
              <a:rPr lang="en-ZA" sz="2800" spc="-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800" spc="-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</a:t>
            </a:r>
            <a:r>
              <a:rPr sz="28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loyalty,</a:t>
            </a:r>
            <a:r>
              <a:rPr lang="en-ZA"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sz="28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revamp</a:t>
            </a:r>
            <a:r>
              <a:rPr sz="28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packaging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7268" y="1408175"/>
            <a:ext cx="3329939" cy="4549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7454" y="403859"/>
            <a:ext cx="719709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BUSINESS</a:t>
            </a:r>
            <a:r>
              <a:rPr sz="4000" spc="-150" dirty="0"/>
              <a:t> </a:t>
            </a:r>
            <a:r>
              <a:rPr sz="4000" spc="-10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170939"/>
            <a:ext cx="4937125" cy="42928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75"/>
              </a:spcBef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starup,I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haven’t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hired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stuff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yet,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sz="28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daughter.</a:t>
            </a:r>
            <a:r>
              <a:rPr lang="en-ZA"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I’m</a:t>
            </a:r>
            <a:r>
              <a:rPr sz="28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</a:t>
            </a:r>
            <a:r>
              <a:rPr sz="28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</a:t>
            </a:r>
            <a:r>
              <a:rPr sz="28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8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z="2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grows.I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regularly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inventory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</a:t>
            </a:r>
            <a:r>
              <a:rPr sz="28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</a:t>
            </a:r>
            <a:r>
              <a:rPr sz="2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</a:t>
            </a:r>
            <a:r>
              <a:rPr sz="2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stocking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pricing,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aiming</a:t>
            </a:r>
            <a:r>
              <a:rPr sz="28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8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surplus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8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products.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80" y="1446275"/>
            <a:ext cx="3444239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150" y="454025"/>
            <a:ext cx="6743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FINANCIAL</a:t>
            </a:r>
            <a:r>
              <a:rPr spc="-165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66494"/>
            <a:ext cx="6322061" cy="430092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marR="5080" indent="-457200">
              <a:lnSpc>
                <a:spcPct val="8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Verdana" panose="020B0604030504040204"/>
                <a:cs typeface="Verdana" panose="020B0604030504040204"/>
              </a:rPr>
              <a:t>managing</a:t>
            </a:r>
            <a:r>
              <a:rPr sz="2800" spc="-80" dirty="0" smtClean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my </a:t>
            </a:r>
            <a:r>
              <a:rPr sz="2800" dirty="0">
                <a:latin typeface="Verdana" panose="020B0604030504040204"/>
                <a:cs typeface="Verdana" panose="020B0604030504040204"/>
              </a:rPr>
              <a:t>finances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using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manual </a:t>
            </a:r>
            <a:r>
              <a:rPr sz="2800" dirty="0">
                <a:latin typeface="Verdana" panose="020B0604030504040204"/>
                <a:cs typeface="Verdana" panose="020B0604030504040204"/>
              </a:rPr>
              <a:t>bookkeeping</a:t>
            </a:r>
            <a:r>
              <a:rPr sz="28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 smtClean="0">
                <a:latin typeface="Verdana" panose="020B0604030504040204"/>
                <a:cs typeface="Verdana" panose="020B0604030504040204"/>
              </a:rPr>
              <a:t>system</a:t>
            </a:r>
            <a:endParaRPr lang="en-ZA" sz="2800" dirty="0" smtClean="0">
              <a:latin typeface="Verdana" panose="020B0604030504040204"/>
              <a:cs typeface="Verdana" panose="020B0604030504040204"/>
            </a:endParaRPr>
          </a:p>
          <a:p>
            <a:pPr marL="469900" marR="5080" indent="-457200">
              <a:lnSpc>
                <a:spcPct val="8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Verdana" panose="020B0604030504040204"/>
                <a:cs typeface="Verdana" panose="020B0604030504040204"/>
              </a:rPr>
              <a:t>more</a:t>
            </a:r>
            <a:r>
              <a:rPr sz="2800" spc="-85" dirty="0" smtClean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organized</a:t>
            </a:r>
            <a:r>
              <a:rPr sz="2800" spc="-9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dirty="0">
                <a:latin typeface="Verdana" panose="020B0604030504040204"/>
                <a:cs typeface="Verdana" panose="020B0604030504040204"/>
              </a:rPr>
              <a:t>efficient</a:t>
            </a:r>
            <a:r>
              <a:rPr sz="2800" spc="1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0" dirty="0">
                <a:latin typeface="Verdana" panose="020B0604030504040204"/>
                <a:cs typeface="Verdana" panose="020B0604030504040204"/>
              </a:rPr>
              <a:t>record-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keeping </a:t>
            </a:r>
            <a:r>
              <a:rPr sz="2800" dirty="0">
                <a:latin typeface="Verdana" panose="020B0604030504040204"/>
                <a:cs typeface="Verdana" panose="020B0604030504040204"/>
              </a:rPr>
              <a:t>system</a:t>
            </a:r>
            <a:r>
              <a:rPr sz="2800" dirty="0" smtClean="0">
                <a:latin typeface="Verdana" panose="020B0604030504040204"/>
                <a:cs typeface="Verdana" panose="020B0604030504040204"/>
              </a:rPr>
              <a:t>.</a:t>
            </a:r>
            <a:endParaRPr lang="en-ZA" sz="2800" dirty="0" smtClean="0">
              <a:latin typeface="Verdana" panose="020B0604030504040204"/>
              <a:cs typeface="Verdana" panose="020B0604030504040204"/>
            </a:endParaRPr>
          </a:p>
          <a:p>
            <a:pPr marL="469900" marR="5080" indent="-457200">
              <a:lnSpc>
                <a:spcPct val="8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Verdana" panose="020B0604030504040204"/>
                <a:cs typeface="Verdana" panose="020B0604030504040204"/>
              </a:rPr>
              <a:t>planning</a:t>
            </a:r>
            <a:r>
              <a:rPr sz="2800" spc="-100" dirty="0" smtClean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to </a:t>
            </a:r>
            <a:r>
              <a:rPr sz="2800" dirty="0">
                <a:latin typeface="Verdana" panose="020B0604030504040204"/>
                <a:cs typeface="Verdana" panose="020B0604030504040204"/>
              </a:rPr>
              <a:t>open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</a:t>
            </a:r>
            <a:r>
              <a:rPr sz="28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business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account </a:t>
            </a:r>
            <a:r>
              <a:rPr sz="2800" dirty="0">
                <a:latin typeface="Verdana" panose="020B0604030504040204"/>
                <a:cs typeface="Verdana" panose="020B0604030504040204"/>
              </a:rPr>
              <a:t>bank</a:t>
            </a:r>
            <a:r>
              <a:rPr sz="28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next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month</a:t>
            </a:r>
            <a:r>
              <a:rPr sz="2800" dirty="0" smtClean="0">
                <a:latin typeface="Verdana" panose="020B0604030504040204"/>
                <a:cs typeface="Verdana" panose="020B0604030504040204"/>
              </a:rPr>
              <a:t>,</a:t>
            </a:r>
            <a:endParaRPr lang="en-ZA" sz="2800" dirty="0" smtClean="0">
              <a:latin typeface="Verdana" panose="020B0604030504040204"/>
              <a:cs typeface="Verdana" panose="020B0604030504040204"/>
            </a:endParaRPr>
          </a:p>
          <a:p>
            <a:pPr marL="469900" marR="5080" indent="-457200">
              <a:lnSpc>
                <a:spcPct val="8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spc="-20" dirty="0" smtClean="0">
                <a:latin typeface="Verdana" panose="020B0604030504040204"/>
                <a:cs typeface="Verdana" panose="020B0604030504040204"/>
              </a:rPr>
              <a:t>will </a:t>
            </a:r>
            <a:r>
              <a:rPr sz="2800" dirty="0">
                <a:latin typeface="Verdana" panose="020B0604030504040204"/>
                <a:cs typeface="Verdana" panose="020B0604030504040204"/>
              </a:rPr>
              <a:t>help</a:t>
            </a:r>
            <a:r>
              <a:rPr sz="2800" spc="-4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me</a:t>
            </a:r>
            <a:r>
              <a:rPr sz="2800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better</a:t>
            </a:r>
            <a:r>
              <a:rPr sz="2800" spc="-4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manage</a:t>
            </a:r>
            <a:r>
              <a:rPr sz="2800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25" dirty="0">
                <a:latin typeface="Verdana" panose="020B0604030504040204"/>
                <a:cs typeface="Verdana" panose="020B0604030504040204"/>
              </a:rPr>
              <a:t>my </a:t>
            </a:r>
            <a:r>
              <a:rPr sz="2800" dirty="0">
                <a:latin typeface="Verdana" panose="020B0604030504040204"/>
                <a:cs typeface="Verdana" panose="020B0604030504040204"/>
              </a:rPr>
              <a:t>finances</a:t>
            </a:r>
            <a:r>
              <a:rPr sz="2800" dirty="0" smtClean="0">
                <a:latin typeface="Verdana" panose="020B0604030504040204"/>
                <a:cs typeface="Verdana" panose="020B0604030504040204"/>
              </a:rPr>
              <a:t>,</a:t>
            </a:r>
            <a:endParaRPr lang="en-ZA" sz="2800" dirty="0" smtClean="0">
              <a:latin typeface="Verdana" panose="020B0604030504040204"/>
              <a:cs typeface="Verdana" panose="020B0604030504040204"/>
            </a:endParaRPr>
          </a:p>
          <a:p>
            <a:pPr marL="469900" marR="5080" indent="-457200">
              <a:lnSpc>
                <a:spcPct val="8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Verdana" panose="020B0604030504040204"/>
                <a:cs typeface="Verdana" panose="020B0604030504040204"/>
              </a:rPr>
              <a:t>separate</a:t>
            </a:r>
            <a:r>
              <a:rPr sz="2800" spc="-204" dirty="0" smtClean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personal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business </a:t>
            </a:r>
            <a:r>
              <a:rPr lang="en-US" sz="2800" dirty="0">
                <a:latin typeface="Verdana" panose="020B0604030504040204"/>
                <a:cs typeface="Verdana" panose="020B0604030504040204"/>
              </a:rPr>
              <a:t>expenses</a:t>
            </a:r>
            <a:r>
              <a:rPr sz="2800" dirty="0">
                <a:latin typeface="Verdana" panose="020B0604030504040204"/>
                <a:cs typeface="Verdana" panose="020B0604030504040204"/>
              </a:rPr>
              <a:t>,</a:t>
            </a:r>
            <a:r>
              <a:rPr lang="en-US" sz="280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12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streamline </a:t>
            </a:r>
            <a:r>
              <a:rPr sz="2800" dirty="0">
                <a:latin typeface="Verdana" panose="020B0604030504040204"/>
                <a:cs typeface="Verdana" panose="020B0604030504040204"/>
              </a:rPr>
              <a:t>my</a:t>
            </a:r>
            <a:r>
              <a:rPr sz="28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latin typeface="Verdana" panose="020B0604030504040204"/>
                <a:cs typeface="Verdana" panose="020B0604030504040204"/>
              </a:rPr>
              <a:t>financial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transactions.</a:t>
            </a:r>
            <a:endParaRPr sz="2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2394204"/>
            <a:ext cx="2654807" cy="259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009BDE-A78D-4A59-B0C7-B917E0CD24E6}"/>
</file>

<file path=customXml/itemProps2.xml><?xml version="1.0" encoding="utf-8"?>
<ds:datastoreItem xmlns:ds="http://schemas.openxmlformats.org/officeDocument/2006/customXml" ds:itemID="{703905BE-B83F-4672-8CFF-3D0D570F9F9A}"/>
</file>

<file path=customXml/itemProps3.xml><?xml version="1.0" encoding="utf-8"?>
<ds:datastoreItem xmlns:ds="http://schemas.openxmlformats.org/officeDocument/2006/customXml" ds:itemID="{EFADDE0A-CC24-4A43-8A7F-3E89EA515B2A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882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Verdana</vt:lpstr>
      <vt:lpstr>Office Theme</vt:lpstr>
      <vt:lpstr>PROMOTING GENDER-INCLUSIVEE LOCAL</vt:lpstr>
      <vt:lpstr>MY EXPERIENCE DURING SUNRISE CAMPAIGN</vt:lpstr>
      <vt:lpstr>HOW MY LIFE HAS CHANGED</vt:lpstr>
      <vt:lpstr>PLEASE DESCRIBE THE BUSINESS</vt:lpstr>
      <vt:lpstr>CUSTOMER BASE AND COMPETION?</vt:lpstr>
      <vt:lpstr>NEW PRODUCTS OR SERVICES?</vt:lpstr>
      <vt:lpstr>QUALITY AND PACKAGING</vt:lpstr>
      <vt:lpstr>BUSINESS MANAGEMENT</vt:lpstr>
      <vt:lpstr>FINANCIAL MANAGEMENT</vt:lpstr>
      <vt:lpstr>SAVINGS AND SELF SUFFICIENCY</vt:lpstr>
      <vt:lpstr>INCOME AND EXPENSES FOR THE BUSINESS FOR PAST THREE TO SIX MONTHS</vt:lpstr>
      <vt:lpstr>CHALLENGES</vt:lpstr>
      <vt:lpstr>SUSTAINABILITY</vt:lpstr>
      <vt:lpstr>WHAT PLANS HAVE YOU MADE TO GROW YOUR BUSINESS IN THE NEXT 6 MONTHS?</vt:lpstr>
      <vt:lpstr>ADDITIONAL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GENDER-INCLUSIVEE LOCAL</dc:title>
  <dc:creator>Ramaite</dc:creator>
  <cp:lastModifiedBy>Naledi Masipa  - Programme Associate, GL South Africa</cp:lastModifiedBy>
  <cp:revision>22</cp:revision>
  <dcterms:created xsi:type="dcterms:W3CDTF">2025-07-15T09:39:00Z</dcterms:created>
  <dcterms:modified xsi:type="dcterms:W3CDTF">2026-03-15T14:48:49Z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2025-07-15T02:00:00Z</vt:filetime>
  </property>
  <property fmtid="{D5CDD505-2E9C-101B-9397-08002B2CF9AE}" pid="3" name="Creator">
    <vt:lpwstr>WPS Office WWO_wpscloud_20230707210828-148622b8ac</vt:lpwstr>
  </property>
  <property fmtid="{D5CDD505-2E9C-101B-9397-08002B2CF9AE}" pid="4" name="LastSaved">
    <vt:filetime>2025-07-15T02:00:00Z</vt:filetime>
  </property>
  <property fmtid="{D5CDD505-2E9C-101B-9397-08002B2CF9AE}" pid="5" name="Producer">
    <vt:lpwstr>GPL Ghostscript 9.26</vt:lpwstr>
  </property>
  <property fmtid="{D5CDD505-2E9C-101B-9397-08002B2CF9AE}" pid="6" name="ICV">
    <vt:lpwstr>3300E0C2251C46EA98E8E5F8DF728352_13</vt:lpwstr>
  </property>
  <property fmtid="{D5CDD505-2E9C-101B-9397-08002B2CF9AE}" pid="7" name="KSOProductBuildVer">
    <vt:lpwstr>1033-12.2.0.23196</vt:lpwstr>
  </property>
  <property fmtid="{D5CDD505-2E9C-101B-9397-08002B2CF9AE}" pid="8" name="ContentTypeId">
    <vt:lpwstr>0x010100C7A2C33E21046B4C85A49B72C3A18177</vt:lpwstr>
  </property>
</Properties>
</file>