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18288000" cy="10287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414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043C0FE0-6B74-434A-BD35-775086ED31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A264496-5C6F-4D47-BB7E-B7B8AACBB56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534C7-8A35-4661-8D09-2F6EFC2406D1}" type="datetimeFigureOut">
              <a:rPr lang="en-US" altLang="en-US"/>
              <a:pPr/>
              <a:t>2/21/2025</a:t>
            </a:fld>
            <a:endParaRPr lang="en-US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2E79B37D-2D21-46DA-88D8-29F0DED6D9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D58D5-6CCA-480C-B10A-F8D093B24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38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5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F1ACEAD3-7B12-42EC-9F44-1DBD831A87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2B35A9-3814-455C-AF11-8C856A5E6C30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6664C-CC4E-433F-83FB-1201A78C124A}" type="datetimeFigureOut">
              <a:rPr lang="en-US" altLang="en-US"/>
              <a:pPr/>
              <a:t>2/21/2025</a:t>
            </a:fld>
            <a:endParaRPr lang="en-US" alt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1E618C2-B7B4-46C4-8891-9E1DF6903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F5BF4-BB16-44C6-9E5B-D17560A2DF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51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5FBF7891-B557-4800-AD24-E7FBE2B5F1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FC82523A-47AF-47FB-AF3C-6D83EDFAB998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0C4E2D-CD9C-404C-B271-0744ED14DC7B}" type="datetimeFigureOut">
              <a:rPr lang="en-US" altLang="en-US"/>
              <a:pPr/>
              <a:t>2/21/2025</a:t>
            </a:fld>
            <a:endParaRPr lang="en-US" alt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11564F0E-182C-4067-AF23-23868FAB86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A7440-3769-493D-B56C-A20A32073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9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748289B7-6267-40A6-B090-F92CE09CC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B316705D-8630-4BD5-A0D3-DCF467FADE3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1F0C6A-4F21-4E20-BF44-F83A46FFD6AE}" type="datetimeFigureOut">
              <a:rPr lang="en-US" altLang="en-US"/>
              <a:pPr/>
              <a:t>2/21/2025</a:t>
            </a:fld>
            <a:endParaRPr lang="en-US" alt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B9471324-BEB8-41E3-9458-60C436C9D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E6C48-4F06-4838-A759-F53536C67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17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9488D8F0-6EFD-4009-81F6-9AE1021A5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3400" b="0" i="1" dirty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F8E010E2-8DB0-4344-B268-F2DC171CE9B0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43CB0A6-636D-4072-AB38-B304A49E5343}" type="datetimeFigureOut">
              <a:rPr lang="en-US" altLang="en-US"/>
              <a:pPr/>
              <a:t>2/21/2025</a:t>
            </a:fld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7A11FB91-0489-4F24-8AFE-73CE61E49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EBB49-8D93-4126-8A68-5E3371549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41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g object 16">
            <a:extLst>
              <a:ext uri="{FF2B5EF4-FFF2-40B4-BE49-F238E27FC236}">
                <a16:creationId xmlns:a16="http://schemas.microsoft.com/office/drawing/2014/main" id="{50013BBA-A710-4F51-84DF-0F8E3E901874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582613"/>
          </a:xfrm>
          <a:custGeom>
            <a:avLst/>
            <a:gdLst>
              <a:gd name="T0" fmla="*/ 0 w 18288000"/>
              <a:gd name="T1" fmla="*/ 0 h 582930"/>
              <a:gd name="T2" fmla="*/ 18287999 w 18288000"/>
              <a:gd name="T3" fmla="*/ 0 h 582930"/>
              <a:gd name="T4" fmla="*/ 18287999 w 18288000"/>
              <a:gd name="T5" fmla="*/ 582894 h 582930"/>
              <a:gd name="T6" fmla="*/ 0 w 18288000"/>
              <a:gd name="T7" fmla="*/ 582894 h 582930"/>
              <a:gd name="T8" fmla="*/ 0 w 18288000"/>
              <a:gd name="T9" fmla="*/ 0 h 58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88000" h="582930">
                <a:moveTo>
                  <a:pt x="0" y="0"/>
                </a:moveTo>
                <a:lnTo>
                  <a:pt x="18287999" y="0"/>
                </a:lnTo>
                <a:lnTo>
                  <a:pt x="18287999" y="582894"/>
                </a:lnTo>
                <a:lnTo>
                  <a:pt x="0" y="582894"/>
                </a:lnTo>
                <a:lnTo>
                  <a:pt x="0" y="0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7" name="bg object 17">
            <a:extLst>
              <a:ext uri="{FF2B5EF4-FFF2-40B4-BE49-F238E27FC236}">
                <a16:creationId xmlns:a16="http://schemas.microsoft.com/office/drawing/2014/main" id="{07E0C345-9081-4953-88CA-DA544698461E}"/>
              </a:ext>
            </a:extLst>
          </p:cNvPr>
          <p:cNvSpPr>
            <a:spLocks/>
          </p:cNvSpPr>
          <p:nvPr/>
        </p:nvSpPr>
        <p:spPr bwMode="auto">
          <a:xfrm>
            <a:off x="0" y="9458325"/>
            <a:ext cx="18288000" cy="828675"/>
          </a:xfrm>
          <a:custGeom>
            <a:avLst/>
            <a:gdLst>
              <a:gd name="T0" fmla="*/ 18287999 w 18288000"/>
              <a:gd name="T1" fmla="*/ 828674 h 828675"/>
              <a:gd name="T2" fmla="*/ 0 w 18288000"/>
              <a:gd name="T3" fmla="*/ 828674 h 828675"/>
              <a:gd name="T4" fmla="*/ 0 w 18288000"/>
              <a:gd name="T5" fmla="*/ 0 h 828675"/>
              <a:gd name="T6" fmla="*/ 18287999 w 18288000"/>
              <a:gd name="T7" fmla="*/ 0 h 828675"/>
              <a:gd name="T8" fmla="*/ 18287999 w 18288000"/>
              <a:gd name="T9" fmla="*/ 828674 h 828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88000" h="828675">
                <a:moveTo>
                  <a:pt x="18287999" y="828674"/>
                </a:moveTo>
                <a:lnTo>
                  <a:pt x="0" y="82867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828674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8" name="Holder 2">
            <a:extLst>
              <a:ext uri="{FF2B5EF4-FFF2-40B4-BE49-F238E27FC236}">
                <a16:creationId xmlns:a16="http://schemas.microsoft.com/office/drawing/2014/main" id="{9A15B87A-0A5E-4E08-8469-ACDFFF8C2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09688" y="576263"/>
            <a:ext cx="14932025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9" name="Holder 3">
            <a:extLst>
              <a:ext uri="{FF2B5EF4-FFF2-40B4-BE49-F238E27FC236}">
                <a16:creationId xmlns:a16="http://schemas.microsoft.com/office/drawing/2014/main" id="{9A6FD2BC-B939-4B6E-8293-299D8EDE4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400300" y="2584450"/>
            <a:ext cx="916940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5F70A9ED-8F60-46D8-A1D8-D69305C04E4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905125" y="9658350"/>
            <a:ext cx="13041313" cy="555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2700" eaLnBrk="1" fontAlgn="auto" hangingPunct="1">
              <a:lnSpc>
                <a:spcPts val="3929"/>
              </a:lnSpc>
              <a:spcBef>
                <a:spcPts val="0"/>
              </a:spcBef>
              <a:spcAft>
                <a:spcPts val="0"/>
              </a:spcAft>
              <a:defRPr sz="3400" b="0" i="1" kern="0" spc="114" dirty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1031" name="Holder 5">
            <a:extLst>
              <a:ext uri="{FF2B5EF4-FFF2-40B4-BE49-F238E27FC236}">
                <a16:creationId xmlns:a16="http://schemas.microsoft.com/office/drawing/2014/main" id="{F00EE0B7-2C7A-48F8-B80F-7DA397D284EA}"/>
              </a:ext>
            </a:extLst>
          </p:cNvPr>
          <p:cNvSpPr>
            <a:spLocks noGrp="1" noChangeArrowheads="1"/>
          </p:cNvSpPr>
          <p:nvPr>
            <p:ph type="dt" sz="half" idx="6"/>
          </p:nvPr>
        </p:nvSpPr>
        <p:spPr bwMode="auto">
          <a:xfrm>
            <a:off x="914400" y="9566275"/>
            <a:ext cx="4206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>
                <a:solidFill>
                  <a:srgbClr val="898989"/>
                </a:solidFill>
              </a:defRPr>
            </a:lvl1pPr>
          </a:lstStyle>
          <a:p>
            <a:fld id="{F46D2DC1-F617-48EC-B413-66C8B58CFD9E}" type="datetimeFigureOut">
              <a:rPr lang="en-US" altLang="en-US"/>
              <a:pPr/>
              <a:t>2/21/2025</a:t>
            </a:fld>
            <a:endParaRPr lang="en-US" altLang="en-US"/>
          </a:p>
        </p:txBody>
      </p:sp>
      <p:sp>
        <p:nvSpPr>
          <p:cNvPr id="1032" name="Holder 6">
            <a:extLst>
              <a:ext uri="{FF2B5EF4-FFF2-40B4-BE49-F238E27FC236}">
                <a16:creationId xmlns:a16="http://schemas.microsoft.com/office/drawing/2014/main" id="{47C231BC-5EE7-4B93-94F1-788F0641DA87}"/>
              </a:ext>
            </a:extLst>
          </p:cNvPr>
          <p:cNvSpPr>
            <a:spLocks noGrp="1" noChangeArrowheads="1"/>
          </p:cNvSpPr>
          <p:nvPr>
            <p:ph type="sldNum" sz="quarter" idx="7"/>
          </p:nvPr>
        </p:nvSpPr>
        <p:spPr bwMode="auto">
          <a:xfrm>
            <a:off x="13166725" y="9566275"/>
            <a:ext cx="4206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fld id="{569EDF7C-0AA3-47EA-8FB1-272DF5C38B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hyperlink" Target="mailto:shamryn@grit-gbv.org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://www.grit-gbv.org/" TargetMode="Externa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bject 2">
            <a:extLst>
              <a:ext uri="{FF2B5EF4-FFF2-40B4-BE49-F238E27FC236}">
                <a16:creationId xmlns:a16="http://schemas.microsoft.com/office/drawing/2014/main" id="{4C865772-3FC0-4328-9081-B3142309576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582613"/>
          </a:xfrm>
          <a:custGeom>
            <a:avLst/>
            <a:gdLst>
              <a:gd name="T0" fmla="*/ 0 w 18288000"/>
              <a:gd name="T1" fmla="*/ 0 h 582930"/>
              <a:gd name="T2" fmla="*/ 18287999 w 18288000"/>
              <a:gd name="T3" fmla="*/ 0 h 582930"/>
              <a:gd name="T4" fmla="*/ 18287999 w 18288000"/>
              <a:gd name="T5" fmla="*/ 582894 h 582930"/>
              <a:gd name="T6" fmla="*/ 0 w 18288000"/>
              <a:gd name="T7" fmla="*/ 582894 h 582930"/>
              <a:gd name="T8" fmla="*/ 0 w 18288000"/>
              <a:gd name="T9" fmla="*/ 0 h 582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88000" h="582930">
                <a:moveTo>
                  <a:pt x="0" y="0"/>
                </a:moveTo>
                <a:lnTo>
                  <a:pt x="18287999" y="0"/>
                </a:lnTo>
                <a:lnTo>
                  <a:pt x="18287999" y="582894"/>
                </a:lnTo>
                <a:lnTo>
                  <a:pt x="0" y="582894"/>
                </a:lnTo>
                <a:lnTo>
                  <a:pt x="0" y="0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5" name="object 3">
            <a:extLst>
              <a:ext uri="{FF2B5EF4-FFF2-40B4-BE49-F238E27FC236}">
                <a16:creationId xmlns:a16="http://schemas.microsoft.com/office/drawing/2014/main" id="{0BC89308-C3AF-497F-BB6D-80AB6B5351C6}"/>
              </a:ext>
            </a:extLst>
          </p:cNvPr>
          <p:cNvSpPr>
            <a:spLocks/>
          </p:cNvSpPr>
          <p:nvPr/>
        </p:nvSpPr>
        <p:spPr bwMode="auto">
          <a:xfrm>
            <a:off x="0" y="9458325"/>
            <a:ext cx="18288000" cy="828675"/>
          </a:xfrm>
          <a:custGeom>
            <a:avLst/>
            <a:gdLst>
              <a:gd name="T0" fmla="*/ 18287999 w 18288000"/>
              <a:gd name="T1" fmla="*/ 828674 h 828675"/>
              <a:gd name="T2" fmla="*/ 0 w 18288000"/>
              <a:gd name="T3" fmla="*/ 828674 h 828675"/>
              <a:gd name="T4" fmla="*/ 0 w 18288000"/>
              <a:gd name="T5" fmla="*/ 0 h 828675"/>
              <a:gd name="T6" fmla="*/ 18287999 w 18288000"/>
              <a:gd name="T7" fmla="*/ 0 h 828675"/>
              <a:gd name="T8" fmla="*/ 18287999 w 18288000"/>
              <a:gd name="T9" fmla="*/ 828674 h 828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88000" h="828675">
                <a:moveTo>
                  <a:pt x="18287999" y="828674"/>
                </a:moveTo>
                <a:lnTo>
                  <a:pt x="0" y="828674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828674"/>
                </a:lnTo>
                <a:close/>
              </a:path>
            </a:pathLst>
          </a:custGeom>
          <a:solidFill>
            <a:srgbClr val="6F32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6" name="object 4">
            <a:extLst>
              <a:ext uri="{FF2B5EF4-FFF2-40B4-BE49-F238E27FC236}">
                <a16:creationId xmlns:a16="http://schemas.microsoft.com/office/drawing/2014/main" id="{34B7707B-9F01-4145-B068-51436223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677863"/>
            <a:ext cx="334803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object 5">
            <a:extLst>
              <a:ext uri="{FF2B5EF4-FFF2-40B4-BE49-F238E27FC236}">
                <a16:creationId xmlns:a16="http://schemas.microsoft.com/office/drawing/2014/main" id="{B6A4F6F6-734B-4D0A-BFCF-5CD1DD3E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713" y="384175"/>
            <a:ext cx="3914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object 6">
            <a:extLst>
              <a:ext uri="{FF2B5EF4-FFF2-40B4-BE49-F238E27FC236}">
                <a16:creationId xmlns:a16="http://schemas.microsoft.com/office/drawing/2014/main" id="{7C32A7A1-B3E3-40D1-9F54-290FB74B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0" y="2009775"/>
            <a:ext cx="30956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object 7">
            <a:extLst>
              <a:ext uri="{FF2B5EF4-FFF2-40B4-BE49-F238E27FC236}">
                <a16:creationId xmlns:a16="http://schemas.microsoft.com/office/drawing/2014/main" id="{6E895836-8639-43CD-82EE-E4DFF321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908050"/>
            <a:ext cx="35623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object 8">
            <a:extLst>
              <a:ext uri="{FF2B5EF4-FFF2-40B4-BE49-F238E27FC236}">
                <a16:creationId xmlns:a16="http://schemas.microsoft.com/office/drawing/2014/main" id="{85F7C788-0EC4-4646-9A16-DB008AD08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663" y="968375"/>
            <a:ext cx="13303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1" name="object 9">
            <a:extLst>
              <a:ext uri="{FF2B5EF4-FFF2-40B4-BE49-F238E27FC236}">
                <a16:creationId xmlns:a16="http://schemas.microsoft.com/office/drawing/2014/main" id="{05EC6356-CAEF-49D3-97E0-C752F4EC681B}"/>
              </a:ext>
            </a:extLst>
          </p:cNvPr>
          <p:cNvGrpSpPr>
            <a:grpSpLocks/>
          </p:cNvGrpSpPr>
          <p:nvPr/>
        </p:nvGrpSpPr>
        <p:grpSpPr bwMode="auto">
          <a:xfrm>
            <a:off x="0" y="582613"/>
            <a:ext cx="5468938" cy="8877300"/>
            <a:chOff x="0" y="582894"/>
            <a:chExt cx="5468620" cy="8877300"/>
          </a:xfrm>
        </p:grpSpPr>
        <p:pic>
          <p:nvPicPr>
            <p:cNvPr id="3085" name="object 10">
              <a:extLst>
                <a:ext uri="{FF2B5EF4-FFF2-40B4-BE49-F238E27FC236}">
                  <a16:creationId xmlns:a16="http://schemas.microsoft.com/office/drawing/2014/main" id="{0ADC4D8D-EE33-4BC0-AD0B-3D446C472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2894"/>
              <a:ext cx="3195941" cy="887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object 11">
              <a:extLst>
                <a:ext uri="{FF2B5EF4-FFF2-40B4-BE49-F238E27FC236}">
                  <a16:creationId xmlns:a16="http://schemas.microsoft.com/office/drawing/2014/main" id="{2485CECA-7F4F-45A1-AA91-35586F591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209" y="1982517"/>
              <a:ext cx="2705099" cy="2686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6A864934-848E-4BA2-9021-A873B82A34C0}"/>
              </a:ext>
            </a:extLst>
          </p:cNvPr>
          <p:cNvSpPr txBox="1"/>
          <p:nvPr/>
        </p:nvSpPr>
        <p:spPr>
          <a:xfrm>
            <a:off x="6354763" y="3654425"/>
            <a:ext cx="5208587" cy="3225800"/>
          </a:xfrm>
          <a:prstGeom prst="rect">
            <a:avLst/>
          </a:prstGeom>
        </p:spPr>
        <p:txBody>
          <a:bodyPr lIns="0" tIns="12065" rIns="0" bIns="0">
            <a:spAutoFit/>
          </a:bodyPr>
          <a:lstStyle>
            <a:lvl1pPr marL="12700" indent="644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7000"/>
              </a:lnSpc>
              <a:spcBef>
                <a:spcPts val="100"/>
              </a:spcBef>
            </a:pPr>
            <a:r>
              <a:rPr lang="en-US" altLang="en-US" sz="60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AND SHARING SUMMIT 2025</a:t>
            </a:r>
            <a:endParaRPr lang="en-US" altLang="en-US" sz="6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B7CACC3-22E5-4DA0-921D-0FE93E7B53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86FC12F-C3D6-4A11-A023-3A1752B7B1A3}"/>
              </a:ext>
            </a:extLst>
          </p:cNvPr>
          <p:cNvSpPr txBox="1"/>
          <p:nvPr/>
        </p:nvSpPr>
        <p:spPr>
          <a:xfrm>
            <a:off x="5665788" y="7156450"/>
            <a:ext cx="6694487" cy="1568450"/>
          </a:xfrm>
          <a:prstGeom prst="rect">
            <a:avLst/>
          </a:prstGeom>
        </p:spPr>
        <p:txBody>
          <a:bodyPr lIns="0" tIns="11430" rIns="0" bIns="0">
            <a:spAutoFit/>
          </a:bodyPr>
          <a:lstStyle>
            <a:lvl1pPr marL="1863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6000"/>
              </a:lnSpc>
              <a:spcBef>
                <a:spcPts val="88"/>
              </a:spcBef>
            </a:pPr>
            <a:r>
              <a:rPr lang="en-US" altLang="en-US" sz="2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Driver of Change South Africa, JHB</a:t>
            </a:r>
            <a:endParaRPr lang="en-US" altLang="en-US" sz="2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ts val="575"/>
              </a:spcBef>
            </a:pPr>
            <a:r>
              <a:rPr lang="en-US" altLang="en-US" sz="2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by: Lebogang Francis Sindan</a:t>
            </a:r>
            <a:endParaRPr lang="en-US" altLang="en-US" sz="2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ject 2">
            <a:extLst>
              <a:ext uri="{FF2B5EF4-FFF2-40B4-BE49-F238E27FC236}">
                <a16:creationId xmlns:a16="http://schemas.microsoft.com/office/drawing/2014/main" id="{5898827F-4F8E-4059-B80E-CAB4A77B5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88" y="968375"/>
            <a:ext cx="13303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ject 3">
            <a:extLst>
              <a:ext uri="{FF2B5EF4-FFF2-40B4-BE49-F238E27FC236}">
                <a16:creationId xmlns:a16="http://schemas.microsoft.com/office/drawing/2014/main" id="{552730A1-8478-4B5C-B19E-E0C06088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1714500" cy="88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ject 4">
            <a:extLst>
              <a:ext uri="{FF2B5EF4-FFF2-40B4-BE49-F238E27FC236}">
                <a16:creationId xmlns:a16="http://schemas.microsoft.com/office/drawing/2014/main" id="{F41986A7-0D2B-4F0B-8F79-D55399F7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530475"/>
            <a:ext cx="74676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ject 5">
            <a:extLst>
              <a:ext uri="{FF2B5EF4-FFF2-40B4-BE49-F238E27FC236}">
                <a16:creationId xmlns:a16="http://schemas.microsoft.com/office/drawing/2014/main" id="{8FAB9F3D-5F69-49FC-B3B7-A77C1500D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3802063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object 6">
            <a:extLst>
              <a:ext uri="{FF2B5EF4-FFF2-40B4-BE49-F238E27FC236}">
                <a16:creationId xmlns:a16="http://schemas.microsoft.com/office/drawing/2014/main" id="{D0BE3156-E8A7-4AB1-B0D2-E736ECC0C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5116513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object 7">
            <a:extLst>
              <a:ext uri="{FF2B5EF4-FFF2-40B4-BE49-F238E27FC236}">
                <a16:creationId xmlns:a16="http://schemas.microsoft.com/office/drawing/2014/main" id="{5DD7D725-9F3C-49C9-90CE-27CC7ECF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6430963"/>
            <a:ext cx="952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105A8F27-2836-41BE-91F8-75039A6C5020}"/>
              </a:ext>
            </a:extLst>
          </p:cNvPr>
          <p:cNvSpPr txBox="1"/>
          <p:nvPr/>
        </p:nvSpPr>
        <p:spPr>
          <a:xfrm>
            <a:off x="2176463" y="3119438"/>
            <a:ext cx="6489700" cy="4406900"/>
          </a:xfrm>
          <a:prstGeom prst="rect">
            <a:avLst/>
          </a:prstGeom>
        </p:spPr>
        <p:txBody>
          <a:bodyPr lIns="0" tIns="6985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sz="25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Challenging Gender Stereotypes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down barriers, proving gender doesn’t limit potential.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50"/>
              </a:spcBef>
            </a:pPr>
            <a:r>
              <a:rPr lang="en-US" altLang="en-US" sz="25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Empowering All Genders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Advocate for equal access to resources and opportunities.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450"/>
              </a:spcBef>
            </a:pPr>
            <a:r>
              <a:rPr lang="en-US" altLang="en-US" sz="25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Raising Awareness on GBV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Actively involved in spreading awareness and creating a safer environment for everyone.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BC62673-A515-494F-A1D6-3BA34B6079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56BF545-5C82-4535-A19C-4E9ADB0B55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253903" rtlCol="0"/>
          <a:lstStyle/>
          <a:p>
            <a:pPr marL="3268979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150" dirty="0"/>
              <a:t>Contribution</a:t>
            </a:r>
            <a:r>
              <a:rPr spc="160" dirty="0"/>
              <a:t> </a:t>
            </a:r>
            <a:r>
              <a:rPr spc="50" dirty="0"/>
              <a:t>to</a:t>
            </a:r>
            <a:r>
              <a:rPr spc="165" dirty="0"/>
              <a:t> </a:t>
            </a:r>
            <a:r>
              <a:rPr spc="204" dirty="0"/>
              <a:t>Gender</a:t>
            </a:r>
            <a:r>
              <a:rPr spc="165" dirty="0"/>
              <a:t> </a:t>
            </a:r>
            <a:r>
              <a:rPr spc="150" dirty="0"/>
              <a:t>Equality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object 2">
            <a:extLst>
              <a:ext uri="{FF2B5EF4-FFF2-40B4-BE49-F238E27FC236}">
                <a16:creationId xmlns:a16="http://schemas.microsoft.com/office/drawing/2014/main" id="{14348C45-062B-4A5D-A18F-7226FBEA2D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3318" name="object 3">
              <a:extLst>
                <a:ext uri="{FF2B5EF4-FFF2-40B4-BE49-F238E27FC236}">
                  <a16:creationId xmlns:a16="http://schemas.microsoft.com/office/drawing/2014/main" id="{20A48668-7FD5-42F7-932F-5EF3F8463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642" y="263798"/>
              <a:ext cx="9375356" cy="919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object 4">
              <a:extLst>
                <a:ext uri="{FF2B5EF4-FFF2-40B4-BE49-F238E27FC236}">
                  <a16:creationId xmlns:a16="http://schemas.microsoft.com/office/drawing/2014/main" id="{391DC7FF-A663-4A63-B4F2-BB71D88EC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"/>
              <a:ext cx="18288000" cy="10287000"/>
            </a:xfrm>
            <a:custGeom>
              <a:avLst/>
              <a:gdLst>
                <a:gd name="T0" fmla="*/ 18287988 w 18288000"/>
                <a:gd name="T1" fmla="*/ 9458325 h 10287000"/>
                <a:gd name="T2" fmla="*/ 0 w 18288000"/>
                <a:gd name="T3" fmla="*/ 9458325 h 10287000"/>
                <a:gd name="T4" fmla="*/ 0 w 18288000"/>
                <a:gd name="T5" fmla="*/ 10286987 h 10287000"/>
                <a:gd name="T6" fmla="*/ 18287988 w 18288000"/>
                <a:gd name="T7" fmla="*/ 10286987 h 10287000"/>
                <a:gd name="T8" fmla="*/ 18287988 w 18288000"/>
                <a:gd name="T9" fmla="*/ 9458325 h 10287000"/>
                <a:gd name="T10" fmla="*/ 18287988 w 18288000"/>
                <a:gd name="T11" fmla="*/ 0 h 10287000"/>
                <a:gd name="T12" fmla="*/ 0 w 18288000"/>
                <a:gd name="T13" fmla="*/ 0 h 10287000"/>
                <a:gd name="T14" fmla="*/ 0 w 18288000"/>
                <a:gd name="T15" fmla="*/ 582891 h 10287000"/>
                <a:gd name="T16" fmla="*/ 18287988 w 18288000"/>
                <a:gd name="T17" fmla="*/ 582891 h 10287000"/>
                <a:gd name="T18" fmla="*/ 18287988 w 18288000"/>
                <a:gd name="T19" fmla="*/ 0 h 10287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88000" h="10287000">
                  <a:moveTo>
                    <a:pt x="18287988" y="9458325"/>
                  </a:moveTo>
                  <a:lnTo>
                    <a:pt x="0" y="9458325"/>
                  </a:lnTo>
                  <a:lnTo>
                    <a:pt x="0" y="10286987"/>
                  </a:lnTo>
                  <a:lnTo>
                    <a:pt x="18287988" y="10286987"/>
                  </a:lnTo>
                  <a:lnTo>
                    <a:pt x="18287988" y="9458325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0" y="0"/>
                  </a:lnTo>
                  <a:lnTo>
                    <a:pt x="0" y="582891"/>
                  </a:lnTo>
                  <a:lnTo>
                    <a:pt x="18287988" y="58289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6F3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3320" name="object 5">
              <a:extLst>
                <a:ext uri="{FF2B5EF4-FFF2-40B4-BE49-F238E27FC236}">
                  <a16:creationId xmlns:a16="http://schemas.microsoft.com/office/drawing/2014/main" id="{742ADCCE-F998-45AF-846B-97835C23E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2894"/>
              <a:ext cx="1715290" cy="887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object 6">
              <a:extLst>
                <a:ext uri="{FF2B5EF4-FFF2-40B4-BE49-F238E27FC236}">
                  <a16:creationId xmlns:a16="http://schemas.microsoft.com/office/drawing/2014/main" id="{3A011E2F-EAA3-480C-AB9E-69386EA51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482" y="2827654"/>
              <a:ext cx="114300" cy="114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object 7">
              <a:extLst>
                <a:ext uri="{FF2B5EF4-FFF2-40B4-BE49-F238E27FC236}">
                  <a16:creationId xmlns:a16="http://schemas.microsoft.com/office/drawing/2014/main" id="{D5EA1A35-97C1-46D0-93BB-DE5C485F25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482" y="4923154"/>
              <a:ext cx="114300" cy="114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object 8">
              <a:extLst>
                <a:ext uri="{FF2B5EF4-FFF2-40B4-BE49-F238E27FC236}">
                  <a16:creationId xmlns:a16="http://schemas.microsoft.com/office/drawing/2014/main" id="{C2726029-BA29-4A72-B631-3524E9912D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482" y="7018654"/>
              <a:ext cx="114300" cy="114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B0F0A3EE-1958-4C98-A086-A5BDD554A8FB}"/>
              </a:ext>
            </a:extLst>
          </p:cNvPr>
          <p:cNvSpPr txBox="1"/>
          <p:nvPr/>
        </p:nvSpPr>
        <p:spPr>
          <a:xfrm>
            <a:off x="2154238" y="2014538"/>
            <a:ext cx="5997575" cy="6311900"/>
          </a:xfrm>
          <a:prstGeom prst="rect">
            <a:avLst/>
          </a:prstGeom>
        </p:spPr>
        <p:txBody>
          <a:bodyPr lIns="0" tIns="7937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25"/>
              </a:spcBef>
            </a:pPr>
            <a:r>
              <a:rPr lang="en-US" altLang="en-US" sz="30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Growing in Data Science</a:t>
            </a:r>
            <a:endParaRPr lang="en-US" altLang="en-US" sz="3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3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data to solve real-world problems and make a difference.</a:t>
            </a:r>
            <a:endParaRPr lang="en-US" altLang="en-US" sz="3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30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Investigator for GBV Cases </a:t>
            </a:r>
            <a:r>
              <a:rPr lang="en-US" altLang="en-US" sz="3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Volunteer to support and bring justice to survivors of gender- based violence.</a:t>
            </a:r>
            <a:endParaRPr lang="en-US" altLang="en-US" sz="3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525"/>
              </a:spcBef>
            </a:pPr>
            <a:r>
              <a:rPr lang="en-US" altLang="en-US" sz="30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a Real Impact</a:t>
            </a:r>
            <a:endParaRPr lang="en-US" altLang="en-US" sz="3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3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Committed to creating positive change and inspiring others along the way.</a:t>
            </a:r>
            <a:endParaRPr lang="en-US" altLang="en-US" sz="3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90433D9-6AF5-46F0-9305-8D3361B43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8D2EE51-5687-4C47-ADB9-F439172C6D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392112" rtlCol="0"/>
          <a:lstStyle/>
          <a:p>
            <a:pPr marL="3683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170" dirty="0"/>
              <a:t>Next</a:t>
            </a:r>
            <a:r>
              <a:rPr spc="160" dirty="0"/>
              <a:t> </a:t>
            </a:r>
            <a:r>
              <a:rPr spc="220" dirty="0"/>
              <a:t>Steps-</a:t>
            </a:r>
            <a:r>
              <a:rPr spc="160" dirty="0"/>
              <a:t> </a:t>
            </a:r>
            <a:r>
              <a:rPr spc="180" dirty="0"/>
              <a:t>Future</a:t>
            </a:r>
            <a:r>
              <a:rPr spc="160" dirty="0"/>
              <a:t> </a:t>
            </a:r>
            <a:r>
              <a:rPr spc="240" dirty="0"/>
              <a:t>Plans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ject 2">
            <a:extLst>
              <a:ext uri="{FF2B5EF4-FFF2-40B4-BE49-F238E27FC236}">
                <a16:creationId xmlns:a16="http://schemas.microsoft.com/office/drawing/2014/main" id="{A5EA2E63-BDFC-4015-9E8F-8271A688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48413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object 3">
            <a:extLst>
              <a:ext uri="{FF2B5EF4-FFF2-40B4-BE49-F238E27FC236}">
                <a16:creationId xmlns:a16="http://schemas.microsoft.com/office/drawing/2014/main" id="{B455D8CE-C422-41F3-AE91-AAF9DEAE2B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4340" name="object 4">
              <a:extLst>
                <a:ext uri="{FF2B5EF4-FFF2-40B4-BE49-F238E27FC236}">
                  <a16:creationId xmlns:a16="http://schemas.microsoft.com/office/drawing/2014/main" id="{42847663-295B-4FB5-A29D-EBF682644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4801" y="0"/>
              <a:ext cx="6115050" cy="4178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object 5">
              <a:extLst>
                <a:ext uri="{FF2B5EF4-FFF2-40B4-BE49-F238E27FC236}">
                  <a16:creationId xmlns:a16="http://schemas.microsoft.com/office/drawing/2014/main" id="{D1BE559E-F4AF-45B4-947C-023FBF7F9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342" y="4164523"/>
              <a:ext cx="4391024" cy="332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2" name="object 6">
              <a:extLst>
                <a:ext uri="{FF2B5EF4-FFF2-40B4-BE49-F238E27FC236}">
                  <a16:creationId xmlns:a16="http://schemas.microsoft.com/office/drawing/2014/main" id="{6E48E3DE-EA7E-4FD8-8A7C-B8F07E091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12" y="4164523"/>
              <a:ext cx="5286374" cy="3524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3" name="object 7">
              <a:extLst>
                <a:ext uri="{FF2B5EF4-FFF2-40B4-BE49-F238E27FC236}">
                  <a16:creationId xmlns:a16="http://schemas.microsoft.com/office/drawing/2014/main" id="{1350B3B2-2EED-4BC0-921A-83BDDBFB7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33681"/>
              <a:ext cx="11949865" cy="315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object 8">
              <a:extLst>
                <a:ext uri="{FF2B5EF4-FFF2-40B4-BE49-F238E27FC236}">
                  <a16:creationId xmlns:a16="http://schemas.microsoft.com/office/drawing/2014/main" id="{96FD0123-2C9F-4DAD-A496-9D0939FB8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7510" y="4164523"/>
              <a:ext cx="6250489" cy="3952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object 9">
              <a:extLst>
                <a:ext uri="{FF2B5EF4-FFF2-40B4-BE49-F238E27FC236}">
                  <a16:creationId xmlns:a16="http://schemas.microsoft.com/office/drawing/2014/main" id="{8CB404B3-52E7-4E0C-A44F-CD6331322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9165" y="0"/>
              <a:ext cx="6267449" cy="417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object 10">
              <a:extLst>
                <a:ext uri="{FF2B5EF4-FFF2-40B4-BE49-F238E27FC236}">
                  <a16:creationId xmlns:a16="http://schemas.microsoft.com/office/drawing/2014/main" id="{296C865E-1F7C-47B8-BD35-2FFFBE5AE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64523"/>
              <a:ext cx="4269064" cy="297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object 11">
              <a:extLst>
                <a:ext uri="{FF2B5EF4-FFF2-40B4-BE49-F238E27FC236}">
                  <a16:creationId xmlns:a16="http://schemas.microsoft.com/office/drawing/2014/main" id="{7033810F-08EF-4FC8-96B4-9FC6D3E76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5978" y="7491732"/>
              <a:ext cx="7922021" cy="2795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object 12">
              <a:extLst>
                <a:ext uri="{FF2B5EF4-FFF2-40B4-BE49-F238E27FC236}">
                  <a16:creationId xmlns:a16="http://schemas.microsoft.com/office/drawing/2014/main" id="{1AE2BF79-B8E8-4ACC-9F00-C8239C1BE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12" y="4472846"/>
              <a:ext cx="10258424" cy="5814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object 2">
            <a:extLst>
              <a:ext uri="{FF2B5EF4-FFF2-40B4-BE49-F238E27FC236}">
                <a16:creationId xmlns:a16="http://schemas.microsoft.com/office/drawing/2014/main" id="{8C5B01C8-92B0-48AC-9F35-E02AB5CE86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5375" name="object 3">
              <a:extLst>
                <a:ext uri="{FF2B5EF4-FFF2-40B4-BE49-F238E27FC236}">
                  <a16:creationId xmlns:a16="http://schemas.microsoft.com/office/drawing/2014/main" id="{68519DC5-AAE3-4492-93E5-437456469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87939" cy="1028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6" name="object 4">
              <a:extLst>
                <a:ext uri="{FF2B5EF4-FFF2-40B4-BE49-F238E27FC236}">
                  <a16:creationId xmlns:a16="http://schemas.microsoft.com/office/drawing/2014/main" id="{8FD3F9C4-B085-447B-94C5-AC02FD0C4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0426" cy="1028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object 5">
              <a:extLst>
                <a:ext uri="{FF2B5EF4-FFF2-40B4-BE49-F238E27FC236}">
                  <a16:creationId xmlns:a16="http://schemas.microsoft.com/office/drawing/2014/main" id="{B37826BC-EBAF-4CC0-BEF1-3D0B5DC5E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343965"/>
              <a:ext cx="18288000" cy="5943600"/>
            </a:xfrm>
            <a:custGeom>
              <a:avLst/>
              <a:gdLst>
                <a:gd name="T0" fmla="*/ 0 w 18288000"/>
                <a:gd name="T1" fmla="*/ 5943034 h 5943600"/>
                <a:gd name="T2" fmla="*/ 0 w 18288000"/>
                <a:gd name="T3" fmla="*/ 0 h 5943600"/>
                <a:gd name="T4" fmla="*/ 18287999 w 18288000"/>
                <a:gd name="T5" fmla="*/ 0 h 5943600"/>
                <a:gd name="T6" fmla="*/ 18287999 w 18288000"/>
                <a:gd name="T7" fmla="*/ 5943034 h 5943600"/>
                <a:gd name="T8" fmla="*/ 0 w 18288000"/>
                <a:gd name="T9" fmla="*/ 5943034 h 5943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88000" h="5943600">
                  <a:moveTo>
                    <a:pt x="0" y="5943034"/>
                  </a:moveTo>
                  <a:lnTo>
                    <a:pt x="0" y="0"/>
                  </a:lnTo>
                  <a:lnTo>
                    <a:pt x="18287999" y="0"/>
                  </a:lnTo>
                  <a:lnTo>
                    <a:pt x="18287999" y="5943034"/>
                  </a:lnTo>
                  <a:lnTo>
                    <a:pt x="0" y="59430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6208FAC5-874F-4586-B93B-8A25E5A345D3}"/>
              </a:ext>
            </a:extLst>
          </p:cNvPr>
          <p:cNvSpPr txBox="1"/>
          <p:nvPr/>
        </p:nvSpPr>
        <p:spPr>
          <a:xfrm>
            <a:off x="13966825" y="9310688"/>
            <a:ext cx="2216150" cy="349250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eaLnBrk="1" fontAlgn="auto" hangingPunct="1">
              <a:spcBef>
                <a:spcPts val="120"/>
              </a:spcBef>
              <a:spcAft>
                <a:spcPts val="0"/>
              </a:spcAft>
              <a:defRPr/>
            </a:pPr>
            <a:r>
              <a:rPr sz="2100" b="1" kern="0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www.grit-</a:t>
            </a:r>
            <a:r>
              <a:rPr sz="2100" b="1" kern="0" spc="-10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gbv.org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521DBF8-3051-484B-989E-C7EE2337739F}"/>
              </a:ext>
            </a:extLst>
          </p:cNvPr>
          <p:cNvSpPr txBox="1"/>
          <p:nvPr/>
        </p:nvSpPr>
        <p:spPr>
          <a:xfrm>
            <a:off x="10609263" y="9310688"/>
            <a:ext cx="3101975" cy="349250"/>
          </a:xfrm>
          <a:prstGeom prst="rect">
            <a:avLst/>
          </a:prstGeom>
        </p:spPr>
        <p:txBody>
          <a:bodyPr lIns="0" tIns="15240" rIns="0" bIns="0">
            <a:spAutoFit/>
          </a:bodyPr>
          <a:lstStyle/>
          <a:p>
            <a:pPr marL="12700" eaLnBrk="1" fontAlgn="auto" hangingPunct="1">
              <a:spcBef>
                <a:spcPts val="120"/>
              </a:spcBef>
              <a:spcAft>
                <a:spcPts val="0"/>
              </a:spcAft>
              <a:tabLst>
                <a:tab pos="3014980" algn="l"/>
              </a:tabLst>
              <a:defRPr/>
            </a:pPr>
            <a:r>
              <a:rPr sz="2100" b="1" kern="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shamryn@grit-</a:t>
            </a:r>
            <a:r>
              <a:rPr sz="2100" b="1" kern="0" spc="-1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gbv.org</a:t>
            </a:r>
            <a:r>
              <a:rPr sz="2100" b="1" kern="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100" b="1" kern="0" spc="-5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15365" name="object 8">
            <a:extLst>
              <a:ext uri="{FF2B5EF4-FFF2-40B4-BE49-F238E27FC236}">
                <a16:creationId xmlns:a16="http://schemas.microsoft.com/office/drawing/2014/main" id="{8FDEDAF0-46EB-4F89-97DE-1B51FDC9AB13}"/>
              </a:ext>
            </a:extLst>
          </p:cNvPr>
          <p:cNvGrpSpPr>
            <a:grpSpLocks/>
          </p:cNvGrpSpPr>
          <p:nvPr/>
        </p:nvGrpSpPr>
        <p:grpSpPr bwMode="auto">
          <a:xfrm>
            <a:off x="1057275" y="817563"/>
            <a:ext cx="16286163" cy="8677275"/>
            <a:chOff x="1057847" y="816863"/>
            <a:chExt cx="16285844" cy="8678545"/>
          </a:xfrm>
        </p:grpSpPr>
        <p:pic>
          <p:nvPicPr>
            <p:cNvPr id="15369" name="object 9">
              <a:extLst>
                <a:ext uri="{FF2B5EF4-FFF2-40B4-BE49-F238E27FC236}">
                  <a16:creationId xmlns:a16="http://schemas.microsoft.com/office/drawing/2014/main" id="{A5CD3C26-A58A-47DB-98DF-3C97F6A69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4903" y="816863"/>
              <a:ext cx="3407663" cy="83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object 10">
              <a:extLst>
                <a:ext uri="{FF2B5EF4-FFF2-40B4-BE49-F238E27FC236}">
                  <a16:creationId xmlns:a16="http://schemas.microsoft.com/office/drawing/2014/main" id="{C647921F-DAE7-4F51-9585-CF718C7BC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3196" y="4520720"/>
              <a:ext cx="6819899" cy="4733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object 11">
              <a:extLst>
                <a:ext uri="{FF2B5EF4-FFF2-40B4-BE49-F238E27FC236}">
                  <a16:creationId xmlns:a16="http://schemas.microsoft.com/office/drawing/2014/main" id="{E242F2F1-F9D5-48B1-801A-56649DF10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47" y="6180509"/>
              <a:ext cx="1866899" cy="3314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object 12">
              <a:extLst>
                <a:ext uri="{FF2B5EF4-FFF2-40B4-BE49-F238E27FC236}">
                  <a16:creationId xmlns:a16="http://schemas.microsoft.com/office/drawing/2014/main" id="{06DC07A6-FCDC-469C-9D0F-1D9282B70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509" y="6180509"/>
              <a:ext cx="1866899" cy="3314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object 13">
              <a:extLst>
                <a:ext uri="{FF2B5EF4-FFF2-40B4-BE49-F238E27FC236}">
                  <a16:creationId xmlns:a16="http://schemas.microsoft.com/office/drawing/2014/main" id="{E06557CF-BE2C-4146-9090-4E22497A00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4090" y="6180509"/>
              <a:ext cx="1866899" cy="3314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object 14">
              <a:extLst>
                <a:ext uri="{FF2B5EF4-FFF2-40B4-BE49-F238E27FC236}">
                  <a16:creationId xmlns:a16="http://schemas.microsoft.com/office/drawing/2014/main" id="{A143A902-3FF1-4D51-911F-52F34141B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464" y="6180509"/>
              <a:ext cx="1866899" cy="3314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EEF09712-9EB2-4054-B103-E2E74B6F5D9C}"/>
              </a:ext>
            </a:extLst>
          </p:cNvPr>
          <p:cNvSpPr txBox="1"/>
          <p:nvPr/>
        </p:nvSpPr>
        <p:spPr>
          <a:xfrm>
            <a:off x="10320338" y="2014538"/>
            <a:ext cx="6719887" cy="496887"/>
          </a:xfrm>
          <a:prstGeom prst="rect">
            <a:avLst/>
          </a:prstGeom>
          <a:solidFill>
            <a:srgbClr val="000000">
              <a:alpha val="73999"/>
            </a:srgbClr>
          </a:solidFill>
        </p:spPr>
        <p:txBody>
          <a:bodyPr lIns="0" tIns="34290" rIns="0" bIns="0">
            <a:spAutoFit/>
          </a:bodyPr>
          <a:lstStyle/>
          <a:p>
            <a:pPr marL="122555" eaLnBrk="1" fontAlgn="auto" hangingPunct="1">
              <a:spcBef>
                <a:spcPts val="270"/>
              </a:spcBef>
              <a:spcAft>
                <a:spcPts val="0"/>
              </a:spcAft>
              <a:defRPr/>
            </a:pPr>
            <a:r>
              <a:rPr sz="2400" b="1" kern="0" spc="95" dirty="0">
                <a:solidFill>
                  <a:srgbClr val="FFFFFF"/>
                </a:solidFill>
                <a:latin typeface="Calibri"/>
                <a:cs typeface="Calibri"/>
              </a:rPr>
              <a:t>Download</a:t>
            </a:r>
            <a:r>
              <a:rPr sz="2400" b="1" kern="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kern="0" spc="65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2400" b="1" kern="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kern="0" spc="70" dirty="0">
                <a:solidFill>
                  <a:srgbClr val="FFFFFF"/>
                </a:solidFill>
                <a:latin typeface="Calibri"/>
                <a:cs typeface="Calibri"/>
              </a:rPr>
              <a:t>immediate</a:t>
            </a:r>
            <a:r>
              <a:rPr sz="2400" b="1" kern="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kern="0" spc="65" dirty="0">
                <a:solidFill>
                  <a:srgbClr val="FFFFFF"/>
                </a:solidFill>
                <a:latin typeface="Calibri"/>
                <a:cs typeface="Calibri"/>
              </a:rPr>
              <a:t>reporting,</a:t>
            </a:r>
            <a:r>
              <a:rPr sz="2400" b="1" kern="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kern="0" spc="85" dirty="0">
                <a:solidFill>
                  <a:srgbClr val="FFFFFF"/>
                </a:solidFill>
                <a:latin typeface="Calibri"/>
                <a:cs typeface="Calibri"/>
              </a:rPr>
              <a:t>safety</a:t>
            </a:r>
            <a:r>
              <a:rPr sz="2400" b="1" kern="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kern="0" spc="8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07BF70A6-D9B9-4471-8DA3-010F2B0A77E3}"/>
              </a:ext>
            </a:extLst>
          </p:cNvPr>
          <p:cNvSpPr txBox="1"/>
          <p:nvPr/>
        </p:nvSpPr>
        <p:spPr>
          <a:xfrm>
            <a:off x="11596688" y="2511425"/>
            <a:ext cx="4167187" cy="430213"/>
          </a:xfrm>
          <a:prstGeom prst="rect">
            <a:avLst/>
          </a:prstGeom>
          <a:solidFill>
            <a:srgbClr val="000000">
              <a:alpha val="73999"/>
            </a:srgbClr>
          </a:solidFill>
        </p:spPr>
        <p:txBody>
          <a:bodyPr lIns="0" tIns="0" rIns="0" bIns="0">
            <a:spAutoFit/>
          </a:bodyPr>
          <a:lstStyle/>
          <a:p>
            <a:pPr marL="122555" eaLnBrk="1" fontAlgn="auto" hangingPunct="1">
              <a:lnSpc>
                <a:spcPts val="261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kern="0" spc="95" dirty="0">
                <a:solidFill>
                  <a:srgbClr val="FFFFFF"/>
                </a:solidFill>
                <a:latin typeface="Calibri"/>
                <a:cs typeface="Calibri"/>
              </a:rPr>
              <a:t>evidence-</a:t>
            </a:r>
            <a:r>
              <a:rPr sz="2400" b="1" kern="0" spc="90" dirty="0">
                <a:solidFill>
                  <a:srgbClr val="FFFFFF"/>
                </a:solidFill>
                <a:latin typeface="Calibri"/>
                <a:cs typeface="Calibri"/>
              </a:rPr>
              <a:t>storing </a:t>
            </a:r>
            <a:r>
              <a:rPr sz="2400" b="1" kern="0" spc="80" dirty="0">
                <a:solidFill>
                  <a:srgbClr val="FFFFFF"/>
                </a:solidFill>
                <a:latin typeface="Calibri"/>
                <a:cs typeface="Calibri"/>
              </a:rPr>
              <a:t>app,</a:t>
            </a:r>
            <a:r>
              <a:rPr sz="2400" b="1" kern="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kern="0" spc="95" dirty="0">
                <a:solidFill>
                  <a:srgbClr val="FFFFFF"/>
                </a:solidFill>
                <a:latin typeface="Calibri"/>
                <a:cs typeface="Calibri"/>
              </a:rPr>
              <a:t>GRIT.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1424D04-6E2A-488D-ADB4-8DD290AD75C3}"/>
              </a:ext>
            </a:extLst>
          </p:cNvPr>
          <p:cNvSpPr txBox="1"/>
          <p:nvPr/>
        </p:nvSpPr>
        <p:spPr>
          <a:xfrm>
            <a:off x="10233025" y="3263900"/>
            <a:ext cx="6894513" cy="847725"/>
          </a:xfrm>
          <a:prstGeom prst="rect">
            <a:avLst/>
          </a:prstGeom>
          <a:solidFill>
            <a:srgbClr val="000000">
              <a:alpha val="70999"/>
            </a:srgbClr>
          </a:solidFill>
        </p:spPr>
        <p:txBody>
          <a:bodyPr lIns="0" tIns="26670" rIns="0" bIns="0">
            <a:spAutoFit/>
          </a:bodyPr>
          <a:lstStyle/>
          <a:p>
            <a:pPr marL="113030" eaLnBrk="1" fontAlgn="auto" hangingPunct="1">
              <a:spcBef>
                <a:spcPts val="210"/>
              </a:spcBef>
              <a:spcAft>
                <a:spcPts val="0"/>
              </a:spcAft>
              <a:defRPr/>
            </a:pPr>
            <a:r>
              <a:rPr sz="2200" kern="0" spc="140" dirty="0">
                <a:solidFill>
                  <a:srgbClr val="FFFFFF"/>
                </a:solidFill>
                <a:latin typeface="Calibri"/>
                <a:cs typeface="Calibri"/>
              </a:rPr>
              <a:t>Need</a:t>
            </a:r>
            <a:r>
              <a:rPr sz="2200" kern="0" spc="95" dirty="0">
                <a:solidFill>
                  <a:srgbClr val="FFFFFF"/>
                </a:solidFill>
                <a:latin typeface="Calibri"/>
                <a:cs typeface="Calibri"/>
              </a:rPr>
              <a:t> legal </a:t>
            </a:r>
            <a:r>
              <a:rPr sz="2200" kern="0" spc="105" dirty="0">
                <a:solidFill>
                  <a:srgbClr val="FFFFFF"/>
                </a:solidFill>
                <a:latin typeface="Calibri"/>
                <a:cs typeface="Calibri"/>
              </a:rPr>
              <a:t>advice</a:t>
            </a:r>
            <a:r>
              <a:rPr sz="2200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kern="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200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kern="0" spc="90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sz="2200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kern="0" spc="55" dirty="0">
                <a:solidFill>
                  <a:srgbClr val="FFFFFF"/>
                </a:solidFill>
                <a:latin typeface="Calibri"/>
                <a:cs typeface="Calibri"/>
              </a:rPr>
              <a:t>support?</a:t>
            </a:r>
            <a:r>
              <a:rPr sz="2200" kern="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140" dirty="0">
                <a:solidFill>
                  <a:srgbClr val="FFFFFF"/>
                </a:solidFill>
                <a:latin typeface="Calibri"/>
                <a:cs typeface="Calibri"/>
              </a:rPr>
              <a:t>Reach</a:t>
            </a:r>
            <a:r>
              <a:rPr sz="2200" b="1" kern="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55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2200" b="1" kern="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8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2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54305" eaLnBrk="1" fontAlgn="auto" hangingPunct="1">
              <a:spcBef>
                <a:spcPts val="415"/>
              </a:spcBef>
              <a:spcAft>
                <a:spcPts val="0"/>
              </a:spcAft>
              <a:defRPr/>
            </a:pPr>
            <a:r>
              <a:rPr sz="2200" b="1" kern="0" spc="150" dirty="0">
                <a:solidFill>
                  <a:srgbClr val="FFFFFF"/>
                </a:solidFill>
                <a:latin typeface="Calibri"/>
                <a:cs typeface="Calibri"/>
              </a:rPr>
              <a:t>message</a:t>
            </a:r>
            <a:r>
              <a:rPr sz="2200" b="1" kern="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140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2200" b="1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75" dirty="0">
                <a:solidFill>
                  <a:srgbClr val="FFFFFF"/>
                </a:solidFill>
                <a:latin typeface="Calibri"/>
                <a:cs typeface="Calibri"/>
              </a:rPr>
              <a:t>via</a:t>
            </a:r>
            <a:r>
              <a:rPr sz="2200" b="1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65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2200" b="1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90" dirty="0">
                <a:solidFill>
                  <a:srgbClr val="FFFFFF"/>
                </a:solidFill>
                <a:latin typeface="Calibri"/>
                <a:cs typeface="Calibri"/>
              </a:rPr>
              <a:t>Whatsapp </a:t>
            </a:r>
            <a:r>
              <a:rPr sz="2200" b="1" kern="0" spc="60" dirty="0">
                <a:solidFill>
                  <a:srgbClr val="FFFFFF"/>
                </a:solidFill>
                <a:latin typeface="Calibri"/>
                <a:cs typeface="Calibri"/>
              </a:rPr>
              <a:t>line</a:t>
            </a:r>
            <a:r>
              <a:rPr sz="2200" b="1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200" b="1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190" dirty="0">
                <a:solidFill>
                  <a:srgbClr val="FFFFFF"/>
                </a:solidFill>
                <a:latin typeface="Calibri"/>
                <a:cs typeface="Calibri"/>
              </a:rPr>
              <a:t>072</a:t>
            </a:r>
            <a:r>
              <a:rPr sz="2200" b="1" kern="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125" dirty="0">
                <a:solidFill>
                  <a:srgbClr val="FFFFFF"/>
                </a:solidFill>
                <a:latin typeface="Calibri"/>
                <a:cs typeface="Calibri"/>
              </a:rPr>
              <a:t>737</a:t>
            </a:r>
            <a:r>
              <a:rPr sz="2200" b="1" kern="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kern="0" spc="70" dirty="0">
                <a:solidFill>
                  <a:srgbClr val="FFFFFF"/>
                </a:solidFill>
                <a:latin typeface="Calibri"/>
                <a:cs typeface="Calibri"/>
              </a:rPr>
              <a:t>8819.</a:t>
            </a:r>
            <a:endParaRPr sz="2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ject 2">
            <a:extLst>
              <a:ext uri="{FF2B5EF4-FFF2-40B4-BE49-F238E27FC236}">
                <a16:creationId xmlns:a16="http://schemas.microsoft.com/office/drawing/2014/main" id="{63E5B208-D025-4DFC-A760-77FB0FC60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88" y="968375"/>
            <a:ext cx="13303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object 3">
            <a:extLst>
              <a:ext uri="{FF2B5EF4-FFF2-40B4-BE49-F238E27FC236}">
                <a16:creationId xmlns:a16="http://schemas.microsoft.com/office/drawing/2014/main" id="{268D5063-4621-4304-92F4-DE82CE6C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1714500" cy="88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object 4">
            <a:extLst>
              <a:ext uri="{FF2B5EF4-FFF2-40B4-BE49-F238E27FC236}">
                <a16:creationId xmlns:a16="http://schemas.microsoft.com/office/drawing/2014/main" id="{C58481E9-6A11-4364-A1A2-B13C4F71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25" y="2098675"/>
            <a:ext cx="4772025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4903A0F5-D37C-49D4-88CD-F69E9395CC3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392112" rtlCol="0"/>
          <a:lstStyle/>
          <a:p>
            <a:pPr marL="748665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204" dirty="0"/>
              <a:t>Gender</a:t>
            </a:r>
            <a:r>
              <a:rPr spc="155" dirty="0"/>
              <a:t> </a:t>
            </a:r>
            <a:r>
              <a:rPr spc="245" dirty="0"/>
              <a:t>Rights</a:t>
            </a:r>
            <a:r>
              <a:rPr spc="160" dirty="0"/>
              <a:t> </a:t>
            </a:r>
            <a:r>
              <a:rPr spc="105" dirty="0"/>
              <a:t>in</a:t>
            </a:r>
            <a:r>
              <a:rPr spc="160" dirty="0"/>
              <a:t> </a:t>
            </a:r>
            <a:r>
              <a:rPr spc="310" dirty="0"/>
              <a:t>Tech</a:t>
            </a:r>
            <a:r>
              <a:rPr spc="155" dirty="0"/>
              <a:t> </a:t>
            </a:r>
            <a:r>
              <a:rPr spc="125" dirty="0"/>
              <a:t>(GRIT):</a:t>
            </a:r>
            <a:r>
              <a:rPr spc="160" dirty="0"/>
              <a:t> </a:t>
            </a:r>
            <a:r>
              <a:rPr spc="360" dirty="0"/>
              <a:t>A</a:t>
            </a:r>
            <a:r>
              <a:rPr spc="160" dirty="0"/>
              <a:t> </a:t>
            </a:r>
            <a:r>
              <a:rPr spc="110" dirty="0"/>
              <a:t>brief</a:t>
            </a:r>
            <a:r>
              <a:rPr spc="155" dirty="0"/>
              <a:t> </a:t>
            </a:r>
            <a:r>
              <a:rPr spc="229" dirty="0"/>
              <a:t>background</a:t>
            </a:r>
          </a:p>
        </p:txBody>
      </p:sp>
      <p:pic>
        <p:nvPicPr>
          <p:cNvPr id="4102" name="object 6">
            <a:extLst>
              <a:ext uri="{FF2B5EF4-FFF2-40B4-BE49-F238E27FC236}">
                <a16:creationId xmlns:a16="http://schemas.microsoft.com/office/drawing/2014/main" id="{0586865A-3DA4-430E-A2B0-81368A8E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3189288"/>
            <a:ext cx="1047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object 7">
            <a:extLst>
              <a:ext uri="{FF2B5EF4-FFF2-40B4-BE49-F238E27FC236}">
                <a16:creationId xmlns:a16="http://schemas.microsoft.com/office/drawing/2014/main" id="{B5205962-C35D-4A95-ADFB-90FD48DB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3684588"/>
            <a:ext cx="1047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object 8">
            <a:extLst>
              <a:ext uri="{FF2B5EF4-FFF2-40B4-BE49-F238E27FC236}">
                <a16:creationId xmlns:a16="http://schemas.microsoft.com/office/drawing/2014/main" id="{E7949932-CFF2-48F2-8386-45C50DDC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4675188"/>
            <a:ext cx="1047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33A63BF9-7F56-42C6-9925-1D8F0FF00F31}"/>
              </a:ext>
            </a:extLst>
          </p:cNvPr>
          <p:cNvSpPr txBox="1"/>
          <p:nvPr/>
        </p:nvSpPr>
        <p:spPr>
          <a:xfrm>
            <a:off x="2046288" y="2913063"/>
            <a:ext cx="7215187" cy="4978400"/>
          </a:xfrm>
          <a:prstGeom prst="rect">
            <a:avLst/>
          </a:prstGeom>
        </p:spPr>
        <p:txBody>
          <a:bodyPr lIns="0" tIns="81280" rIns="0" bIns="0">
            <a:spAutoFit/>
          </a:bodyPr>
          <a:lstStyle>
            <a:lvl1pPr marL="615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38"/>
              </a:spcBef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Lebogang Francis Sindani</a:t>
            </a:r>
          </a:p>
          <a:p>
            <a:pPr eaLnBrk="1" hangingPunct="1">
              <a:lnSpc>
                <a:spcPct val="116000"/>
              </a:lnSpc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from Ga-motle, a hidden village in North West.</a:t>
            </a:r>
          </a:p>
          <a:p>
            <a:pPr eaLnBrk="1" hangingPunct="1">
              <a:lnSpc>
                <a:spcPct val="116000"/>
              </a:lnSpc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a Support Officer and Tech Liaison at GRIT</a:t>
            </a:r>
          </a:p>
          <a:p>
            <a:pPr eaLnBrk="1" hangingPunct="1">
              <a:spcBef>
                <a:spcPts val="538"/>
              </a:spcBef>
            </a:pPr>
            <a:r>
              <a:rPr lang="en-US" altLang="en-US" sz="28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makes me unique?</a:t>
            </a:r>
            <a:endParaRPr lang="en-US" alt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6000"/>
              </a:lnSpc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young as I am I have been in rooms with people I never thought I would be with and it’s so fascinating when people usually ask about my age which comes across as unique.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40A3B17-C98A-40CE-9252-62A9CF066F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ject 2">
            <a:extLst>
              <a:ext uri="{FF2B5EF4-FFF2-40B4-BE49-F238E27FC236}">
                <a16:creationId xmlns:a16="http://schemas.microsoft.com/office/drawing/2014/main" id="{1F4629F1-08EC-4EA3-9F72-5A77046E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588" y="917575"/>
            <a:ext cx="11541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ject 3">
            <a:extLst>
              <a:ext uri="{FF2B5EF4-FFF2-40B4-BE49-F238E27FC236}">
                <a16:creationId xmlns:a16="http://schemas.microsoft.com/office/drawing/2014/main" id="{F5A6EE72-0D76-482F-A90E-B74DB138B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1714500" cy="88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ject 4">
            <a:extLst>
              <a:ext uri="{FF2B5EF4-FFF2-40B4-BE49-F238E27FC236}">
                <a16:creationId xmlns:a16="http://schemas.microsoft.com/office/drawing/2014/main" id="{5CE9053B-D994-43D7-8C25-ECF342A2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2689225"/>
            <a:ext cx="66294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B24A0C2-40C3-4042-9C50-11383F0A83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1800" y="742950"/>
            <a:ext cx="4737100" cy="78740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100" dirty="0"/>
              <a:t>What</a:t>
            </a:r>
            <a:r>
              <a:rPr spc="150" dirty="0"/>
              <a:t> </a:t>
            </a:r>
            <a:r>
              <a:rPr spc="204" dirty="0"/>
              <a:t>Drives</a:t>
            </a:r>
            <a:r>
              <a:rPr spc="155" dirty="0"/>
              <a:t> </a:t>
            </a:r>
            <a:r>
              <a:rPr spc="55" dirty="0"/>
              <a:t>me:</a:t>
            </a:r>
          </a:p>
        </p:txBody>
      </p:sp>
      <p:pic>
        <p:nvPicPr>
          <p:cNvPr id="5126" name="object 6">
            <a:extLst>
              <a:ext uri="{FF2B5EF4-FFF2-40B4-BE49-F238E27FC236}">
                <a16:creationId xmlns:a16="http://schemas.microsoft.com/office/drawing/2014/main" id="{92A98A3A-0A12-406B-BD95-2C25137C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27263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ject 7">
            <a:extLst>
              <a:ext uri="{FF2B5EF4-FFF2-40B4-BE49-F238E27FC236}">
                <a16:creationId xmlns:a16="http://schemas.microsoft.com/office/drawing/2014/main" id="{241E1247-C9B3-4054-A166-23A77100C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4158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ject 8">
            <a:extLst>
              <a:ext uri="{FF2B5EF4-FFF2-40B4-BE49-F238E27FC236}">
                <a16:creationId xmlns:a16="http://schemas.microsoft.com/office/drawing/2014/main" id="{B18D8778-2FD7-444C-ACD3-A48FC429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7023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object 9">
            <a:extLst>
              <a:ext uri="{FF2B5EF4-FFF2-40B4-BE49-F238E27FC236}">
                <a16:creationId xmlns:a16="http://schemas.microsoft.com/office/drawing/2014/main" id="{C8C9716D-396E-43F7-ADFB-79CECBD3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4563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ject 10">
            <a:extLst>
              <a:ext uri="{FF2B5EF4-FFF2-40B4-BE49-F238E27FC236}">
                <a16:creationId xmlns:a16="http://schemas.microsoft.com/office/drawing/2014/main" id="{51B8FFBC-1E03-438A-AC0C-6387E679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5618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object 11">
            <a:extLst>
              <a:ext uri="{FF2B5EF4-FFF2-40B4-BE49-F238E27FC236}">
                <a16:creationId xmlns:a16="http://schemas.microsoft.com/office/drawing/2014/main" id="{D300FB1B-83DF-4235-A2A2-11CE3E6C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70513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object 12">
            <a:extLst>
              <a:ext uri="{FF2B5EF4-FFF2-40B4-BE49-F238E27FC236}">
                <a16:creationId xmlns:a16="http://schemas.microsoft.com/office/drawing/2014/main" id="{C852F370-1E50-4AE9-A248-736C59DEC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68483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object 13">
            <a:extLst>
              <a:ext uri="{FF2B5EF4-FFF2-40B4-BE49-F238E27FC236}">
                <a16:creationId xmlns:a16="http://schemas.microsoft.com/office/drawing/2014/main" id="{6C0B45F0-C936-4D45-A9ED-01F308E5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999163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object 14">
            <a:extLst>
              <a:ext uri="{FF2B5EF4-FFF2-40B4-BE49-F238E27FC236}">
                <a16:creationId xmlns:a16="http://schemas.microsoft.com/office/drawing/2014/main" id="{9CC28AF7-972F-4EFC-9775-397F4CC6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1348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object 15">
            <a:extLst>
              <a:ext uri="{FF2B5EF4-FFF2-40B4-BE49-F238E27FC236}">
                <a16:creationId xmlns:a16="http://schemas.microsoft.com/office/drawing/2014/main" id="{476E6990-8C12-4CE4-AC2B-C4C9A230E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627813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object 16">
            <a:extLst>
              <a:ext uri="{FF2B5EF4-FFF2-40B4-BE49-F238E27FC236}">
                <a16:creationId xmlns:a16="http://schemas.microsoft.com/office/drawing/2014/main" id="{57FA0406-7C96-46BA-9217-63235AEE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94213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object 17">
            <a:extLst>
              <a:ext uri="{FF2B5EF4-FFF2-40B4-BE49-F238E27FC236}">
                <a16:creationId xmlns:a16="http://schemas.microsoft.com/office/drawing/2014/main" id="{F80C353B-51DD-4998-BE4A-F8FF6812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57078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object 18">
            <a:extLst>
              <a:ext uri="{FF2B5EF4-FFF2-40B4-BE49-F238E27FC236}">
                <a16:creationId xmlns:a16="http://schemas.microsoft.com/office/drawing/2014/main" id="{EDC7014C-7D28-43FE-ABBB-8E3891261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885113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object 19">
            <a:extLst>
              <a:ext uri="{FF2B5EF4-FFF2-40B4-BE49-F238E27FC236}">
                <a16:creationId xmlns:a16="http://schemas.microsoft.com/office/drawing/2014/main" id="{7279F261-CE57-4ECD-BF55-17E0B731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19943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object 20">
            <a:extLst>
              <a:ext uri="{FF2B5EF4-FFF2-40B4-BE49-F238E27FC236}">
                <a16:creationId xmlns:a16="http://schemas.microsoft.com/office/drawing/2014/main" id="{4BAE6D5D-1488-49C2-9AEB-F624239E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828088"/>
            <a:ext cx="666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ject 21">
            <a:extLst>
              <a:ext uri="{FF2B5EF4-FFF2-40B4-BE49-F238E27FC236}">
                <a16:creationId xmlns:a16="http://schemas.microsoft.com/office/drawing/2014/main" id="{34FE1C8C-7936-4441-9FA4-6BCF36ED1EBE}"/>
              </a:ext>
            </a:extLst>
          </p:cNvPr>
          <p:cNvSpPr txBox="1"/>
          <p:nvPr/>
        </p:nvSpPr>
        <p:spPr>
          <a:xfrm>
            <a:off x="1701800" y="1736725"/>
            <a:ext cx="8256588" cy="7254875"/>
          </a:xfrm>
          <a:prstGeom prst="rect">
            <a:avLst/>
          </a:prstGeom>
        </p:spPr>
        <p:txBody>
          <a:bodyPr lIns="0" tIns="5270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13"/>
              </a:spcBef>
            </a:pPr>
            <a:r>
              <a:rPr lang="en-US" altLang="en-US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13"/>
              </a:spcBef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want to live in a world where gender doesn’t limit anyone’s potential.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believe in a future where everyone has equal opportunities to succeed, regardless of gender.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Passionate about making a difference and breaking down barriers. Focus on creating opportunities for women and marginalized genders, especially in fields like technology.</a:t>
            </a:r>
          </a:p>
          <a:p>
            <a:pPr eaLnBrk="1" hangingPunct="1">
              <a:spcBef>
                <a:spcPts val="38"/>
              </a:spcBef>
            </a:pPr>
            <a:endParaRPr lang="en-US" altLang="en-US" sz="2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alt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en-US" alt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goal: Use my private investigation skills to combat gender-based violence. Ensure fairness for everyone, regardless of gender or background.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Encourage women to pursue careers in underrepresented fields like tech. Committed to creating a world where no one is limited by gender, age, or past. Support a society where everyone is free to chase their dreams.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Fully committed to making gender equality a reality in everything I do. Being part of a female-led organization has shown me the power of women in traditionally male-dominated roles.</a:t>
            </a:r>
          </a:p>
          <a:p>
            <a:pPr eaLnBrk="1" hangingPunct="1">
              <a:spcBef>
                <a:spcPts val="313"/>
              </a:spcBef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 to be a woman in tech, a field often seen as for men.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Want to encourage more women to pursue their passion for technology. I am Committed to pushing boundaries, supporting others, and inspiring change.</a:t>
            </a:r>
          </a:p>
          <a:p>
            <a:pPr eaLnBrk="1" hangingPunct="1">
              <a:spcBef>
                <a:spcPts val="313"/>
              </a:spcBef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Believe that gender should never limit what we can achieve.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5A413D8-B26C-43FE-9E9A-EE18E46BC9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object 2">
            <a:extLst>
              <a:ext uri="{FF2B5EF4-FFF2-40B4-BE49-F238E27FC236}">
                <a16:creationId xmlns:a16="http://schemas.microsoft.com/office/drawing/2014/main" id="{D820F492-C01F-47F0-AC5B-B445A726477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6150" name="object 3">
              <a:extLst>
                <a:ext uri="{FF2B5EF4-FFF2-40B4-BE49-F238E27FC236}">
                  <a16:creationId xmlns:a16="http://schemas.microsoft.com/office/drawing/2014/main" id="{DB017F81-ADD4-4F93-89AB-B1E48A7E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8049" y="0"/>
              <a:ext cx="8572499" cy="9456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" name="object 4">
              <a:extLst>
                <a:ext uri="{FF2B5EF4-FFF2-40B4-BE49-F238E27FC236}">
                  <a16:creationId xmlns:a16="http://schemas.microsoft.com/office/drawing/2014/main" id="{2FF7E91D-1172-4CA8-9711-D77FEC64D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"/>
              <a:ext cx="18288000" cy="10287000"/>
            </a:xfrm>
            <a:custGeom>
              <a:avLst/>
              <a:gdLst>
                <a:gd name="T0" fmla="*/ 18287988 w 18288000"/>
                <a:gd name="T1" fmla="*/ 9458325 h 10287000"/>
                <a:gd name="T2" fmla="*/ 0 w 18288000"/>
                <a:gd name="T3" fmla="*/ 9458325 h 10287000"/>
                <a:gd name="T4" fmla="*/ 0 w 18288000"/>
                <a:gd name="T5" fmla="*/ 10286987 h 10287000"/>
                <a:gd name="T6" fmla="*/ 18287988 w 18288000"/>
                <a:gd name="T7" fmla="*/ 10286987 h 10287000"/>
                <a:gd name="T8" fmla="*/ 18287988 w 18288000"/>
                <a:gd name="T9" fmla="*/ 9458325 h 10287000"/>
                <a:gd name="T10" fmla="*/ 18287988 w 18288000"/>
                <a:gd name="T11" fmla="*/ 0 h 10287000"/>
                <a:gd name="T12" fmla="*/ 0 w 18288000"/>
                <a:gd name="T13" fmla="*/ 0 h 10287000"/>
                <a:gd name="T14" fmla="*/ 0 w 18288000"/>
                <a:gd name="T15" fmla="*/ 582891 h 10287000"/>
                <a:gd name="T16" fmla="*/ 18287988 w 18288000"/>
                <a:gd name="T17" fmla="*/ 582891 h 10287000"/>
                <a:gd name="T18" fmla="*/ 18287988 w 18288000"/>
                <a:gd name="T19" fmla="*/ 0 h 10287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88000" h="10287000">
                  <a:moveTo>
                    <a:pt x="18287988" y="9458325"/>
                  </a:moveTo>
                  <a:lnTo>
                    <a:pt x="0" y="9458325"/>
                  </a:lnTo>
                  <a:lnTo>
                    <a:pt x="0" y="10286987"/>
                  </a:lnTo>
                  <a:lnTo>
                    <a:pt x="18287988" y="10286987"/>
                  </a:lnTo>
                  <a:lnTo>
                    <a:pt x="18287988" y="9458325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0" y="0"/>
                  </a:lnTo>
                  <a:lnTo>
                    <a:pt x="0" y="582891"/>
                  </a:lnTo>
                  <a:lnTo>
                    <a:pt x="18287988" y="58289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6F3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152" name="object 5">
              <a:extLst>
                <a:ext uri="{FF2B5EF4-FFF2-40B4-BE49-F238E27FC236}">
                  <a16:creationId xmlns:a16="http://schemas.microsoft.com/office/drawing/2014/main" id="{7797A7F7-0BD3-4A7C-9815-89DBAEC6E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463" y="1055929"/>
              <a:ext cx="827960" cy="984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object 6">
              <a:extLst>
                <a:ext uri="{FF2B5EF4-FFF2-40B4-BE49-F238E27FC236}">
                  <a16:creationId xmlns:a16="http://schemas.microsoft.com/office/drawing/2014/main" id="{D5124895-40C9-44C2-A970-92BC0790E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2894"/>
              <a:ext cx="1715290" cy="887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object 7">
              <a:extLst>
                <a:ext uri="{FF2B5EF4-FFF2-40B4-BE49-F238E27FC236}">
                  <a16:creationId xmlns:a16="http://schemas.microsoft.com/office/drawing/2014/main" id="{41254E2A-59D7-42D8-9EB7-B2CCB53DC6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458" y="3152421"/>
              <a:ext cx="95250" cy="9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object 8">
              <a:extLst>
                <a:ext uri="{FF2B5EF4-FFF2-40B4-BE49-F238E27FC236}">
                  <a16:creationId xmlns:a16="http://schemas.microsoft.com/office/drawing/2014/main" id="{E0F3F6DF-7989-4F11-9979-452B0B6E1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458" y="4028721"/>
              <a:ext cx="95250" cy="9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object 9">
              <a:extLst>
                <a:ext uri="{FF2B5EF4-FFF2-40B4-BE49-F238E27FC236}">
                  <a16:creationId xmlns:a16="http://schemas.microsoft.com/office/drawing/2014/main" id="{7E2F471E-A075-48AB-B7D3-EC559FB3C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458" y="4905021"/>
              <a:ext cx="95250" cy="9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object 10">
              <a:extLst>
                <a:ext uri="{FF2B5EF4-FFF2-40B4-BE49-F238E27FC236}">
                  <a16:creationId xmlns:a16="http://schemas.microsoft.com/office/drawing/2014/main" id="{E82F042E-7C08-412B-AF40-3BFE76A45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458" y="5781321"/>
              <a:ext cx="95250" cy="9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object 11">
              <a:extLst>
                <a:ext uri="{FF2B5EF4-FFF2-40B4-BE49-F238E27FC236}">
                  <a16:creationId xmlns:a16="http://schemas.microsoft.com/office/drawing/2014/main" id="{1FF061D3-D0F1-4016-B840-A1BBAC538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458" y="6657621"/>
              <a:ext cx="95250" cy="95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C0F9E59F-6EB9-4CB3-98AF-3CF239BB7F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8325" y="1382713"/>
            <a:ext cx="3960813" cy="78740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100" dirty="0"/>
              <a:t>What</a:t>
            </a:r>
            <a:r>
              <a:rPr spc="160" dirty="0"/>
              <a:t> </a:t>
            </a:r>
            <a:r>
              <a:rPr spc="195" dirty="0"/>
              <a:t>do</a:t>
            </a:r>
            <a:r>
              <a:rPr spc="160" dirty="0"/>
              <a:t> </a:t>
            </a:r>
            <a:r>
              <a:rPr dirty="0"/>
              <a:t>I</a:t>
            </a:r>
            <a:r>
              <a:rPr spc="160" dirty="0"/>
              <a:t> </a:t>
            </a:r>
            <a:r>
              <a:rPr spc="90" dirty="0"/>
              <a:t>do?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05846B2-F203-4AB2-A22D-8730EBAE82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9770665-98EF-4DA8-9141-AB56F0329200}"/>
              </a:ext>
            </a:extLst>
          </p:cNvPr>
          <p:cNvSpPr txBox="1"/>
          <p:nvPr/>
        </p:nvSpPr>
        <p:spPr>
          <a:xfrm>
            <a:off x="2239963" y="2908300"/>
            <a:ext cx="6873875" cy="440690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00"/>
              </a:spcBef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a </a:t>
            </a:r>
            <a:r>
              <a:rPr lang="en-US" altLang="en-US" sz="25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change-maker </a:t>
            </a: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challenging society’s limits, especially around gender.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take action by </a:t>
            </a:r>
            <a:r>
              <a:rPr lang="en-US" altLang="en-US" sz="25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showing up in spaces where women are often overlooked</a:t>
            </a: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like tech.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believe real change comes from </a:t>
            </a:r>
            <a:r>
              <a:rPr lang="en-US" altLang="en-US" sz="25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by example</a:t>
            </a: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goal is to </a:t>
            </a:r>
            <a:r>
              <a:rPr lang="en-US" altLang="en-US" sz="25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inspire others</a:t>
            </a: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especially young people, to believe in themselves.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altLang="en-US" sz="25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advocate for a more inclusive world </a:t>
            </a: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no one is held back by outdated norms.</a:t>
            </a: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ject 2">
            <a:extLst>
              <a:ext uri="{FF2B5EF4-FFF2-40B4-BE49-F238E27FC236}">
                <a16:creationId xmlns:a16="http://schemas.microsoft.com/office/drawing/2014/main" id="{F034135B-6CB7-42C6-A248-A5A8FF555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588" y="917575"/>
            <a:ext cx="11541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object 3">
            <a:extLst>
              <a:ext uri="{FF2B5EF4-FFF2-40B4-BE49-F238E27FC236}">
                <a16:creationId xmlns:a16="http://schemas.microsoft.com/office/drawing/2014/main" id="{B3235E1F-E1E5-48F3-84E0-6E56E5B5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1714500" cy="88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object 4">
            <a:extLst>
              <a:ext uri="{FF2B5EF4-FFF2-40B4-BE49-F238E27FC236}">
                <a16:creationId xmlns:a16="http://schemas.microsoft.com/office/drawing/2014/main" id="{1CDE836B-0978-4DB5-8BB0-7FD756524965}"/>
              </a:ext>
            </a:extLst>
          </p:cNvPr>
          <p:cNvGrpSpPr>
            <a:grpSpLocks/>
          </p:cNvGrpSpPr>
          <p:nvPr/>
        </p:nvGrpSpPr>
        <p:grpSpPr bwMode="auto">
          <a:xfrm>
            <a:off x="8570913" y="2652713"/>
            <a:ext cx="9140825" cy="5246687"/>
            <a:chOff x="8570963" y="2653288"/>
            <a:chExt cx="9141460" cy="5246370"/>
          </a:xfrm>
        </p:grpSpPr>
        <p:sp>
          <p:nvSpPr>
            <p:cNvPr id="7181" name="object 5">
              <a:extLst>
                <a:ext uri="{FF2B5EF4-FFF2-40B4-BE49-F238E27FC236}">
                  <a16:creationId xmlns:a16="http://schemas.microsoft.com/office/drawing/2014/main" id="{A684066E-DBCC-4EF8-8BAA-BDCB573D5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8511" y="2678028"/>
              <a:ext cx="7393305" cy="4958715"/>
            </a:xfrm>
            <a:custGeom>
              <a:avLst/>
              <a:gdLst>
                <a:gd name="T0" fmla="*/ 7392942 w 7393305"/>
                <a:gd name="T1" fmla="*/ 4958219 h 4958715"/>
                <a:gd name="T2" fmla="*/ 0 w 7393305"/>
                <a:gd name="T3" fmla="*/ 4958219 h 4958715"/>
                <a:gd name="T4" fmla="*/ 0 w 7393305"/>
                <a:gd name="T5" fmla="*/ 259044 h 4958715"/>
                <a:gd name="T6" fmla="*/ 4188 w 7393305"/>
                <a:gd name="T7" fmla="*/ 212598 h 4958715"/>
                <a:gd name="T8" fmla="*/ 16257 w 7393305"/>
                <a:gd name="T9" fmla="*/ 168835 h 4958715"/>
                <a:gd name="T10" fmla="*/ 35466 w 7393305"/>
                <a:gd name="T11" fmla="*/ 128497 h 4958715"/>
                <a:gd name="T12" fmla="*/ 61070 w 7393305"/>
                <a:gd name="T13" fmla="*/ 92328 h 4958715"/>
                <a:gd name="T14" fmla="*/ 92329 w 7393305"/>
                <a:gd name="T15" fmla="*/ 61070 h 4958715"/>
                <a:gd name="T16" fmla="*/ 128498 w 7393305"/>
                <a:gd name="T17" fmla="*/ 35466 h 4958715"/>
                <a:gd name="T18" fmla="*/ 168835 w 7393305"/>
                <a:gd name="T19" fmla="*/ 16257 h 4958715"/>
                <a:gd name="T20" fmla="*/ 212598 w 7393305"/>
                <a:gd name="T21" fmla="*/ 4188 h 4958715"/>
                <a:gd name="T22" fmla="*/ 259044 w 7393305"/>
                <a:gd name="T23" fmla="*/ 0 h 4958715"/>
                <a:gd name="T24" fmla="*/ 7132444 w 7393305"/>
                <a:gd name="T25" fmla="*/ 0 h 4958715"/>
                <a:gd name="T26" fmla="*/ 7178891 w 7393305"/>
                <a:gd name="T27" fmla="*/ 4188 h 4958715"/>
                <a:gd name="T28" fmla="*/ 7222668 w 7393305"/>
                <a:gd name="T29" fmla="*/ 16257 h 4958715"/>
                <a:gd name="T30" fmla="*/ 7263043 w 7393305"/>
                <a:gd name="T31" fmla="*/ 35466 h 4958715"/>
                <a:gd name="T32" fmla="*/ 7299286 w 7393305"/>
                <a:gd name="T33" fmla="*/ 61070 h 4958715"/>
                <a:gd name="T34" fmla="*/ 7330666 w 7393305"/>
                <a:gd name="T35" fmla="*/ 92328 h 4958715"/>
                <a:gd name="T36" fmla="*/ 7356452 w 7393305"/>
                <a:gd name="T37" fmla="*/ 128497 h 4958715"/>
                <a:gd name="T38" fmla="*/ 7375914 w 7393305"/>
                <a:gd name="T39" fmla="*/ 168835 h 4958715"/>
                <a:gd name="T40" fmla="*/ 7388321 w 7393305"/>
                <a:gd name="T41" fmla="*/ 212598 h 4958715"/>
                <a:gd name="T42" fmla="*/ 7392942 w 7393305"/>
                <a:gd name="T43" fmla="*/ 259044 h 4958715"/>
                <a:gd name="T44" fmla="*/ 7392942 w 7393305"/>
                <a:gd name="T45" fmla="*/ 292516 h 4958715"/>
                <a:gd name="T46" fmla="*/ 225572 w 7393305"/>
                <a:gd name="T47" fmla="*/ 292516 h 4958715"/>
                <a:gd name="T48" fmla="*/ 225572 w 7393305"/>
                <a:gd name="T49" fmla="*/ 4633686 h 4958715"/>
                <a:gd name="T50" fmla="*/ 7392942 w 7393305"/>
                <a:gd name="T51" fmla="*/ 4633686 h 4958715"/>
                <a:gd name="T52" fmla="*/ 7392942 w 7393305"/>
                <a:gd name="T53" fmla="*/ 4958219 h 4958715"/>
                <a:gd name="T54" fmla="*/ 7392942 w 7393305"/>
                <a:gd name="T55" fmla="*/ 4633686 h 4958715"/>
                <a:gd name="T56" fmla="*/ 7164459 w 7393305"/>
                <a:gd name="T57" fmla="*/ 4633686 h 4958715"/>
                <a:gd name="T58" fmla="*/ 7164459 w 7393305"/>
                <a:gd name="T59" fmla="*/ 292516 h 4958715"/>
                <a:gd name="T60" fmla="*/ 7392942 w 7393305"/>
                <a:gd name="T61" fmla="*/ 292516 h 4958715"/>
                <a:gd name="T62" fmla="*/ 7392942 w 7393305"/>
                <a:gd name="T63" fmla="*/ 4633686 h 4958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93305" h="4958715">
                  <a:moveTo>
                    <a:pt x="7392942" y="4958219"/>
                  </a:moveTo>
                  <a:lnTo>
                    <a:pt x="0" y="4958219"/>
                  </a:lnTo>
                  <a:lnTo>
                    <a:pt x="0" y="259044"/>
                  </a:lnTo>
                  <a:lnTo>
                    <a:pt x="4188" y="212598"/>
                  </a:lnTo>
                  <a:lnTo>
                    <a:pt x="16257" y="168835"/>
                  </a:lnTo>
                  <a:lnTo>
                    <a:pt x="35466" y="128497"/>
                  </a:lnTo>
                  <a:lnTo>
                    <a:pt x="61070" y="92328"/>
                  </a:lnTo>
                  <a:lnTo>
                    <a:pt x="92329" y="61070"/>
                  </a:lnTo>
                  <a:lnTo>
                    <a:pt x="128498" y="35466"/>
                  </a:lnTo>
                  <a:lnTo>
                    <a:pt x="168835" y="16257"/>
                  </a:lnTo>
                  <a:lnTo>
                    <a:pt x="212598" y="4188"/>
                  </a:lnTo>
                  <a:lnTo>
                    <a:pt x="259044" y="0"/>
                  </a:lnTo>
                  <a:lnTo>
                    <a:pt x="7132444" y="0"/>
                  </a:lnTo>
                  <a:lnTo>
                    <a:pt x="7178891" y="4188"/>
                  </a:lnTo>
                  <a:lnTo>
                    <a:pt x="7222668" y="16257"/>
                  </a:lnTo>
                  <a:lnTo>
                    <a:pt x="7263043" y="35466"/>
                  </a:lnTo>
                  <a:lnTo>
                    <a:pt x="7299286" y="61070"/>
                  </a:lnTo>
                  <a:lnTo>
                    <a:pt x="7330666" y="92328"/>
                  </a:lnTo>
                  <a:lnTo>
                    <a:pt x="7356452" y="128497"/>
                  </a:lnTo>
                  <a:lnTo>
                    <a:pt x="7375914" y="168835"/>
                  </a:lnTo>
                  <a:lnTo>
                    <a:pt x="7388321" y="212598"/>
                  </a:lnTo>
                  <a:lnTo>
                    <a:pt x="7392942" y="259044"/>
                  </a:lnTo>
                  <a:lnTo>
                    <a:pt x="7392942" y="292516"/>
                  </a:lnTo>
                  <a:lnTo>
                    <a:pt x="225572" y="292516"/>
                  </a:lnTo>
                  <a:lnTo>
                    <a:pt x="225572" y="4633686"/>
                  </a:lnTo>
                  <a:lnTo>
                    <a:pt x="7392942" y="4633686"/>
                  </a:lnTo>
                  <a:lnTo>
                    <a:pt x="7392942" y="4958219"/>
                  </a:lnTo>
                  <a:close/>
                </a:path>
                <a:path w="7393305" h="4958715">
                  <a:moveTo>
                    <a:pt x="7392942" y="4633686"/>
                  </a:moveTo>
                  <a:lnTo>
                    <a:pt x="7164459" y="4633686"/>
                  </a:lnTo>
                  <a:lnTo>
                    <a:pt x="7164459" y="292516"/>
                  </a:lnTo>
                  <a:lnTo>
                    <a:pt x="7392942" y="292516"/>
                  </a:lnTo>
                  <a:lnTo>
                    <a:pt x="7392942" y="46336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82" name="object 6">
              <a:extLst>
                <a:ext uri="{FF2B5EF4-FFF2-40B4-BE49-F238E27FC236}">
                  <a16:creationId xmlns:a16="http://schemas.microsoft.com/office/drawing/2014/main" id="{F7921682-AF3E-4C90-9C5E-16C36D6A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0963" y="2653288"/>
              <a:ext cx="9141460" cy="5205730"/>
            </a:xfrm>
            <a:custGeom>
              <a:avLst/>
              <a:gdLst>
                <a:gd name="T0" fmla="*/ 109147 w 9141460"/>
                <a:gd name="T1" fmla="*/ 5205620 h 5205730"/>
                <a:gd name="T2" fmla="*/ 32198 w 9141460"/>
                <a:gd name="T3" fmla="*/ 5173968 h 5205730"/>
                <a:gd name="T4" fmla="*/ 0 w 9141460"/>
                <a:gd name="T5" fmla="*/ 5096473 h 5205730"/>
                <a:gd name="T6" fmla="*/ 851352 w 9141460"/>
                <a:gd name="T7" fmla="*/ 4984414 h 5205730"/>
                <a:gd name="T8" fmla="*/ 855009 w 9141460"/>
                <a:gd name="T9" fmla="*/ 234108 h 5205730"/>
                <a:gd name="T10" fmla="*/ 882512 w 9141460"/>
                <a:gd name="T11" fmla="*/ 151034 h 5205730"/>
                <a:gd name="T12" fmla="*/ 933031 w 9141460"/>
                <a:gd name="T13" fmla="*/ 81860 h 5205730"/>
                <a:gd name="T14" fmla="*/ 1001887 w 9141460"/>
                <a:gd name="T15" fmla="*/ 31198 h 5205730"/>
                <a:gd name="T16" fmla="*/ 1084400 w 9141460"/>
                <a:gd name="T17" fmla="*/ 3658 h 5205730"/>
                <a:gd name="T18" fmla="*/ 8015812 w 9141460"/>
                <a:gd name="T19" fmla="*/ 0 h 5205730"/>
                <a:gd name="T20" fmla="*/ 8104108 w 9141460"/>
                <a:gd name="T21" fmla="*/ 14250 h 5205730"/>
                <a:gd name="T22" fmla="*/ 1136592 w 9141460"/>
                <a:gd name="T23" fmla="*/ 24740 h 5205730"/>
                <a:gd name="T24" fmla="*/ 1046383 w 9141460"/>
                <a:gd name="T25" fmla="*/ 40997 h 5205730"/>
                <a:gd name="T26" fmla="*/ 969876 w 9141460"/>
                <a:gd name="T27" fmla="*/ 85810 h 5205730"/>
                <a:gd name="T28" fmla="*/ 913014 w 9141460"/>
                <a:gd name="T29" fmla="*/ 153238 h 5205730"/>
                <a:gd name="T30" fmla="*/ 881736 w 9141460"/>
                <a:gd name="T31" fmla="*/ 237338 h 5205730"/>
                <a:gd name="T32" fmla="*/ 877547 w 9141460"/>
                <a:gd name="T33" fmla="*/ 4982959 h 5205730"/>
                <a:gd name="T34" fmla="*/ 3967157 w 9141460"/>
                <a:gd name="T35" fmla="*/ 4984414 h 5205730"/>
                <a:gd name="T36" fmla="*/ 3998810 w 9141460"/>
                <a:gd name="T37" fmla="*/ 5061363 h 5205730"/>
                <a:gd name="T38" fmla="*/ 4076305 w 9141460"/>
                <a:gd name="T39" fmla="*/ 5093562 h 5205730"/>
                <a:gd name="T40" fmla="*/ 9141180 w 9141460"/>
                <a:gd name="T41" fmla="*/ 5123443 h 5205730"/>
                <a:gd name="T42" fmla="*/ 9114930 w 9141460"/>
                <a:gd name="T43" fmla="*/ 5173422 h 5205730"/>
                <a:gd name="T44" fmla="*/ 9037435 w 9141460"/>
                <a:gd name="T45" fmla="*/ 5205620 h 5205730"/>
                <a:gd name="T46" fmla="*/ 5070277 w 9141460"/>
                <a:gd name="T47" fmla="*/ 5093562 h 5205730"/>
                <a:gd name="T48" fmla="*/ 5147226 w 9141460"/>
                <a:gd name="T49" fmla="*/ 5061909 h 5205730"/>
                <a:gd name="T50" fmla="*/ 5179425 w 9141460"/>
                <a:gd name="T51" fmla="*/ 4984414 h 5205730"/>
                <a:gd name="T52" fmla="*/ 8269036 w 9141460"/>
                <a:gd name="T53" fmla="*/ 4982959 h 5205730"/>
                <a:gd name="T54" fmla="*/ 8264847 w 9141460"/>
                <a:gd name="T55" fmla="*/ 237338 h 5205730"/>
                <a:gd name="T56" fmla="*/ 8233569 w 9141460"/>
                <a:gd name="T57" fmla="*/ 153238 h 5205730"/>
                <a:gd name="T58" fmla="*/ 8176706 w 9141460"/>
                <a:gd name="T59" fmla="*/ 85810 h 5205730"/>
                <a:gd name="T60" fmla="*/ 8100200 w 9141460"/>
                <a:gd name="T61" fmla="*/ 40997 h 5205730"/>
                <a:gd name="T62" fmla="*/ 8009991 w 9141460"/>
                <a:gd name="T63" fmla="*/ 24740 h 5205730"/>
                <a:gd name="T64" fmla="*/ 8180808 w 9141460"/>
                <a:gd name="T65" fmla="*/ 53927 h 5205730"/>
                <a:gd name="T66" fmla="*/ 8241302 w 9141460"/>
                <a:gd name="T67" fmla="*/ 114421 h 5205730"/>
                <a:gd name="T68" fmla="*/ 8280979 w 9141460"/>
                <a:gd name="T69" fmla="*/ 191122 h 5205730"/>
                <a:gd name="T70" fmla="*/ 8295229 w 9141460"/>
                <a:gd name="T71" fmla="*/ 279418 h 5205730"/>
                <a:gd name="T72" fmla="*/ 9141180 w 9141460"/>
                <a:gd name="T73" fmla="*/ 4984414 h 5205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41460" h="5205730">
                  <a:moveTo>
                    <a:pt x="9037435" y="5205620"/>
                  </a:moveTo>
                  <a:lnTo>
                    <a:pt x="109147" y="5205620"/>
                  </a:lnTo>
                  <a:lnTo>
                    <a:pt x="66921" y="5197161"/>
                  </a:lnTo>
                  <a:lnTo>
                    <a:pt x="32198" y="5173968"/>
                  </a:lnTo>
                  <a:lnTo>
                    <a:pt x="8663" y="5139313"/>
                  </a:lnTo>
                  <a:lnTo>
                    <a:pt x="0" y="5096473"/>
                  </a:lnTo>
                  <a:lnTo>
                    <a:pt x="0" y="4984414"/>
                  </a:lnTo>
                  <a:lnTo>
                    <a:pt x="851352" y="4984414"/>
                  </a:lnTo>
                  <a:lnTo>
                    <a:pt x="851352" y="279418"/>
                  </a:lnTo>
                  <a:lnTo>
                    <a:pt x="855009" y="234108"/>
                  </a:lnTo>
                  <a:lnTo>
                    <a:pt x="865591" y="191122"/>
                  </a:lnTo>
                  <a:lnTo>
                    <a:pt x="882512" y="151034"/>
                  </a:lnTo>
                  <a:lnTo>
                    <a:pt x="905187" y="114421"/>
                  </a:lnTo>
                  <a:lnTo>
                    <a:pt x="933031" y="81860"/>
                  </a:lnTo>
                  <a:lnTo>
                    <a:pt x="965459" y="53927"/>
                  </a:lnTo>
                  <a:lnTo>
                    <a:pt x="1001887" y="31198"/>
                  </a:lnTo>
                  <a:lnTo>
                    <a:pt x="1041729" y="14250"/>
                  </a:lnTo>
                  <a:lnTo>
                    <a:pt x="1084400" y="3658"/>
                  </a:lnTo>
                  <a:lnTo>
                    <a:pt x="1129315" y="0"/>
                  </a:lnTo>
                  <a:lnTo>
                    <a:pt x="8015812" y="0"/>
                  </a:lnTo>
                  <a:lnTo>
                    <a:pt x="8061121" y="3658"/>
                  </a:lnTo>
                  <a:lnTo>
                    <a:pt x="8104108" y="14250"/>
                  </a:lnTo>
                  <a:lnTo>
                    <a:pt x="8128919" y="24740"/>
                  </a:lnTo>
                  <a:lnTo>
                    <a:pt x="1136592" y="24740"/>
                  </a:lnTo>
                  <a:lnTo>
                    <a:pt x="1090146" y="28928"/>
                  </a:lnTo>
                  <a:lnTo>
                    <a:pt x="1046383" y="40997"/>
                  </a:lnTo>
                  <a:lnTo>
                    <a:pt x="1006045" y="60206"/>
                  </a:lnTo>
                  <a:lnTo>
                    <a:pt x="969876" y="85810"/>
                  </a:lnTo>
                  <a:lnTo>
                    <a:pt x="938618" y="117069"/>
                  </a:lnTo>
                  <a:lnTo>
                    <a:pt x="913014" y="153238"/>
                  </a:lnTo>
                  <a:lnTo>
                    <a:pt x="893805" y="193575"/>
                  </a:lnTo>
                  <a:lnTo>
                    <a:pt x="881736" y="237338"/>
                  </a:lnTo>
                  <a:lnTo>
                    <a:pt x="877547" y="283784"/>
                  </a:lnTo>
                  <a:lnTo>
                    <a:pt x="877547" y="4982959"/>
                  </a:lnTo>
                  <a:lnTo>
                    <a:pt x="3967157" y="4982959"/>
                  </a:lnTo>
                  <a:lnTo>
                    <a:pt x="3967157" y="4984414"/>
                  </a:lnTo>
                  <a:lnTo>
                    <a:pt x="3975616" y="5026641"/>
                  </a:lnTo>
                  <a:lnTo>
                    <a:pt x="3998810" y="5061363"/>
                  </a:lnTo>
                  <a:lnTo>
                    <a:pt x="4033465" y="5084898"/>
                  </a:lnTo>
                  <a:lnTo>
                    <a:pt x="4076305" y="5093562"/>
                  </a:lnTo>
                  <a:lnTo>
                    <a:pt x="9141180" y="5093562"/>
                  </a:lnTo>
                  <a:lnTo>
                    <a:pt x="9141180" y="5123443"/>
                  </a:lnTo>
                  <a:lnTo>
                    <a:pt x="9138124" y="5138700"/>
                  </a:lnTo>
                  <a:lnTo>
                    <a:pt x="9114930" y="5173422"/>
                  </a:lnTo>
                  <a:lnTo>
                    <a:pt x="9080276" y="5196957"/>
                  </a:lnTo>
                  <a:lnTo>
                    <a:pt x="9037435" y="5205620"/>
                  </a:lnTo>
                  <a:close/>
                </a:path>
                <a:path w="9141460" h="5205730">
                  <a:moveTo>
                    <a:pt x="9141180" y="5093562"/>
                  </a:moveTo>
                  <a:lnTo>
                    <a:pt x="5070277" y="5093562"/>
                  </a:lnTo>
                  <a:lnTo>
                    <a:pt x="5112503" y="5085103"/>
                  </a:lnTo>
                  <a:lnTo>
                    <a:pt x="5147226" y="5061909"/>
                  </a:lnTo>
                  <a:lnTo>
                    <a:pt x="5170761" y="5027255"/>
                  </a:lnTo>
                  <a:lnTo>
                    <a:pt x="5179425" y="4984414"/>
                  </a:lnTo>
                  <a:lnTo>
                    <a:pt x="5179425" y="4982959"/>
                  </a:lnTo>
                  <a:lnTo>
                    <a:pt x="8269036" y="4982959"/>
                  </a:lnTo>
                  <a:lnTo>
                    <a:pt x="8269036" y="283784"/>
                  </a:lnTo>
                  <a:lnTo>
                    <a:pt x="8264847" y="237338"/>
                  </a:lnTo>
                  <a:lnTo>
                    <a:pt x="8252778" y="193575"/>
                  </a:lnTo>
                  <a:lnTo>
                    <a:pt x="8233569" y="153238"/>
                  </a:lnTo>
                  <a:lnTo>
                    <a:pt x="8207964" y="117069"/>
                  </a:lnTo>
                  <a:lnTo>
                    <a:pt x="8176706" y="85810"/>
                  </a:lnTo>
                  <a:lnTo>
                    <a:pt x="8140537" y="60206"/>
                  </a:lnTo>
                  <a:lnTo>
                    <a:pt x="8100200" y="40997"/>
                  </a:lnTo>
                  <a:lnTo>
                    <a:pt x="8056437" y="28928"/>
                  </a:lnTo>
                  <a:lnTo>
                    <a:pt x="8009991" y="24740"/>
                  </a:lnTo>
                  <a:lnTo>
                    <a:pt x="8128919" y="24740"/>
                  </a:lnTo>
                  <a:lnTo>
                    <a:pt x="8180808" y="53927"/>
                  </a:lnTo>
                  <a:lnTo>
                    <a:pt x="8213369" y="81860"/>
                  </a:lnTo>
                  <a:lnTo>
                    <a:pt x="8241302" y="114421"/>
                  </a:lnTo>
                  <a:lnTo>
                    <a:pt x="8264031" y="151034"/>
                  </a:lnTo>
                  <a:lnTo>
                    <a:pt x="8280979" y="191122"/>
                  </a:lnTo>
                  <a:lnTo>
                    <a:pt x="8291571" y="234108"/>
                  </a:lnTo>
                  <a:lnTo>
                    <a:pt x="8295229" y="279418"/>
                  </a:lnTo>
                  <a:lnTo>
                    <a:pt x="8295229" y="4984414"/>
                  </a:lnTo>
                  <a:lnTo>
                    <a:pt x="9141180" y="4984414"/>
                  </a:lnTo>
                  <a:lnTo>
                    <a:pt x="9141180" y="5093562"/>
                  </a:lnTo>
                  <a:close/>
                </a:path>
              </a:pathLst>
            </a:custGeom>
            <a:solidFill>
              <a:srgbClr val="959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83" name="object 7">
              <a:extLst>
                <a:ext uri="{FF2B5EF4-FFF2-40B4-BE49-F238E27FC236}">
                  <a16:creationId xmlns:a16="http://schemas.microsoft.com/office/drawing/2014/main" id="{D20C7E02-80B3-47A7-99D0-9F2B4F447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694" y="7637703"/>
              <a:ext cx="8771255" cy="262255"/>
            </a:xfrm>
            <a:custGeom>
              <a:avLst/>
              <a:gdLst>
                <a:gd name="T0" fmla="*/ 4991684 w 8771255"/>
                <a:gd name="T1" fmla="*/ 0 h 262254"/>
                <a:gd name="T2" fmla="*/ 3777970 w 8771255"/>
                <a:gd name="T3" fmla="*/ 0 h 262254"/>
                <a:gd name="T4" fmla="*/ 3777970 w 8771255"/>
                <a:gd name="T5" fmla="*/ 1460 h 262254"/>
                <a:gd name="T6" fmla="*/ 3786657 w 8771255"/>
                <a:gd name="T7" fmla="*/ 43688 h 262254"/>
                <a:gd name="T8" fmla="*/ 3810343 w 8771255"/>
                <a:gd name="T9" fmla="*/ 78409 h 262254"/>
                <a:gd name="T10" fmla="*/ 3845496 w 8771255"/>
                <a:gd name="T11" fmla="*/ 101942 h 262254"/>
                <a:gd name="T12" fmla="*/ 3888575 w 8771255"/>
                <a:gd name="T13" fmla="*/ 110604 h 262254"/>
                <a:gd name="T14" fmla="*/ 4882540 w 8771255"/>
                <a:gd name="T15" fmla="*/ 110604 h 262254"/>
                <a:gd name="T16" fmla="*/ 4925377 w 8771255"/>
                <a:gd name="T17" fmla="*/ 101942 h 262254"/>
                <a:gd name="T18" fmla="*/ 4960036 w 8771255"/>
                <a:gd name="T19" fmla="*/ 78409 h 262254"/>
                <a:gd name="T20" fmla="*/ 4983226 w 8771255"/>
                <a:gd name="T21" fmla="*/ 43688 h 262254"/>
                <a:gd name="T22" fmla="*/ 4991684 w 8771255"/>
                <a:gd name="T23" fmla="*/ 1460 h 262254"/>
                <a:gd name="T24" fmla="*/ 4991684 w 8771255"/>
                <a:gd name="T25" fmla="*/ 0 h 262254"/>
                <a:gd name="T26" fmla="*/ 8771115 w 8771255"/>
                <a:gd name="T27" fmla="*/ 221208 h 262254"/>
                <a:gd name="T28" fmla="*/ 0 w 8771255"/>
                <a:gd name="T29" fmla="*/ 221208 h 262254"/>
                <a:gd name="T30" fmla="*/ 3289 w 8771255"/>
                <a:gd name="T31" fmla="*/ 237401 h 262254"/>
                <a:gd name="T32" fmla="*/ 12179 w 8771255"/>
                <a:gd name="T33" fmla="*/ 250317 h 262254"/>
                <a:gd name="T34" fmla="*/ 25171 w 8771255"/>
                <a:gd name="T35" fmla="*/ 258864 h 262254"/>
                <a:gd name="T36" fmla="*/ 40741 w 8771255"/>
                <a:gd name="T37" fmla="*/ 261962 h 262254"/>
                <a:gd name="T38" fmla="*/ 8730374 w 8771255"/>
                <a:gd name="T39" fmla="*/ 261962 h 262254"/>
                <a:gd name="T40" fmla="*/ 8746553 w 8771255"/>
                <a:gd name="T41" fmla="*/ 258660 h 262254"/>
                <a:gd name="T42" fmla="*/ 8759469 w 8771255"/>
                <a:gd name="T43" fmla="*/ 249770 h 262254"/>
                <a:gd name="T44" fmla="*/ 8768016 w 8771255"/>
                <a:gd name="T45" fmla="*/ 236791 h 262254"/>
                <a:gd name="T46" fmla="*/ 8771115 w 8771255"/>
                <a:gd name="T47" fmla="*/ 221208 h 262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71255" h="262254">
                  <a:moveTo>
                    <a:pt x="4991684" y="0"/>
                  </a:moveTo>
                  <a:lnTo>
                    <a:pt x="3777970" y="0"/>
                  </a:lnTo>
                  <a:lnTo>
                    <a:pt x="3777970" y="1460"/>
                  </a:lnTo>
                  <a:lnTo>
                    <a:pt x="3786657" y="43688"/>
                  </a:lnTo>
                  <a:lnTo>
                    <a:pt x="3810343" y="78409"/>
                  </a:lnTo>
                  <a:lnTo>
                    <a:pt x="3845496" y="101942"/>
                  </a:lnTo>
                  <a:lnTo>
                    <a:pt x="3888575" y="110604"/>
                  </a:lnTo>
                  <a:lnTo>
                    <a:pt x="4882540" y="110604"/>
                  </a:lnTo>
                  <a:lnTo>
                    <a:pt x="4925377" y="101942"/>
                  </a:lnTo>
                  <a:lnTo>
                    <a:pt x="4960036" y="78409"/>
                  </a:lnTo>
                  <a:lnTo>
                    <a:pt x="4983226" y="43688"/>
                  </a:lnTo>
                  <a:lnTo>
                    <a:pt x="4991684" y="1460"/>
                  </a:lnTo>
                  <a:lnTo>
                    <a:pt x="4991684" y="0"/>
                  </a:lnTo>
                  <a:close/>
                </a:path>
                <a:path w="8771255" h="262254">
                  <a:moveTo>
                    <a:pt x="8771115" y="221208"/>
                  </a:moveTo>
                  <a:lnTo>
                    <a:pt x="0" y="221208"/>
                  </a:lnTo>
                  <a:lnTo>
                    <a:pt x="3289" y="237401"/>
                  </a:lnTo>
                  <a:lnTo>
                    <a:pt x="12179" y="250317"/>
                  </a:lnTo>
                  <a:lnTo>
                    <a:pt x="25171" y="258864"/>
                  </a:lnTo>
                  <a:lnTo>
                    <a:pt x="40741" y="261962"/>
                  </a:lnTo>
                  <a:lnTo>
                    <a:pt x="8730374" y="261962"/>
                  </a:lnTo>
                  <a:lnTo>
                    <a:pt x="8746553" y="258660"/>
                  </a:lnTo>
                  <a:lnTo>
                    <a:pt x="8759469" y="249770"/>
                  </a:lnTo>
                  <a:lnTo>
                    <a:pt x="8768016" y="236791"/>
                  </a:lnTo>
                  <a:lnTo>
                    <a:pt x="8771115" y="221208"/>
                  </a:lnTo>
                  <a:close/>
                </a:path>
              </a:pathLst>
            </a:custGeom>
            <a:solidFill>
              <a:srgbClr val="72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7184" name="object 8">
              <a:extLst>
                <a:ext uri="{FF2B5EF4-FFF2-40B4-BE49-F238E27FC236}">
                  <a16:creationId xmlns:a16="http://schemas.microsoft.com/office/drawing/2014/main" id="{62050EB2-5B73-4E18-9B10-EC12BE70B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083" y="2970544"/>
              <a:ext cx="6938887" cy="434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F7CA4C34-AFDF-4BCB-84F0-573695F0E1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179669" rtlCol="0"/>
          <a:lstStyle/>
          <a:p>
            <a:pPr marL="403225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204" dirty="0"/>
              <a:t>Personal</a:t>
            </a:r>
            <a:r>
              <a:rPr spc="150" dirty="0"/>
              <a:t> </a:t>
            </a:r>
            <a:r>
              <a:rPr spc="185" dirty="0"/>
              <a:t>achievements</a:t>
            </a:r>
          </a:p>
        </p:txBody>
      </p:sp>
      <p:pic>
        <p:nvPicPr>
          <p:cNvPr id="7174" name="object 10">
            <a:extLst>
              <a:ext uri="{FF2B5EF4-FFF2-40B4-BE49-F238E27FC236}">
                <a16:creationId xmlns:a16="http://schemas.microsoft.com/office/drawing/2014/main" id="{A62DBAEF-7866-47AC-9212-7CF1D247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960688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4639AE23-C8B0-45AC-922A-99760978F374}"/>
              </a:ext>
            </a:extLst>
          </p:cNvPr>
          <p:cNvSpPr txBox="1"/>
          <p:nvPr/>
        </p:nvSpPr>
        <p:spPr>
          <a:xfrm>
            <a:off x="2176463" y="2747963"/>
            <a:ext cx="5938837" cy="549275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7000"/>
              </a:lnSpc>
              <a:spcBef>
                <a:spcPts val="100"/>
              </a:spcBef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workshops, we found people are more comfortable accessing Zuzi, our chatbot, on Facebook due to free access.</a:t>
            </a:r>
          </a:p>
          <a:p>
            <a:pPr eaLnBrk="1" hangingPunct="1">
              <a:spcBef>
                <a:spcPts val="25"/>
              </a:spcBef>
            </a:pP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7000"/>
              </a:lnSpc>
            </a:pPr>
            <a:r>
              <a:rPr lang="en-US" altLang="en-US" sz="2200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website features </a:t>
            </a: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Facebook using APIs on Chatfuel.</a:t>
            </a:r>
          </a:p>
          <a:p>
            <a:pPr eaLnBrk="1" hangingPunct="1">
              <a:spcBef>
                <a:spcPts val="25"/>
              </a:spcBef>
            </a:pP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7000"/>
              </a:lnSpc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 invited to present at the </a:t>
            </a:r>
            <a:r>
              <a:rPr lang="en-US" altLang="en-US" sz="2200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Gathering Conference in Portugal</a:t>
            </a:r>
            <a:endParaRPr lang="en-US" altLang="en-US" sz="2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25"/>
              </a:spcBef>
            </a:pPr>
            <a:endParaRPr lang="en-US" alt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a </a:t>
            </a:r>
            <a:r>
              <a:rPr lang="en-US" altLang="en-US" sz="2200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women in Tech</a:t>
            </a:r>
            <a:endParaRPr lang="en-US" altLang="en-US" sz="2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25"/>
              </a:spcBef>
            </a:pPr>
            <a:endParaRPr lang="en-US" altLang="en-US" sz="25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7000"/>
              </a:lnSpc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building wire frames for our </a:t>
            </a:r>
            <a:r>
              <a:rPr lang="en-US" altLang="en-US" sz="2200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 to be better suited for survivors.</a:t>
            </a:r>
            <a:endParaRPr lang="en-US" altLang="en-US" sz="2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6" name="object 12">
            <a:extLst>
              <a:ext uri="{FF2B5EF4-FFF2-40B4-BE49-F238E27FC236}">
                <a16:creationId xmlns:a16="http://schemas.microsoft.com/office/drawing/2014/main" id="{232FCC93-FE61-4280-9C19-A8AAA2BA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522788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object 13">
            <a:extLst>
              <a:ext uri="{FF2B5EF4-FFF2-40B4-BE49-F238E27FC236}">
                <a16:creationId xmlns:a16="http://schemas.microsoft.com/office/drawing/2014/main" id="{1AC7F843-1104-4A27-8CB4-DAA18867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5694363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object 14">
            <a:extLst>
              <a:ext uri="{FF2B5EF4-FFF2-40B4-BE49-F238E27FC236}">
                <a16:creationId xmlns:a16="http://schemas.microsoft.com/office/drawing/2014/main" id="{4DBC8AED-8E57-4556-9F48-8B0485E2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6865938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object 15">
            <a:extLst>
              <a:ext uri="{FF2B5EF4-FFF2-40B4-BE49-F238E27FC236}">
                <a16:creationId xmlns:a16="http://schemas.microsoft.com/office/drawing/2014/main" id="{02AEF336-4D64-456E-B134-2E8E4A09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7646988"/>
            <a:ext cx="8572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16">
            <a:extLst>
              <a:ext uri="{FF2B5EF4-FFF2-40B4-BE49-F238E27FC236}">
                <a16:creationId xmlns:a16="http://schemas.microsoft.com/office/drawing/2014/main" id="{63BBEE12-4D79-439B-8AB8-AF15EA0868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object 2">
            <a:extLst>
              <a:ext uri="{FF2B5EF4-FFF2-40B4-BE49-F238E27FC236}">
                <a16:creationId xmlns:a16="http://schemas.microsoft.com/office/drawing/2014/main" id="{114D964D-BE40-4E27-898B-68C8A1C72A4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198" name="object 3">
              <a:extLst>
                <a:ext uri="{FF2B5EF4-FFF2-40B4-BE49-F238E27FC236}">
                  <a16:creationId xmlns:a16="http://schemas.microsoft.com/office/drawing/2014/main" id="{44142D93-F570-41F6-9E85-1E644422F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4716" y="0"/>
              <a:ext cx="7003282" cy="9467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object 4">
              <a:extLst>
                <a:ext uri="{FF2B5EF4-FFF2-40B4-BE49-F238E27FC236}">
                  <a16:creationId xmlns:a16="http://schemas.microsoft.com/office/drawing/2014/main" id="{62AEF081-2AAE-4B15-9BFE-B890F972E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"/>
              <a:ext cx="18288000" cy="10287000"/>
            </a:xfrm>
            <a:custGeom>
              <a:avLst/>
              <a:gdLst>
                <a:gd name="T0" fmla="*/ 18287988 w 18288000"/>
                <a:gd name="T1" fmla="*/ 9458325 h 10287000"/>
                <a:gd name="T2" fmla="*/ 0 w 18288000"/>
                <a:gd name="T3" fmla="*/ 9458325 h 10287000"/>
                <a:gd name="T4" fmla="*/ 0 w 18288000"/>
                <a:gd name="T5" fmla="*/ 10286987 h 10287000"/>
                <a:gd name="T6" fmla="*/ 18287988 w 18288000"/>
                <a:gd name="T7" fmla="*/ 10286987 h 10287000"/>
                <a:gd name="T8" fmla="*/ 18287988 w 18288000"/>
                <a:gd name="T9" fmla="*/ 9458325 h 10287000"/>
                <a:gd name="T10" fmla="*/ 18287988 w 18288000"/>
                <a:gd name="T11" fmla="*/ 0 h 10287000"/>
                <a:gd name="T12" fmla="*/ 0 w 18288000"/>
                <a:gd name="T13" fmla="*/ 0 h 10287000"/>
                <a:gd name="T14" fmla="*/ 0 w 18288000"/>
                <a:gd name="T15" fmla="*/ 582891 h 10287000"/>
                <a:gd name="T16" fmla="*/ 18287988 w 18288000"/>
                <a:gd name="T17" fmla="*/ 582891 h 10287000"/>
                <a:gd name="T18" fmla="*/ 18287988 w 18288000"/>
                <a:gd name="T19" fmla="*/ 0 h 10287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88000" h="10287000">
                  <a:moveTo>
                    <a:pt x="18287988" y="9458325"/>
                  </a:moveTo>
                  <a:lnTo>
                    <a:pt x="0" y="9458325"/>
                  </a:lnTo>
                  <a:lnTo>
                    <a:pt x="0" y="10286987"/>
                  </a:lnTo>
                  <a:lnTo>
                    <a:pt x="18287988" y="10286987"/>
                  </a:lnTo>
                  <a:lnTo>
                    <a:pt x="18287988" y="9458325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0" y="0"/>
                  </a:lnTo>
                  <a:lnTo>
                    <a:pt x="0" y="582891"/>
                  </a:lnTo>
                  <a:lnTo>
                    <a:pt x="18287988" y="58289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6F3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8200" name="object 5">
              <a:extLst>
                <a:ext uri="{FF2B5EF4-FFF2-40B4-BE49-F238E27FC236}">
                  <a16:creationId xmlns:a16="http://schemas.microsoft.com/office/drawing/2014/main" id="{71C008F3-98B5-44D1-A7F2-BDBCD81D2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4173" y="1704605"/>
              <a:ext cx="2800349" cy="2800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object 6">
              <a:extLst>
                <a:ext uri="{FF2B5EF4-FFF2-40B4-BE49-F238E27FC236}">
                  <a16:creationId xmlns:a16="http://schemas.microsoft.com/office/drawing/2014/main" id="{EACA8464-8220-4E16-834D-D8FDBE326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2894"/>
              <a:ext cx="1715290" cy="887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object 7">
              <a:extLst>
                <a:ext uri="{FF2B5EF4-FFF2-40B4-BE49-F238E27FC236}">
                  <a16:creationId xmlns:a16="http://schemas.microsoft.com/office/drawing/2014/main" id="{4410CEB2-0B1A-44D5-B9A0-9F9C5AF4C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2066131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object 8">
              <a:extLst>
                <a:ext uri="{FF2B5EF4-FFF2-40B4-BE49-F238E27FC236}">
                  <a16:creationId xmlns:a16="http://schemas.microsoft.com/office/drawing/2014/main" id="{76D6413B-70C0-4A0D-91E4-15089986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2399506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object 9">
              <a:extLst>
                <a:ext uri="{FF2B5EF4-FFF2-40B4-BE49-F238E27FC236}">
                  <a16:creationId xmlns:a16="http://schemas.microsoft.com/office/drawing/2014/main" id="{B3B170AE-9961-4F8C-A4F0-0AAC01E9F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2732881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object 10">
              <a:extLst>
                <a:ext uri="{FF2B5EF4-FFF2-40B4-BE49-F238E27FC236}">
                  <a16:creationId xmlns:a16="http://schemas.microsoft.com/office/drawing/2014/main" id="{B7B0C31C-AFD9-4701-B509-E4AA96CF1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3066256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object 11">
              <a:extLst>
                <a:ext uri="{FF2B5EF4-FFF2-40B4-BE49-F238E27FC236}">
                  <a16:creationId xmlns:a16="http://schemas.microsoft.com/office/drawing/2014/main" id="{9FD8068C-BFE0-4B86-9E0C-BEE95D747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3733006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object 12">
              <a:extLst>
                <a:ext uri="{FF2B5EF4-FFF2-40B4-BE49-F238E27FC236}">
                  <a16:creationId xmlns:a16="http://schemas.microsoft.com/office/drawing/2014/main" id="{0F25D4D0-D120-4CC9-8666-E004C28EC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5066505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object 13">
              <a:extLst>
                <a:ext uri="{FF2B5EF4-FFF2-40B4-BE49-F238E27FC236}">
                  <a16:creationId xmlns:a16="http://schemas.microsoft.com/office/drawing/2014/main" id="{C824553A-C12A-4E22-B671-DF434B288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5399880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object 14">
              <a:extLst>
                <a:ext uri="{FF2B5EF4-FFF2-40B4-BE49-F238E27FC236}">
                  <a16:creationId xmlns:a16="http://schemas.microsoft.com/office/drawing/2014/main" id="{3A9D9C63-3916-4496-A23B-C01177ABB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5733255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0" name="object 15">
              <a:extLst>
                <a:ext uri="{FF2B5EF4-FFF2-40B4-BE49-F238E27FC236}">
                  <a16:creationId xmlns:a16="http://schemas.microsoft.com/office/drawing/2014/main" id="{FDB07CE0-9957-4D55-826A-C297545E6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6066630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object 16">
              <a:extLst>
                <a:ext uri="{FF2B5EF4-FFF2-40B4-BE49-F238E27FC236}">
                  <a16:creationId xmlns:a16="http://schemas.microsoft.com/office/drawing/2014/main" id="{2A853411-6507-4B75-9897-29347FE42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6400005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object 17">
              <a:extLst>
                <a:ext uri="{FF2B5EF4-FFF2-40B4-BE49-F238E27FC236}">
                  <a16:creationId xmlns:a16="http://schemas.microsoft.com/office/drawing/2014/main" id="{EA8727DC-69D4-40C9-82F2-61937D476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7066756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object 18">
              <a:extLst>
                <a:ext uri="{FF2B5EF4-FFF2-40B4-BE49-F238E27FC236}">
                  <a16:creationId xmlns:a16="http://schemas.microsoft.com/office/drawing/2014/main" id="{B994B9DE-DD57-413C-A15C-0399C5E46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7400130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object 19">
              <a:extLst>
                <a:ext uri="{FF2B5EF4-FFF2-40B4-BE49-F238E27FC236}">
                  <a16:creationId xmlns:a16="http://schemas.microsoft.com/office/drawing/2014/main" id="{8E9EA769-C0E1-4EE1-8845-C6A6C4643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7733505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object 20">
              <a:extLst>
                <a:ext uri="{FF2B5EF4-FFF2-40B4-BE49-F238E27FC236}">
                  <a16:creationId xmlns:a16="http://schemas.microsoft.com/office/drawing/2014/main" id="{EC004E5F-FF7A-44BF-AAB4-D1584A4BB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8066880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object 21">
              <a:extLst>
                <a:ext uri="{FF2B5EF4-FFF2-40B4-BE49-F238E27FC236}">
                  <a16:creationId xmlns:a16="http://schemas.microsoft.com/office/drawing/2014/main" id="{230B659B-259B-497C-8F69-0659D2BC9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33" y="8400255"/>
              <a:ext cx="76200" cy="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object 22">
            <a:extLst>
              <a:ext uri="{FF2B5EF4-FFF2-40B4-BE49-F238E27FC236}">
                <a16:creationId xmlns:a16="http://schemas.microsoft.com/office/drawing/2014/main" id="{26563578-BD5A-42A3-8332-DF2D057256FC}"/>
              </a:ext>
            </a:extLst>
          </p:cNvPr>
          <p:cNvSpPr txBox="1"/>
          <p:nvPr/>
        </p:nvSpPr>
        <p:spPr>
          <a:xfrm>
            <a:off x="1701800" y="1873250"/>
            <a:ext cx="9351963" cy="6692900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422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100"/>
              </a:spcBef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has given me the chance to visit different places and meet diverse people. I have learned that not everyone has the same mindset or opportunities.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realized that challenges vary based on a person’s background or location. This experience taught me to stop assuming everyone has the same access or perspective.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has made me more open, understanding, and empathetic toward others’ challenges.</a:t>
            </a:r>
          </a:p>
          <a:p>
            <a:pPr eaLnBrk="1" hangingPunct="1">
              <a:spcBef>
                <a:spcPts val="38"/>
              </a:spcBef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9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skills; knowledge; values and attitudes I have gained: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my proudest moments: presenting to GL, a dream come true. The experience helped me refine my presentation skills.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Taught me how to connect with a diverse audience. Improved my ability to think quickly and present ideas clearly.</a:t>
            </a:r>
          </a:p>
          <a:p>
            <a:pPr eaLnBrk="1" hangingPunct="1">
              <a:spcBef>
                <a:spcPts val="38"/>
              </a:spcBef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900" b="1">
                <a:solidFill>
                  <a:srgbClr val="6F3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else has been responsible for this change?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change in my life is thanks to GRIT, the organization that chose me. Without GRIT, I wouldn’t have had opportunities like presenting to GL. GRIT gave me the chance to grow and face challenges I never imagined. Their belief in me boosted my confidence and progress.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grateful for the opportunities they provided and for pushing me beyond my limits.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F7CBFE45-0EEF-4767-94FD-85371879CC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8D061425-6B8A-487A-BAEA-F94E6ED6E9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9688" y="677863"/>
            <a:ext cx="8550275" cy="78740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355" dirty="0"/>
              <a:t>Change</a:t>
            </a:r>
            <a:r>
              <a:rPr spc="155" dirty="0"/>
              <a:t> </a:t>
            </a:r>
            <a:r>
              <a:rPr spc="80" dirty="0"/>
              <a:t>at</a:t>
            </a:r>
            <a:r>
              <a:rPr spc="155" dirty="0"/>
              <a:t> </a:t>
            </a:r>
            <a:r>
              <a:rPr spc="125" dirty="0"/>
              <a:t>the</a:t>
            </a:r>
            <a:r>
              <a:rPr spc="155" dirty="0"/>
              <a:t> </a:t>
            </a:r>
            <a:r>
              <a:rPr spc="135" dirty="0"/>
              <a:t>individual</a:t>
            </a:r>
            <a:r>
              <a:rPr spc="155" dirty="0"/>
              <a:t> </a:t>
            </a:r>
            <a:r>
              <a:rPr spc="125" dirty="0"/>
              <a:t>level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ject 2">
            <a:extLst>
              <a:ext uri="{FF2B5EF4-FFF2-40B4-BE49-F238E27FC236}">
                <a16:creationId xmlns:a16="http://schemas.microsoft.com/office/drawing/2014/main" id="{A62F0FEB-5DA8-4536-94D5-7454BB7A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88" y="968375"/>
            <a:ext cx="13303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object 3">
            <a:extLst>
              <a:ext uri="{FF2B5EF4-FFF2-40B4-BE49-F238E27FC236}">
                <a16:creationId xmlns:a16="http://schemas.microsoft.com/office/drawing/2014/main" id="{38B001CA-60AB-4BFA-926B-25C8C293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1714500" cy="88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object 4">
            <a:extLst>
              <a:ext uri="{FF2B5EF4-FFF2-40B4-BE49-F238E27FC236}">
                <a16:creationId xmlns:a16="http://schemas.microsoft.com/office/drawing/2014/main" id="{75BB6FD6-DF47-4C71-88AC-3F48FEE9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39871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ject 5">
            <a:extLst>
              <a:ext uri="{FF2B5EF4-FFF2-40B4-BE49-F238E27FC236}">
                <a16:creationId xmlns:a16="http://schemas.microsoft.com/office/drawing/2014/main" id="{503BFFF6-93F2-4C63-A678-D93499D1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73208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ject 6">
            <a:extLst>
              <a:ext uri="{FF2B5EF4-FFF2-40B4-BE49-F238E27FC236}">
                <a16:creationId xmlns:a16="http://schemas.microsoft.com/office/drawing/2014/main" id="{1D6AAA89-0E21-4846-B219-918F1D33A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373221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object 7">
            <a:extLst>
              <a:ext uri="{FF2B5EF4-FFF2-40B4-BE49-F238E27FC236}">
                <a16:creationId xmlns:a16="http://schemas.microsoft.com/office/drawing/2014/main" id="{5E867DED-D17B-4FE3-8B1C-1F5A38632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39896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object 8">
            <a:extLst>
              <a:ext uri="{FF2B5EF4-FFF2-40B4-BE49-F238E27FC236}">
                <a16:creationId xmlns:a16="http://schemas.microsoft.com/office/drawing/2014/main" id="{77F7DDC4-BDAA-488A-8AF4-7978CB73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73233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object 9">
            <a:extLst>
              <a:ext uri="{FF2B5EF4-FFF2-40B4-BE49-F238E27FC236}">
                <a16:creationId xmlns:a16="http://schemas.microsoft.com/office/drawing/2014/main" id="{0F73D961-6663-41C0-B127-51F760624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539908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object 10">
            <a:extLst>
              <a:ext uri="{FF2B5EF4-FFF2-40B4-BE49-F238E27FC236}">
                <a16:creationId xmlns:a16="http://schemas.microsoft.com/office/drawing/2014/main" id="{0FDBC2F4-94FC-4FCF-9DB8-D6B77B0E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573246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object 11">
            <a:extLst>
              <a:ext uri="{FF2B5EF4-FFF2-40B4-BE49-F238E27FC236}">
                <a16:creationId xmlns:a16="http://schemas.microsoft.com/office/drawing/2014/main" id="{A3A3D73B-4999-4814-A6EC-9559EBF6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606583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object 12">
            <a:extLst>
              <a:ext uri="{FF2B5EF4-FFF2-40B4-BE49-F238E27FC236}">
                <a16:creationId xmlns:a16="http://schemas.microsoft.com/office/drawing/2014/main" id="{D5FC68F6-AD06-4D38-A19A-48E22DF6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639921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object 13">
            <a:extLst>
              <a:ext uri="{FF2B5EF4-FFF2-40B4-BE49-F238E27FC236}">
                <a16:creationId xmlns:a16="http://schemas.microsoft.com/office/drawing/2014/main" id="{FBAE4AC0-701A-425B-A549-2E3AA362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706596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object 14">
            <a:extLst>
              <a:ext uri="{FF2B5EF4-FFF2-40B4-BE49-F238E27FC236}">
                <a16:creationId xmlns:a16="http://schemas.microsoft.com/office/drawing/2014/main" id="{CD85BC6F-761B-47E2-A50F-79A70D18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739933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object 15">
            <a:extLst>
              <a:ext uri="{FF2B5EF4-FFF2-40B4-BE49-F238E27FC236}">
                <a16:creationId xmlns:a16="http://schemas.microsoft.com/office/drawing/2014/main" id="{F79E448E-D398-49F1-AD0D-08AD4E28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773271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object 16">
            <a:extLst>
              <a:ext uri="{FF2B5EF4-FFF2-40B4-BE49-F238E27FC236}">
                <a16:creationId xmlns:a16="http://schemas.microsoft.com/office/drawing/2014/main" id="{C3113A8C-8344-4A35-9720-11946E6E9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806608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object 17">
            <a:extLst>
              <a:ext uri="{FF2B5EF4-FFF2-40B4-BE49-F238E27FC236}">
                <a16:creationId xmlns:a16="http://schemas.microsoft.com/office/drawing/2014/main" id="{AAF02FDB-EA97-45AC-8023-D6F9A3ED0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839946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46D5D679-6826-4A9A-B325-D0130CEC46E0}"/>
              </a:ext>
            </a:extLst>
          </p:cNvPr>
          <p:cNvSpPr txBox="1"/>
          <p:nvPr/>
        </p:nvSpPr>
        <p:spPr>
          <a:xfrm>
            <a:off x="1701800" y="1873250"/>
            <a:ext cx="9288463" cy="7026275"/>
          </a:xfrm>
          <a:prstGeom prst="rect">
            <a:avLst/>
          </a:prstGeom>
        </p:spPr>
        <p:txBody>
          <a:bodyPr lIns="0" tIns="5651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your greatest achievements at community level?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50"/>
              </a:spcBef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Giving Back to Community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 to support the community that helped me grow, inspiring others to believe in themselves.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Ensuring Equal Access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a way to get our app onto Huawei devices, so no one feels excluded based on their phone.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Opportunities for All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Striving to make sure everyone has equal access to the resources we offer.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 my life have started inspiring others.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a recent workshop with school children, many asked questions. They want to see themselves in similar spaces and achieve their dreams. It’s fulfilling to know my journey is motivating others.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often ask how I reached where I am today.</a:t>
            </a: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Innovation has helped me discover new ways to support my community. Example: Overcame the issue of our app not being available on Huawei devices. Found a solution to ensure everyone could still use it, regardless of their phone.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1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experience motivated me to learn more about technology and problem-solving. It reinforced the importance of thinking creatively and finding solutions for the community.</a:t>
            </a:r>
          </a:p>
        </p:txBody>
      </p:sp>
      <p:pic>
        <p:nvPicPr>
          <p:cNvPr id="9235" name="object 19">
            <a:extLst>
              <a:ext uri="{FF2B5EF4-FFF2-40B4-BE49-F238E27FC236}">
                <a16:creationId xmlns:a16="http://schemas.microsoft.com/office/drawing/2014/main" id="{B90CE052-60FF-4B65-8ECC-37B50DCB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338" y="2254250"/>
            <a:ext cx="47625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20">
            <a:extLst>
              <a:ext uri="{FF2B5EF4-FFF2-40B4-BE49-F238E27FC236}">
                <a16:creationId xmlns:a16="http://schemas.microsoft.com/office/drawing/2014/main" id="{0018517F-2211-4005-A420-BAEC96BFCB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7013" y="735013"/>
            <a:ext cx="10213975" cy="78740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204" dirty="0"/>
              <a:t>Achievements</a:t>
            </a:r>
            <a:r>
              <a:rPr spc="165" dirty="0"/>
              <a:t> </a:t>
            </a:r>
            <a:r>
              <a:rPr spc="80" dirty="0"/>
              <a:t>at</a:t>
            </a:r>
            <a:r>
              <a:rPr spc="170" dirty="0"/>
              <a:t> </a:t>
            </a:r>
            <a:r>
              <a:rPr spc="220" dirty="0"/>
              <a:t>a</a:t>
            </a:r>
            <a:r>
              <a:rPr spc="170" dirty="0"/>
              <a:t> </a:t>
            </a:r>
            <a:r>
              <a:rPr spc="150" dirty="0"/>
              <a:t>community</a:t>
            </a:r>
            <a:r>
              <a:rPr spc="170" dirty="0"/>
              <a:t> </a:t>
            </a:r>
            <a:r>
              <a:rPr spc="125" dirty="0"/>
              <a:t>level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A57A058-4862-4E10-AD19-4E4745F3C0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ject 2">
            <a:extLst>
              <a:ext uri="{FF2B5EF4-FFF2-40B4-BE49-F238E27FC236}">
                <a16:creationId xmlns:a16="http://schemas.microsoft.com/office/drawing/2014/main" id="{2DDE61D1-780F-41E3-B19F-EFA5C2BB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88" y="968375"/>
            <a:ext cx="13303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ject 3">
            <a:extLst>
              <a:ext uri="{FF2B5EF4-FFF2-40B4-BE49-F238E27FC236}">
                <a16:creationId xmlns:a16="http://schemas.microsoft.com/office/drawing/2014/main" id="{E9293D7C-4B65-430E-ABBE-9DDA698EC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613"/>
            <a:ext cx="1714500" cy="88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ject 4">
            <a:extLst>
              <a:ext uri="{FF2B5EF4-FFF2-40B4-BE49-F238E27FC236}">
                <a16:creationId xmlns:a16="http://schemas.microsoft.com/office/drawing/2014/main" id="{238584A2-68A4-48E2-AD5A-96B3DB7B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7400925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ject 5">
            <a:extLst>
              <a:ext uri="{FF2B5EF4-FFF2-40B4-BE49-F238E27FC236}">
                <a16:creationId xmlns:a16="http://schemas.microsoft.com/office/drawing/2014/main" id="{F784503D-7F90-4E63-856C-8FE4990D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239871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ject 6">
            <a:extLst>
              <a:ext uri="{FF2B5EF4-FFF2-40B4-BE49-F238E27FC236}">
                <a16:creationId xmlns:a16="http://schemas.microsoft.com/office/drawing/2014/main" id="{00F0C90B-8CA5-4F37-B132-707D3C96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273208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ject 7">
            <a:extLst>
              <a:ext uri="{FF2B5EF4-FFF2-40B4-BE49-F238E27FC236}">
                <a16:creationId xmlns:a16="http://schemas.microsoft.com/office/drawing/2014/main" id="{07DAEA7D-4866-45C9-A0A7-1FF382C2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373221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object 8">
            <a:extLst>
              <a:ext uri="{FF2B5EF4-FFF2-40B4-BE49-F238E27FC236}">
                <a16:creationId xmlns:a16="http://schemas.microsoft.com/office/drawing/2014/main" id="{7F5C94AA-5ED5-4F05-B260-5555AA01A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473233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object 9">
            <a:extLst>
              <a:ext uri="{FF2B5EF4-FFF2-40B4-BE49-F238E27FC236}">
                <a16:creationId xmlns:a16="http://schemas.microsoft.com/office/drawing/2014/main" id="{6E120695-ED2B-4A66-9360-6583FE96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573246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object 10">
            <a:extLst>
              <a:ext uri="{FF2B5EF4-FFF2-40B4-BE49-F238E27FC236}">
                <a16:creationId xmlns:a16="http://schemas.microsoft.com/office/drawing/2014/main" id="{8B4DB6BB-9E2B-451D-BD47-96ADB1F9C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7065963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object 11">
            <a:extLst>
              <a:ext uri="{FF2B5EF4-FFF2-40B4-BE49-F238E27FC236}">
                <a16:creationId xmlns:a16="http://schemas.microsoft.com/office/drawing/2014/main" id="{6A8CF231-4AA2-43D2-B8AD-2E7BE1E0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8066088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B283DCF9-64E8-45A0-BDCB-E447146F66A3}"/>
              </a:ext>
            </a:extLst>
          </p:cNvPr>
          <p:cNvSpPr txBox="1"/>
          <p:nvPr/>
        </p:nvSpPr>
        <p:spPr>
          <a:xfrm>
            <a:off x="2614613" y="1873250"/>
            <a:ext cx="7645400" cy="6692900"/>
          </a:xfrm>
          <a:prstGeom prst="rect">
            <a:avLst/>
          </a:prstGeom>
        </p:spPr>
        <p:txBody>
          <a:bodyPr lIns="0" tIns="5651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have my actions actions changed laws, policies and or practices?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Self-Taught Data Scientist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Learned through Udemy and hands-on projects.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Challenging the University Myth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is possible with determination, not just a degree.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Proving Persistence Pays Off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Achieved my goals with the right resources and mindset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Teaching Digital Rights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1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workshops to educate on digital rights and real-world challenges.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 Ideas into Action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50"/>
              </a:spcBef>
            </a:pPr>
            <a:r>
              <a:rPr lang="en-US" altLang="en-US" sz="1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Transformed group ideas into wireframes, making them tangible.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38"/>
              </a:spcBef>
            </a:pP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1900" b="1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Empowering Through Learning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19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Helping others gain skills to navigate digital spaces and solve problems.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97BEF67-9A36-48D6-8F29-E0FC20F258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BE5FC42-581C-4150-8E03-54E23E532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4688" y="576263"/>
            <a:ext cx="9229725" cy="787400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204" dirty="0"/>
              <a:t>Achievements</a:t>
            </a:r>
            <a:r>
              <a:rPr spc="160" dirty="0"/>
              <a:t> </a:t>
            </a:r>
            <a:r>
              <a:rPr spc="80" dirty="0"/>
              <a:t>at</a:t>
            </a:r>
            <a:r>
              <a:rPr spc="160" dirty="0"/>
              <a:t> </a:t>
            </a:r>
            <a:r>
              <a:rPr spc="220" dirty="0"/>
              <a:t>a</a:t>
            </a:r>
            <a:r>
              <a:rPr spc="160" dirty="0"/>
              <a:t> </a:t>
            </a:r>
            <a:r>
              <a:rPr spc="170" dirty="0"/>
              <a:t>societal</a:t>
            </a:r>
            <a:r>
              <a:rPr spc="160" dirty="0"/>
              <a:t> </a:t>
            </a:r>
            <a:r>
              <a:rPr spc="125" dirty="0"/>
              <a:t>level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object 2">
            <a:extLst>
              <a:ext uri="{FF2B5EF4-FFF2-40B4-BE49-F238E27FC236}">
                <a16:creationId xmlns:a16="http://schemas.microsoft.com/office/drawing/2014/main" id="{6C003D65-7AD5-41B9-8DD1-3A9A7FE1D07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1271" name="object 3">
              <a:extLst>
                <a:ext uri="{FF2B5EF4-FFF2-40B4-BE49-F238E27FC236}">
                  <a16:creationId xmlns:a16="http://schemas.microsoft.com/office/drawing/2014/main" id="{CC40FB54-E462-4F5F-89B4-C30E251FA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3797" y="0"/>
              <a:ext cx="5784201" cy="1028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object 4">
              <a:extLst>
                <a:ext uri="{FF2B5EF4-FFF2-40B4-BE49-F238E27FC236}">
                  <a16:creationId xmlns:a16="http://schemas.microsoft.com/office/drawing/2014/main" id="{4F7976E9-3D97-48CA-B878-BF1D72BD1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"/>
              <a:ext cx="18288000" cy="10287000"/>
            </a:xfrm>
            <a:custGeom>
              <a:avLst/>
              <a:gdLst>
                <a:gd name="T0" fmla="*/ 18287988 w 18288000"/>
                <a:gd name="T1" fmla="*/ 9458325 h 10287000"/>
                <a:gd name="T2" fmla="*/ 0 w 18288000"/>
                <a:gd name="T3" fmla="*/ 9458325 h 10287000"/>
                <a:gd name="T4" fmla="*/ 0 w 18288000"/>
                <a:gd name="T5" fmla="*/ 10286987 h 10287000"/>
                <a:gd name="T6" fmla="*/ 18287988 w 18288000"/>
                <a:gd name="T7" fmla="*/ 10286987 h 10287000"/>
                <a:gd name="T8" fmla="*/ 18287988 w 18288000"/>
                <a:gd name="T9" fmla="*/ 9458325 h 10287000"/>
                <a:gd name="T10" fmla="*/ 18287988 w 18288000"/>
                <a:gd name="T11" fmla="*/ 0 h 10287000"/>
                <a:gd name="T12" fmla="*/ 0 w 18288000"/>
                <a:gd name="T13" fmla="*/ 0 h 10287000"/>
                <a:gd name="T14" fmla="*/ 0 w 18288000"/>
                <a:gd name="T15" fmla="*/ 582891 h 10287000"/>
                <a:gd name="T16" fmla="*/ 18287988 w 18288000"/>
                <a:gd name="T17" fmla="*/ 582891 h 10287000"/>
                <a:gd name="T18" fmla="*/ 18287988 w 18288000"/>
                <a:gd name="T19" fmla="*/ 0 h 10287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88000" h="10287000">
                  <a:moveTo>
                    <a:pt x="18287988" y="9458325"/>
                  </a:moveTo>
                  <a:lnTo>
                    <a:pt x="0" y="9458325"/>
                  </a:lnTo>
                  <a:lnTo>
                    <a:pt x="0" y="10286987"/>
                  </a:lnTo>
                  <a:lnTo>
                    <a:pt x="18287988" y="10286987"/>
                  </a:lnTo>
                  <a:lnTo>
                    <a:pt x="18287988" y="9458325"/>
                  </a:lnTo>
                  <a:close/>
                </a:path>
                <a:path w="18288000" h="10287000">
                  <a:moveTo>
                    <a:pt x="18287988" y="0"/>
                  </a:moveTo>
                  <a:lnTo>
                    <a:pt x="0" y="0"/>
                  </a:lnTo>
                  <a:lnTo>
                    <a:pt x="0" y="582891"/>
                  </a:lnTo>
                  <a:lnTo>
                    <a:pt x="18287988" y="582891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6F3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1273" name="object 5">
              <a:extLst>
                <a:ext uri="{FF2B5EF4-FFF2-40B4-BE49-F238E27FC236}">
                  <a16:creationId xmlns:a16="http://schemas.microsoft.com/office/drawing/2014/main" id="{438EB453-4C35-4D03-868A-67DEAFEB1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674" y="872335"/>
              <a:ext cx="999886" cy="118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object 6">
              <a:extLst>
                <a:ext uri="{FF2B5EF4-FFF2-40B4-BE49-F238E27FC236}">
                  <a16:creationId xmlns:a16="http://schemas.microsoft.com/office/drawing/2014/main" id="{9AB296AA-DB31-4948-A70E-7C0A4ECC9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2894"/>
              <a:ext cx="1715290" cy="887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object 7">
              <a:extLst>
                <a:ext uri="{FF2B5EF4-FFF2-40B4-BE49-F238E27FC236}">
                  <a16:creationId xmlns:a16="http://schemas.microsoft.com/office/drawing/2014/main" id="{07D1D1C7-41EE-42EB-95C6-FD2B7DEA0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648" y="4524296"/>
              <a:ext cx="104775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object 8">
              <a:extLst>
                <a:ext uri="{FF2B5EF4-FFF2-40B4-BE49-F238E27FC236}">
                  <a16:creationId xmlns:a16="http://schemas.microsoft.com/office/drawing/2014/main" id="{F7062D42-B534-4530-AA5D-88C2609F4D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648" y="5476796"/>
              <a:ext cx="104775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object 9">
              <a:extLst>
                <a:ext uri="{FF2B5EF4-FFF2-40B4-BE49-F238E27FC236}">
                  <a16:creationId xmlns:a16="http://schemas.microsoft.com/office/drawing/2014/main" id="{E74C191D-ADB0-4E58-9D5A-0185DE8A5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648" y="6429296"/>
              <a:ext cx="104775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159E0A9C-9BC3-41B8-8D9D-1EC3E571782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tIns="12700"/>
          <a:lstStyle/>
          <a:p>
            <a:pPr marL="12700" eaLnBrk="1" hangingPunct="1">
              <a:lnSpc>
                <a:spcPct val="115000"/>
              </a:lnSpc>
              <a:spcBef>
                <a:spcPts val="100"/>
              </a:spcBef>
            </a:pP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What leadership qualities enable you to make the changes you are making?</a:t>
            </a:r>
          </a:p>
          <a:p>
            <a:pPr marL="12700" eaLnBrk="1" hangingPunct="1">
              <a:spcBef>
                <a:spcPts val="50"/>
              </a:spcBef>
            </a:pPr>
            <a:endParaRPr lang="en-US" alt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eaLnBrk="1" hangingPunct="1">
              <a:spcBef>
                <a:spcPct val="0"/>
              </a:spcBef>
            </a:pPr>
            <a:r>
              <a:rPr lang="en-US" altLang="en-US" sz="2700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Giving Up</a:t>
            </a:r>
            <a:endParaRPr lang="en-US" altLang="en-US" sz="27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eaLnBrk="1" hangingPunct="1">
              <a:spcBef>
                <a:spcPts val="513"/>
              </a:spcBef>
            </a:pPr>
            <a:r>
              <a:rPr lang="en-US" altLang="en-US" sz="2700">
                <a:latin typeface="Calibri" panose="020F0502020204030204" pitchFamily="34" charset="0"/>
                <a:cs typeface="Calibri" panose="020F0502020204030204" pitchFamily="34" charset="0"/>
              </a:rPr>
              <a:t>Always push forward, no matter the challenges.</a:t>
            </a:r>
          </a:p>
          <a:p>
            <a:pPr marL="12700" eaLnBrk="1" hangingPunct="1">
              <a:spcBef>
                <a:spcPts val="513"/>
              </a:spcBef>
            </a:pPr>
            <a:r>
              <a:rPr lang="en-US" altLang="en-US" sz="2700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with Empathy</a:t>
            </a:r>
            <a:endParaRPr lang="en-US" altLang="en-US" sz="27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eaLnBrk="1" hangingPunct="1">
              <a:spcBef>
                <a:spcPts val="513"/>
              </a:spcBef>
            </a:pPr>
            <a:r>
              <a:rPr lang="en-US" altLang="en-US" sz="2700">
                <a:latin typeface="Calibri" panose="020F0502020204030204" pitchFamily="34" charset="0"/>
                <a:cs typeface="Calibri" panose="020F0502020204030204" pitchFamily="34" charset="0"/>
              </a:rPr>
              <a:t>Understand others’ needs and help make things easier.</a:t>
            </a:r>
          </a:p>
          <a:p>
            <a:pPr marL="12700" eaLnBrk="1" hangingPunct="1">
              <a:spcBef>
                <a:spcPts val="513"/>
              </a:spcBef>
            </a:pPr>
            <a:r>
              <a:rPr lang="en-US" altLang="en-US" sz="2700">
                <a:solidFill>
                  <a:srgbClr val="6F32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by Example</a:t>
            </a:r>
            <a:endParaRPr lang="en-US" altLang="en-US" sz="27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eaLnBrk="1" hangingPunct="1">
              <a:lnSpc>
                <a:spcPct val="116000"/>
              </a:lnSpc>
              <a:spcBef>
                <a:spcPct val="0"/>
              </a:spcBef>
            </a:pPr>
            <a:r>
              <a:rPr lang="en-US" altLang="en-US" sz="2700">
                <a:latin typeface="Calibri" panose="020F0502020204030204" pitchFamily="34" charset="0"/>
                <a:cs typeface="Calibri" panose="020F0502020204030204" pitchFamily="34" charset="0"/>
              </a:rPr>
              <a:t>Success at a young age in unexpected fields, proving determination makes anything possible.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3F96A4F-9442-4037-91C7-FE24FC7B070A}"/>
              </a:ext>
            </a:extLst>
          </p:cNvPr>
          <p:cNvSpPr txBox="1"/>
          <p:nvPr/>
        </p:nvSpPr>
        <p:spPr>
          <a:xfrm>
            <a:off x="12582525" y="9967913"/>
            <a:ext cx="4432300" cy="3095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000" b="1" kern="0" spc="185" dirty="0">
                <a:solidFill>
                  <a:srgbClr val="FFFFFF"/>
                </a:solidFill>
                <a:latin typeface="Calibri"/>
                <a:cs typeface="Calibri"/>
              </a:rPr>
              <a:t>NPC:</a:t>
            </a:r>
            <a:r>
              <a:rPr sz="2000" b="1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kern="0" spc="180" dirty="0">
                <a:solidFill>
                  <a:srgbClr val="FFFFFF"/>
                </a:solidFill>
                <a:latin typeface="Calibri"/>
                <a:cs typeface="Calibri"/>
              </a:rPr>
              <a:t>2021/70992808</a:t>
            </a:r>
            <a:r>
              <a:rPr sz="2000" b="1" kern="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kern="0" spc="-525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2000" b="1" kern="0" spc="20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kern="0" spc="195" dirty="0">
                <a:solidFill>
                  <a:srgbClr val="FFFFFF"/>
                </a:solidFill>
                <a:latin typeface="Calibri"/>
                <a:cs typeface="Calibri"/>
              </a:rPr>
              <a:t>286-</a:t>
            </a:r>
            <a:r>
              <a:rPr sz="2000" b="1" kern="0" spc="150" dirty="0">
                <a:solidFill>
                  <a:srgbClr val="FFFFFF"/>
                </a:solidFill>
                <a:latin typeface="Calibri"/>
                <a:cs typeface="Calibri"/>
              </a:rPr>
              <a:t>451NPO</a:t>
            </a:r>
            <a:endParaRPr sz="20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CB135A9-B453-4693-8248-66E3C2F3FC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vert="horz" rtlCol="0"/>
          <a:lstStyle/>
          <a:p>
            <a:pPr>
              <a:defRPr/>
            </a:pPr>
            <a:r>
              <a:t>Women’s </a:t>
            </a:r>
            <a:r>
              <a:rPr spc="204"/>
              <a:t>Voice</a:t>
            </a:r>
            <a:r>
              <a:t> </a:t>
            </a:r>
            <a:r>
              <a:rPr spc="175"/>
              <a:t>and</a:t>
            </a:r>
            <a:r>
              <a:rPr spc="120"/>
              <a:t> </a:t>
            </a:r>
            <a:r>
              <a:rPr spc="185"/>
              <a:t>Leadership</a:t>
            </a:r>
            <a:r>
              <a:t> </a:t>
            </a:r>
            <a:r>
              <a:rPr spc="150"/>
              <a:t>Learning</a:t>
            </a:r>
            <a:r>
              <a:rPr spc="120"/>
              <a:t> </a:t>
            </a:r>
            <a:r>
              <a:rPr spc="175"/>
              <a:t>and</a:t>
            </a:r>
            <a:r>
              <a:t> </a:t>
            </a:r>
            <a:r>
              <a:rPr spc="150"/>
              <a:t>Sharing</a:t>
            </a:r>
            <a:r>
              <a:rPr spc="120"/>
              <a:t> </a:t>
            </a:r>
            <a:r>
              <a:rPr spc="85"/>
              <a:t>Summit</a:t>
            </a:r>
            <a:r>
              <a:t> </a:t>
            </a:r>
            <a:r>
              <a:rPr spc="275"/>
              <a:t>2025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0C5E9349-34A4-41CA-B1B4-54E07291BC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620021" rtlCol="0"/>
          <a:lstStyle/>
          <a:p>
            <a:pPr marL="248031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220" dirty="0"/>
              <a:t>Leadership</a:t>
            </a:r>
            <a:r>
              <a:rPr spc="190" dirty="0"/>
              <a:t> </a:t>
            </a:r>
            <a:r>
              <a:rPr spc="130" dirty="0"/>
              <a:t>qualities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3D288F9C0D742B1C572EE9F15CFEC" ma:contentTypeVersion="22" ma:contentTypeDescription="Create a new document." ma:contentTypeScope="" ma:versionID="b5038625d0b5da2e80d76c876b62d893">
  <xsd:schema xmlns:xsd="http://www.w3.org/2001/XMLSchema" xmlns:xs="http://www.w3.org/2001/XMLSchema" xmlns:p="http://schemas.microsoft.com/office/2006/metadata/properties" xmlns:ns2="5c72703c-1067-4fa7-89cc-ef245258de7b" xmlns:ns3="baaa1e52-d096-4578-884f-544177159c31" targetNamespace="http://schemas.microsoft.com/office/2006/metadata/properties" ma:root="true" ma:fieldsID="65e6e97920b958a1f79a1f948a6d5b7f" ns2:_="" ns3:_="">
    <xsd:import namespace="5c72703c-1067-4fa7-89cc-ef245258de7b"/>
    <xsd:import namespace="baaa1e52-d096-4578-884f-544177159c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URLLink" minOccurs="0"/>
                <xsd:element ref="ns3:MediaServiceSearchProperties" minOccurs="0"/>
                <xsd:element ref="ns3:MediaServiceLocation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a1e52-d096-4578-884f-544177159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RLLink" ma:index="24" nillable="true" ma:displayName="URL Link" ma:format="Hyperlink" ma:internalName="UR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Link xmlns="baaa1e52-d096-4578-884f-544177159c31">
      <Url xsi:nil="true"/>
      <Description xsi:nil="true"/>
    </URLLink>
    <TaxCatchAll xmlns="5c72703c-1067-4fa7-89cc-ef245258de7b" xsi:nil="true"/>
    <lcf76f155ced4ddcb4097134ff3c332f xmlns="baaa1e52-d096-4578-884f-544177159c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3341B7-19E2-4641-BA6B-0148813310CE}"/>
</file>

<file path=customXml/itemProps2.xml><?xml version="1.0" encoding="utf-8"?>
<ds:datastoreItem xmlns:ds="http://schemas.openxmlformats.org/officeDocument/2006/customXml" ds:itemID="{316DEA7C-FC84-4B1D-BD05-DF1B36D9815B}"/>
</file>

<file path=customXml/itemProps3.xml><?xml version="1.0" encoding="utf-8"?>
<ds:datastoreItem xmlns:ds="http://schemas.openxmlformats.org/officeDocument/2006/customXml" ds:itemID="{BE772EBA-153C-4A3D-9CAA-3F13E0C843D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1275</Words>
  <Application>Microsoft Office PowerPoint</Application>
  <PresentationFormat>Custom</PresentationFormat>
  <Paragraphs>124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Gender Rights in Tech (GRIT): A brief background</vt:lpstr>
      <vt:lpstr>What Drives me:</vt:lpstr>
      <vt:lpstr>What do I do?</vt:lpstr>
      <vt:lpstr>Personal achievements</vt:lpstr>
      <vt:lpstr>Change at the individual level</vt:lpstr>
      <vt:lpstr>Achievements at a community level</vt:lpstr>
      <vt:lpstr>Achievements at a societal level</vt:lpstr>
      <vt:lpstr>Leadership qualities</vt:lpstr>
      <vt:lpstr>Contribution to Gender Equality</vt:lpstr>
      <vt:lpstr>Next Steps- Future Plans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Links Lebo</dc:title>
  <dc:creator>Shamryn Brittan</dc:creator>
  <cp:keywords>DAGfvDcZUVU,BAEJQ349dvM,0</cp:keywords>
  <cp:lastModifiedBy>app</cp:lastModifiedBy>
  <cp:revision>1</cp:revision>
  <dcterms:created xsi:type="dcterms:W3CDTF">2025-02-21T21:37:58Z</dcterms:created>
  <dcterms:modified xsi:type="dcterms:W3CDTF">2025-02-21T22:57:28Z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2025-02-21T00:00:00Z</vt:filetime>
  </property>
  <property fmtid="{D5CDD505-2E9C-101B-9397-08002B2CF9AE}" pid="3" name="Creator">
    <vt:lpwstr>Canva</vt:lpwstr>
  </property>
  <property fmtid="{D5CDD505-2E9C-101B-9397-08002B2CF9AE}" pid="4" name="LastSaved">
    <vt:filetime>2025-02-21T00:00:00Z</vt:filetime>
  </property>
  <property fmtid="{D5CDD505-2E9C-101B-9397-08002B2CF9AE}" pid="5" name="Producer">
    <vt:lpwstr>Canva</vt:lpwstr>
  </property>
  <property fmtid="{D5CDD505-2E9C-101B-9397-08002B2CF9AE}" pid="6" name="ContentTypeId">
    <vt:lpwstr>0x010100FC83D288F9C0D742B1C572EE9F15CFEC</vt:lpwstr>
  </property>
</Properties>
</file>