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6" r:id="rId3"/>
    <p:sldId id="268" r:id="rId4"/>
    <p:sldId id="270" r:id="rId5"/>
    <p:sldId id="257" r:id="rId6"/>
    <p:sldId id="272" r:id="rId7"/>
    <p:sldId id="260" r:id="rId8"/>
    <p:sldId id="263" r:id="rId9"/>
    <p:sldId id="264" r:id="rId10"/>
    <p:sldId id="27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72" y="4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3372755-9D82-4DC8-8843-A66864F12848}" type="datetimeFigureOut">
              <a:rPr lang="en-GB" smtClean="0"/>
              <a:t>15/09/2021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435773-8B81-40D6-B345-92B4FEC067BC}" type="slidenum">
              <a:rPr lang="en-GB" smtClean="0"/>
              <a:t>‹#›</a:t>
            </a:fld>
            <a:endParaRPr lang="en-GB"/>
          </a:p>
        </p:txBody>
      </p:sp>
    </p:spTree>
    <p:extLst>
      <p:ext uri="{BB962C8B-B14F-4D97-AF65-F5344CB8AC3E}">
        <p14:creationId xmlns:p14="http://schemas.microsoft.com/office/powerpoint/2010/main" val="3495049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3372755-9D82-4DC8-8843-A66864F12848}" type="datetimeFigureOut">
              <a:rPr lang="en-GB" smtClean="0"/>
              <a:t>15/09/2021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435773-8B81-40D6-B345-92B4FEC067BC}" type="slidenum">
              <a:rPr lang="en-GB" smtClean="0"/>
              <a:t>‹#›</a:t>
            </a:fld>
            <a:endParaRPr lang="en-GB"/>
          </a:p>
        </p:txBody>
      </p:sp>
    </p:spTree>
    <p:extLst>
      <p:ext uri="{BB962C8B-B14F-4D97-AF65-F5344CB8AC3E}">
        <p14:creationId xmlns:p14="http://schemas.microsoft.com/office/powerpoint/2010/main" val="3629896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3372755-9D82-4DC8-8843-A66864F12848}" type="datetimeFigureOut">
              <a:rPr lang="en-GB" smtClean="0"/>
              <a:t>15/09/2021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435773-8B81-40D6-B345-92B4FEC067BC}" type="slidenum">
              <a:rPr lang="en-GB" smtClean="0"/>
              <a:t>‹#›</a:t>
            </a:fld>
            <a:endParaRPr lang="en-GB"/>
          </a:p>
        </p:txBody>
      </p:sp>
    </p:spTree>
    <p:extLst>
      <p:ext uri="{BB962C8B-B14F-4D97-AF65-F5344CB8AC3E}">
        <p14:creationId xmlns:p14="http://schemas.microsoft.com/office/powerpoint/2010/main" val="1842984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3372755-9D82-4DC8-8843-A66864F12848}" type="datetimeFigureOut">
              <a:rPr lang="en-GB" smtClean="0"/>
              <a:t>15/09/2021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435773-8B81-40D6-B345-92B4FEC067BC}" type="slidenum">
              <a:rPr lang="en-GB" smtClean="0"/>
              <a:t>‹#›</a:t>
            </a:fld>
            <a:endParaRPr lang="en-GB"/>
          </a:p>
        </p:txBody>
      </p:sp>
    </p:spTree>
    <p:extLst>
      <p:ext uri="{BB962C8B-B14F-4D97-AF65-F5344CB8AC3E}">
        <p14:creationId xmlns:p14="http://schemas.microsoft.com/office/powerpoint/2010/main" val="3551478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372755-9D82-4DC8-8843-A66864F12848}" type="datetimeFigureOut">
              <a:rPr lang="en-GB" smtClean="0"/>
              <a:t>15/09/2021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435773-8B81-40D6-B345-92B4FEC067BC}" type="slidenum">
              <a:rPr lang="en-GB" smtClean="0"/>
              <a:t>‹#›</a:t>
            </a:fld>
            <a:endParaRPr lang="en-GB"/>
          </a:p>
        </p:txBody>
      </p:sp>
    </p:spTree>
    <p:extLst>
      <p:ext uri="{BB962C8B-B14F-4D97-AF65-F5344CB8AC3E}">
        <p14:creationId xmlns:p14="http://schemas.microsoft.com/office/powerpoint/2010/main" val="1160127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3372755-9D82-4DC8-8843-A66864F12848}" type="datetimeFigureOut">
              <a:rPr lang="en-GB" smtClean="0"/>
              <a:t>15/09/2021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435773-8B81-40D6-B345-92B4FEC067BC}" type="slidenum">
              <a:rPr lang="en-GB" smtClean="0"/>
              <a:t>‹#›</a:t>
            </a:fld>
            <a:endParaRPr lang="en-GB"/>
          </a:p>
        </p:txBody>
      </p:sp>
    </p:spTree>
    <p:extLst>
      <p:ext uri="{BB962C8B-B14F-4D97-AF65-F5344CB8AC3E}">
        <p14:creationId xmlns:p14="http://schemas.microsoft.com/office/powerpoint/2010/main" val="3009431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3372755-9D82-4DC8-8843-A66864F12848}" type="datetimeFigureOut">
              <a:rPr lang="en-GB" smtClean="0"/>
              <a:t>15/09/2021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5435773-8B81-40D6-B345-92B4FEC067BC}" type="slidenum">
              <a:rPr lang="en-GB" smtClean="0"/>
              <a:t>‹#›</a:t>
            </a:fld>
            <a:endParaRPr lang="en-GB"/>
          </a:p>
        </p:txBody>
      </p:sp>
    </p:spTree>
    <p:extLst>
      <p:ext uri="{BB962C8B-B14F-4D97-AF65-F5344CB8AC3E}">
        <p14:creationId xmlns:p14="http://schemas.microsoft.com/office/powerpoint/2010/main" val="119295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3372755-9D82-4DC8-8843-A66864F12848}" type="datetimeFigureOut">
              <a:rPr lang="en-GB" smtClean="0"/>
              <a:t>15/09/2021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5435773-8B81-40D6-B345-92B4FEC067BC}" type="slidenum">
              <a:rPr lang="en-GB" smtClean="0"/>
              <a:t>‹#›</a:t>
            </a:fld>
            <a:endParaRPr lang="en-GB"/>
          </a:p>
        </p:txBody>
      </p:sp>
    </p:spTree>
    <p:extLst>
      <p:ext uri="{BB962C8B-B14F-4D97-AF65-F5344CB8AC3E}">
        <p14:creationId xmlns:p14="http://schemas.microsoft.com/office/powerpoint/2010/main" val="976584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372755-9D82-4DC8-8843-A66864F12848}" type="datetimeFigureOut">
              <a:rPr lang="en-GB" smtClean="0"/>
              <a:t>15/09/2021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5435773-8B81-40D6-B345-92B4FEC067BC}" type="slidenum">
              <a:rPr lang="en-GB" smtClean="0"/>
              <a:t>‹#›</a:t>
            </a:fld>
            <a:endParaRPr lang="en-GB"/>
          </a:p>
        </p:txBody>
      </p:sp>
    </p:spTree>
    <p:extLst>
      <p:ext uri="{BB962C8B-B14F-4D97-AF65-F5344CB8AC3E}">
        <p14:creationId xmlns:p14="http://schemas.microsoft.com/office/powerpoint/2010/main" val="2208785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3372755-9D82-4DC8-8843-A66864F12848}" type="datetimeFigureOut">
              <a:rPr lang="en-GB" smtClean="0"/>
              <a:t>15/09/2021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435773-8B81-40D6-B345-92B4FEC067BC}" type="slidenum">
              <a:rPr lang="en-GB" smtClean="0"/>
              <a:t>‹#›</a:t>
            </a:fld>
            <a:endParaRPr lang="en-GB"/>
          </a:p>
        </p:txBody>
      </p:sp>
    </p:spTree>
    <p:extLst>
      <p:ext uri="{BB962C8B-B14F-4D97-AF65-F5344CB8AC3E}">
        <p14:creationId xmlns:p14="http://schemas.microsoft.com/office/powerpoint/2010/main" val="372496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3372755-9D82-4DC8-8843-A66864F12848}" type="datetimeFigureOut">
              <a:rPr lang="en-GB" smtClean="0"/>
              <a:t>15/09/2021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435773-8B81-40D6-B345-92B4FEC067BC}" type="slidenum">
              <a:rPr lang="en-GB" smtClean="0"/>
              <a:t>‹#›</a:t>
            </a:fld>
            <a:endParaRPr lang="en-GB"/>
          </a:p>
        </p:txBody>
      </p:sp>
    </p:spTree>
    <p:extLst>
      <p:ext uri="{BB962C8B-B14F-4D97-AF65-F5344CB8AC3E}">
        <p14:creationId xmlns:p14="http://schemas.microsoft.com/office/powerpoint/2010/main" val="354155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372755-9D82-4DC8-8843-A66864F12848}" type="datetimeFigureOut">
              <a:rPr lang="en-GB" smtClean="0"/>
              <a:t>15/09/2021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435773-8B81-40D6-B345-92B4FEC067BC}" type="slidenum">
              <a:rPr lang="en-GB" smtClean="0"/>
              <a:t>‹#›</a:t>
            </a:fld>
            <a:endParaRPr lang="en-GB"/>
          </a:p>
        </p:txBody>
      </p:sp>
    </p:spTree>
    <p:extLst>
      <p:ext uri="{BB962C8B-B14F-4D97-AF65-F5344CB8AC3E}">
        <p14:creationId xmlns:p14="http://schemas.microsoft.com/office/powerpoint/2010/main" val="106411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g"/><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g"/><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g"/><Relationship Id="rId1" Type="http://schemas.openxmlformats.org/officeDocument/2006/relationships/slideLayout" Target="../slideLayouts/slideLayout8.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g"/><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g"/><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eg"/><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85839" y="2660837"/>
            <a:ext cx="9620322" cy="1536325"/>
          </a:xfrm>
          <a:prstGeom prst="rect">
            <a:avLst/>
          </a:prstGeom>
        </p:spPr>
      </p:pic>
      <p:sp>
        <p:nvSpPr>
          <p:cNvPr id="2" name="Title 1"/>
          <p:cNvSpPr>
            <a:spLocks noGrp="1"/>
          </p:cNvSpPr>
          <p:nvPr>
            <p:ph type="title"/>
          </p:nvPr>
        </p:nvSpPr>
        <p:spPr/>
        <p:txBody>
          <a:bodyPr>
            <a:normAutofit/>
          </a:bodyPr>
          <a:lstStyle/>
          <a:p>
            <a:pPr algn="ctr"/>
            <a:r>
              <a:rPr lang="en-ZA" sz="5400" b="1" dirty="0" smtClean="0"/>
              <a:t>WEP CHALLENGE 2021</a:t>
            </a:r>
            <a:endParaRPr lang="en-ZA" sz="5400" b="1" dirty="0"/>
          </a:p>
        </p:txBody>
      </p:sp>
    </p:spTree>
    <p:extLst>
      <p:ext uri="{BB962C8B-B14F-4D97-AF65-F5344CB8AC3E}">
        <p14:creationId xmlns:p14="http://schemas.microsoft.com/office/powerpoint/2010/main" val="4243180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Anything else you would like to add </a:t>
            </a:r>
            <a:endParaRPr lang="en-GB" dirty="0"/>
          </a:p>
        </p:txBody>
      </p:sp>
      <p:sp>
        <p:nvSpPr>
          <p:cNvPr id="9" name="Content Placeholder 8"/>
          <p:cNvSpPr>
            <a:spLocks noGrp="1"/>
          </p:cNvSpPr>
          <p:nvPr>
            <p:ph sz="half" idx="1"/>
          </p:nvPr>
        </p:nvSpPr>
        <p:spPr>
          <a:xfrm>
            <a:off x="755469" y="1479176"/>
            <a:ext cx="5416731" cy="4697787"/>
          </a:xfrm>
        </p:spPr>
        <p:txBody>
          <a:bodyPr/>
          <a:lstStyle/>
          <a:p>
            <a:r>
              <a:rPr lang="en-GB" dirty="0" smtClean="0"/>
              <a:t>The founder of the initiative is an active citizen as part of the organizations Democracy Works Foundation, Activate Change Drivers, Youth Capital Influencers and World Literacy Foundation. </a:t>
            </a:r>
            <a:r>
              <a:rPr lang="en-GB" dirty="0" err="1" smtClean="0"/>
              <a:t>Keletso</a:t>
            </a:r>
            <a:r>
              <a:rPr lang="en-GB" dirty="0" smtClean="0"/>
              <a:t> is also an Unsung Heroes Award winner by Sunday World for the year 2021 in the </a:t>
            </a:r>
            <a:r>
              <a:rPr lang="en-GB" dirty="0" err="1" smtClean="0"/>
              <a:t>catergory</a:t>
            </a:r>
            <a:r>
              <a:rPr lang="en-GB" dirty="0" smtClean="0"/>
              <a:t> of Community Development.</a:t>
            </a:r>
            <a:endParaRPr lang="en-GB" dirty="0"/>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96000" y="1690688"/>
            <a:ext cx="4959915" cy="4935071"/>
          </a:xfrm>
        </p:spPr>
      </p:pic>
      <p:pic>
        <p:nvPicPr>
          <p:cNvPr id="1026" name="Picture 2"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069" y="5590903"/>
            <a:ext cx="1267097" cy="12670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0440" y="5629560"/>
            <a:ext cx="3022691" cy="11897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Bheki\AppData\Local\Microsoft\Windows\INetCache\Content.Outlook\0DRO44JZ\20yr LogoFINrgbLONG (0000000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39760" y="5668800"/>
            <a:ext cx="2428240" cy="952500"/>
          </a:xfrm>
          <a:prstGeom prst="rect">
            <a:avLst/>
          </a:prstGeom>
          <a:noFill/>
          <a:ln>
            <a:noFill/>
          </a:ln>
        </p:spPr>
      </p:pic>
    </p:spTree>
    <p:extLst>
      <p:ext uri="{BB962C8B-B14F-4D97-AF65-F5344CB8AC3E}">
        <p14:creationId xmlns:p14="http://schemas.microsoft.com/office/powerpoint/2010/main" val="507320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7486"/>
          </a:xfrm>
        </p:spPr>
        <p:txBody>
          <a:bodyPr/>
          <a:lstStyle/>
          <a:p>
            <a:pPr algn="ctr"/>
            <a:r>
              <a:rPr lang="en-US" dirty="0" err="1" smtClean="0"/>
              <a:t>SHEroine</a:t>
            </a:r>
            <a:r>
              <a:rPr lang="en-US" dirty="0" smtClean="0"/>
              <a:t> Leads</a:t>
            </a:r>
            <a:endParaRPr lang="en-GB" dirty="0"/>
          </a:p>
        </p:txBody>
      </p:sp>
      <p:sp>
        <p:nvSpPr>
          <p:cNvPr id="3" name="Subtitle 2"/>
          <p:cNvSpPr>
            <a:spLocks noGrp="1"/>
          </p:cNvSpPr>
          <p:nvPr>
            <p:ph sz="half" idx="1"/>
          </p:nvPr>
        </p:nvSpPr>
        <p:spPr>
          <a:xfrm>
            <a:off x="409631" y="1082612"/>
            <a:ext cx="5416731" cy="4617104"/>
          </a:xfrm>
        </p:spPr>
        <p:txBody>
          <a:bodyPr>
            <a:normAutofit lnSpcReduction="10000"/>
          </a:bodyPr>
          <a:lstStyle/>
          <a:p>
            <a:r>
              <a:rPr lang="en-US" dirty="0" err="1" smtClean="0"/>
              <a:t>Keletso</a:t>
            </a:r>
            <a:r>
              <a:rPr lang="en-US" dirty="0" smtClean="0"/>
              <a:t> </a:t>
            </a:r>
            <a:r>
              <a:rPr lang="en-US" dirty="0" err="1" smtClean="0"/>
              <a:t>Kgalema</a:t>
            </a:r>
            <a:endParaRPr lang="en-US" dirty="0" smtClean="0"/>
          </a:p>
          <a:p>
            <a:r>
              <a:rPr lang="en-US" dirty="0" smtClean="0"/>
              <a:t>Who prefers to be called </a:t>
            </a:r>
            <a:r>
              <a:rPr lang="en-US" dirty="0" err="1" smtClean="0"/>
              <a:t>Pholosho</a:t>
            </a:r>
            <a:r>
              <a:rPr lang="en-US" dirty="0" smtClean="0"/>
              <a:t>  is a 25 years old female from the Limpopo Province.</a:t>
            </a:r>
            <a:endParaRPr lang="en-US" dirty="0" smtClean="0"/>
          </a:p>
          <a:p>
            <a:r>
              <a:rPr lang="en-US" dirty="0" smtClean="0"/>
              <a:t>Societal issues affecting South Africans particularly women and young girls residing in rural communities inspired </a:t>
            </a:r>
            <a:r>
              <a:rPr lang="en-US" dirty="0" err="1" smtClean="0"/>
              <a:t>Keletso</a:t>
            </a:r>
            <a:r>
              <a:rPr lang="en-US" dirty="0" smtClean="0"/>
              <a:t> to </a:t>
            </a:r>
            <a:r>
              <a:rPr lang="en-US" dirty="0" smtClean="0"/>
              <a:t>founding </a:t>
            </a:r>
            <a:r>
              <a:rPr lang="en-US" dirty="0" err="1" smtClean="0"/>
              <a:t>SHEroine</a:t>
            </a:r>
            <a:r>
              <a:rPr lang="en-US" dirty="0" smtClean="0"/>
              <a:t> Leads. Empowering community members and alleviating poverty is the end goa</a:t>
            </a:r>
            <a:r>
              <a:rPr lang="en-US" dirty="0" smtClean="0"/>
              <a:t>l.</a:t>
            </a:r>
            <a:endParaRPr lang="en-GB"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26363" y="1082612"/>
            <a:ext cx="5527438" cy="5199005"/>
          </a:xfrm>
        </p:spPr>
      </p:pic>
      <p:pic>
        <p:nvPicPr>
          <p:cNvPr id="1026" name="Picture 2"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069" y="5590903"/>
            <a:ext cx="1267097" cy="12670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0440" y="5629560"/>
            <a:ext cx="3022691" cy="11897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Bheki\AppData\Local\Microsoft\Windows\INetCache\Content.Outlook\0DRO44JZ\20yr LogoFINrgbLONG (0000000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39760" y="5668800"/>
            <a:ext cx="2428240" cy="952500"/>
          </a:xfrm>
          <a:prstGeom prst="rect">
            <a:avLst/>
          </a:prstGeom>
          <a:noFill/>
          <a:ln>
            <a:noFill/>
          </a:ln>
        </p:spPr>
      </p:pic>
    </p:spTree>
    <p:extLst>
      <p:ext uri="{BB962C8B-B14F-4D97-AF65-F5344CB8AC3E}">
        <p14:creationId xmlns:p14="http://schemas.microsoft.com/office/powerpoint/2010/main" val="1344917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What customer needs are being addressed </a:t>
            </a:r>
            <a:endParaRPr lang="en-GB" dirty="0"/>
          </a:p>
        </p:txBody>
      </p:sp>
      <p:sp>
        <p:nvSpPr>
          <p:cNvPr id="4" name="Content Placeholder 3"/>
          <p:cNvSpPr>
            <a:spLocks noGrp="1"/>
          </p:cNvSpPr>
          <p:nvPr>
            <p:ph sz="half" idx="1"/>
          </p:nvPr>
        </p:nvSpPr>
        <p:spPr>
          <a:xfrm>
            <a:off x="838200" y="1411941"/>
            <a:ext cx="5181600" cy="4765022"/>
          </a:xfrm>
        </p:spPr>
        <p:txBody>
          <a:bodyPr/>
          <a:lstStyle/>
          <a:p>
            <a:r>
              <a:rPr lang="en-GB" dirty="0" err="1" smtClean="0"/>
              <a:t>SHEroine</a:t>
            </a:r>
            <a:r>
              <a:rPr lang="en-GB" dirty="0" smtClean="0"/>
              <a:t> introduces </a:t>
            </a:r>
            <a:r>
              <a:rPr lang="en-GB" dirty="0" err="1" smtClean="0"/>
              <a:t>freedom,unity,comfortability</a:t>
            </a:r>
            <a:r>
              <a:rPr lang="en-GB" dirty="0" smtClean="0"/>
              <a:t> and the sense of belonging.</a:t>
            </a:r>
          </a:p>
          <a:p>
            <a:r>
              <a:rPr lang="en-GB" dirty="0" smtClean="0"/>
              <a:t>The need for digital literacy (STEM &amp; introduction to computer practice), mentorship &amp; coaching/peer learning, leadership classes, job hunting or opportunity assistance</a:t>
            </a:r>
          </a:p>
          <a:p>
            <a:endParaRPr lang="en-GB" dirty="0"/>
          </a:p>
        </p:txBody>
      </p:sp>
      <p:pic>
        <p:nvPicPr>
          <p:cNvPr id="3" name="Content Placeholder 2"/>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9725" r="-3149" b="9465"/>
          <a:stretch/>
        </p:blipFill>
        <p:spPr>
          <a:xfrm>
            <a:off x="7093131" y="1581433"/>
            <a:ext cx="3574869" cy="4087367"/>
          </a:xfrm>
        </p:spPr>
      </p:pic>
      <p:pic>
        <p:nvPicPr>
          <p:cNvPr id="1026" name="Picture 2"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069" y="5590903"/>
            <a:ext cx="1267097" cy="12670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0440" y="5629560"/>
            <a:ext cx="3022691" cy="11897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Bheki\AppData\Local\Microsoft\Windows\INetCache\Content.Outlook\0DRO44JZ\20yr LogoFINrgbLONG (0000000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39760" y="5668800"/>
            <a:ext cx="2428240" cy="952500"/>
          </a:xfrm>
          <a:prstGeom prst="rect">
            <a:avLst/>
          </a:prstGeom>
          <a:noFill/>
          <a:ln>
            <a:noFill/>
          </a:ln>
        </p:spPr>
      </p:pic>
    </p:spTree>
    <p:extLst>
      <p:ext uri="{BB962C8B-B14F-4D97-AF65-F5344CB8AC3E}">
        <p14:creationId xmlns:p14="http://schemas.microsoft.com/office/powerpoint/2010/main" val="3790991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H</a:t>
            </a:r>
            <a:r>
              <a:rPr lang="en-US" dirty="0" smtClean="0"/>
              <a:t>ow has the business impacted on other enterprises owned by young women?</a:t>
            </a:r>
            <a:endParaRPr lang="en-GB" dirty="0"/>
          </a:p>
        </p:txBody>
      </p:sp>
      <p:sp>
        <p:nvSpPr>
          <p:cNvPr id="4" name="Content Placeholder 3"/>
          <p:cNvSpPr>
            <a:spLocks noGrp="1"/>
          </p:cNvSpPr>
          <p:nvPr>
            <p:ph sz="half" idx="1"/>
          </p:nvPr>
        </p:nvSpPr>
        <p:spPr/>
        <p:txBody>
          <a:bodyPr/>
          <a:lstStyle/>
          <a:p>
            <a:r>
              <a:rPr lang="en-GB" dirty="0" smtClean="0"/>
              <a:t>The existence of </a:t>
            </a:r>
            <a:r>
              <a:rPr lang="en-GB" dirty="0" err="1" smtClean="0"/>
              <a:t>SHEroine</a:t>
            </a:r>
            <a:r>
              <a:rPr lang="en-GB" dirty="0" smtClean="0"/>
              <a:t> Leads has been a motivation to young women in business to introduce ICT in their businesses. Being the first of its kind it also serves as prove that rural communities can improve and women can be in the forefront of this change.</a:t>
            </a:r>
            <a:endParaRPr lang="en-GB" dirty="0"/>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54931" y="1269974"/>
            <a:ext cx="5557091" cy="4398826"/>
          </a:xfrm>
        </p:spPr>
      </p:pic>
      <p:pic>
        <p:nvPicPr>
          <p:cNvPr id="1026" name="Picture 2"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069" y="5590903"/>
            <a:ext cx="1267097" cy="12670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0440" y="5629560"/>
            <a:ext cx="3022691" cy="11897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Bheki\AppData\Local\Microsoft\Windows\INetCache\Content.Outlook\0DRO44JZ\20yr LogoFINrgbLONG (0000000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39760" y="5668800"/>
            <a:ext cx="2428240" cy="952500"/>
          </a:xfrm>
          <a:prstGeom prst="rect">
            <a:avLst/>
          </a:prstGeom>
          <a:noFill/>
          <a:ln>
            <a:noFill/>
          </a:ln>
        </p:spPr>
      </p:pic>
      <p:sp>
        <p:nvSpPr>
          <p:cNvPr id="7" name="5-Point Star 6"/>
          <p:cNvSpPr/>
          <p:nvPr/>
        </p:nvSpPr>
        <p:spPr>
          <a:xfrm>
            <a:off x="6127548" y="2568387"/>
            <a:ext cx="710645" cy="510989"/>
          </a:xfrm>
          <a:prstGeom prst="star5">
            <a:avLst>
              <a:gd name="adj" fmla="val 26239"/>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5-Point Star 7"/>
          <p:cNvSpPr/>
          <p:nvPr/>
        </p:nvSpPr>
        <p:spPr>
          <a:xfrm>
            <a:off x="6622947" y="2702859"/>
            <a:ext cx="893959" cy="61856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5-Point Star 10"/>
          <p:cNvSpPr/>
          <p:nvPr/>
        </p:nvSpPr>
        <p:spPr>
          <a:xfrm>
            <a:off x="7752038" y="2501153"/>
            <a:ext cx="938220" cy="618565"/>
          </a:xfrm>
          <a:prstGeom prst="star5">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5-Point Star 8"/>
          <p:cNvSpPr/>
          <p:nvPr/>
        </p:nvSpPr>
        <p:spPr>
          <a:xfrm>
            <a:off x="8515446" y="2702859"/>
            <a:ext cx="777959" cy="618565"/>
          </a:xfrm>
          <a:prstGeom prst="star5">
            <a:avLst>
              <a:gd name="adj" fmla="val 21758"/>
              <a:gd name="hf" fmla="val 105146"/>
              <a:gd name="vf" fmla="val 110557"/>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5-Point Star 9"/>
          <p:cNvSpPr/>
          <p:nvPr/>
        </p:nvSpPr>
        <p:spPr>
          <a:xfrm>
            <a:off x="9293405" y="2837329"/>
            <a:ext cx="529673" cy="48409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5-Point Star 11"/>
          <p:cNvSpPr/>
          <p:nvPr/>
        </p:nvSpPr>
        <p:spPr>
          <a:xfrm>
            <a:off x="10467967" y="2776817"/>
            <a:ext cx="1608892" cy="685801"/>
          </a:xfrm>
          <a:prstGeom prst="star5">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535828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071154"/>
          </a:xfrm>
        </p:spPr>
        <p:txBody>
          <a:bodyPr/>
          <a:lstStyle/>
          <a:p>
            <a:pPr algn="ctr"/>
            <a:r>
              <a:rPr lang="en-US" dirty="0" smtClean="0"/>
              <a:t>What is the nature of the business?</a:t>
            </a:r>
            <a:endParaRPr lang="en-GB" dirty="0"/>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9988"/>
          <a:stretch/>
        </p:blipFill>
        <p:spPr>
          <a:xfrm>
            <a:off x="7597588" y="987425"/>
            <a:ext cx="3486860" cy="4368800"/>
          </a:xfrm>
        </p:spPr>
      </p:pic>
      <p:sp>
        <p:nvSpPr>
          <p:cNvPr id="4" name="Content Placeholder 3"/>
          <p:cNvSpPr>
            <a:spLocks noGrp="1"/>
          </p:cNvSpPr>
          <p:nvPr>
            <p:ph type="body" sz="half" idx="2"/>
          </p:nvPr>
        </p:nvSpPr>
        <p:spPr>
          <a:xfrm>
            <a:off x="336176" y="1544184"/>
            <a:ext cx="6874521" cy="3811588"/>
          </a:xfrm>
        </p:spPr>
        <p:txBody>
          <a:bodyPr/>
          <a:lstStyle/>
          <a:p>
            <a:r>
              <a:rPr lang="en-GB" dirty="0" smtClean="0"/>
              <a:t>The company entails of a Resource Hub whereby Introduction to digital literacy both young and elderly take classes. Introducing STEM to young girls and boys.</a:t>
            </a:r>
          </a:p>
          <a:p>
            <a:r>
              <a:rPr lang="en-GB" dirty="0" smtClean="0"/>
              <a:t>Sharing a safe space for everyone to partake in hackathon that allows thought conversations and encourage confidence for public speaking. The sessions also assist individuals with work preparedness, interviews and self devotion on a daily basis.</a:t>
            </a:r>
          </a:p>
          <a:p>
            <a:r>
              <a:rPr lang="en-GB" dirty="0" smtClean="0"/>
              <a:t> Day to day tutoring, #</a:t>
            </a:r>
            <a:r>
              <a:rPr lang="en-GB" dirty="0" err="1" smtClean="0"/>
              <a:t>StudyBuddy</a:t>
            </a:r>
            <a:r>
              <a:rPr lang="en-GB" dirty="0" smtClean="0"/>
              <a:t>, Introduction to market place on social media, </a:t>
            </a:r>
            <a:endParaRPr lang="en-GB" dirty="0"/>
          </a:p>
        </p:txBody>
      </p:sp>
      <p:pic>
        <p:nvPicPr>
          <p:cNvPr id="1026" name="Picture 2"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069" y="5590903"/>
            <a:ext cx="1267097" cy="12670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0440" y="5629560"/>
            <a:ext cx="3022691" cy="11897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Bheki\AppData\Local\Microsoft\Windows\INetCache\Content.Outlook\0DRO44JZ\20yr LogoFINrgbLONG (0000000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39760" y="5668800"/>
            <a:ext cx="2428240" cy="952500"/>
          </a:xfrm>
          <a:prstGeom prst="rect">
            <a:avLst/>
          </a:prstGeom>
          <a:noFill/>
          <a:ln>
            <a:noFill/>
          </a:ln>
        </p:spPr>
      </p:pic>
    </p:spTree>
    <p:extLst>
      <p:ext uri="{BB962C8B-B14F-4D97-AF65-F5344CB8AC3E}">
        <p14:creationId xmlns:p14="http://schemas.microsoft.com/office/powerpoint/2010/main" val="3276348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How viable and implementable is the solution being proposed? </a:t>
            </a:r>
            <a:endParaRPr lang="en-GB" dirty="0"/>
          </a:p>
        </p:txBody>
      </p:sp>
      <p:sp>
        <p:nvSpPr>
          <p:cNvPr id="4" name="Content Placeholder 3"/>
          <p:cNvSpPr>
            <a:spLocks noGrp="1"/>
          </p:cNvSpPr>
          <p:nvPr>
            <p:ph sz="half" idx="1"/>
          </p:nvPr>
        </p:nvSpPr>
        <p:spPr>
          <a:xfrm>
            <a:off x="838200" y="1586753"/>
            <a:ext cx="5181600" cy="4590210"/>
          </a:xfrm>
        </p:spPr>
        <p:txBody>
          <a:bodyPr>
            <a:normAutofit/>
          </a:bodyPr>
          <a:lstStyle/>
          <a:p>
            <a:r>
              <a:rPr lang="en-GB" sz="1800" dirty="0" smtClean="0"/>
              <a:t>The idea is unique with its target market being those residing the community it is </a:t>
            </a:r>
            <a:r>
              <a:rPr lang="en-GB" sz="1800" dirty="0" err="1" smtClean="0"/>
              <a:t>intiated</a:t>
            </a:r>
            <a:r>
              <a:rPr lang="en-GB" sz="1800" dirty="0" smtClean="0"/>
              <a:t>. The competition is only located in town &amp; does not offer services offered by </a:t>
            </a:r>
            <a:r>
              <a:rPr lang="en-GB" sz="1800" dirty="0" err="1" smtClean="0"/>
              <a:t>SHEroine</a:t>
            </a:r>
            <a:r>
              <a:rPr lang="en-GB" sz="1800" dirty="0" smtClean="0"/>
              <a:t> Leads. The timing of the implementation of the business is perfect as rural communities currently need digital literacy most as the pandemic has strengthen the urge for computer literacy. Marketing the business is easy and affordable. The disadvantage is the need for a large workspace and a better computer centre to expand the opportunity.</a:t>
            </a:r>
            <a:endParaRPr lang="en-GB" sz="1800" dirty="0"/>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82126" y="1825625"/>
            <a:ext cx="4361747" cy="4351338"/>
          </a:xfrm>
        </p:spPr>
      </p:pic>
      <p:pic>
        <p:nvPicPr>
          <p:cNvPr id="1026" name="Picture 2"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069" y="5590903"/>
            <a:ext cx="1267097" cy="12670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0440" y="5629560"/>
            <a:ext cx="3022691" cy="11897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Bheki\AppData\Local\Microsoft\Windows\INetCache\Content.Outlook\0DRO44JZ\20yr LogoFINrgbLONG (0000000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39760" y="5668800"/>
            <a:ext cx="2428240" cy="952500"/>
          </a:xfrm>
          <a:prstGeom prst="rect">
            <a:avLst/>
          </a:prstGeom>
          <a:noFill/>
          <a:ln>
            <a:noFill/>
          </a:ln>
        </p:spPr>
      </p:pic>
    </p:spTree>
    <p:extLst>
      <p:ext uri="{BB962C8B-B14F-4D97-AF65-F5344CB8AC3E}">
        <p14:creationId xmlns:p14="http://schemas.microsoft.com/office/powerpoint/2010/main" val="345552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What makes the business unique?  </a:t>
            </a:r>
            <a:endParaRPr lang="en-GB" dirty="0"/>
          </a:p>
        </p:txBody>
      </p:sp>
      <p:sp>
        <p:nvSpPr>
          <p:cNvPr id="4" name="Content Placeholder 3"/>
          <p:cNvSpPr>
            <a:spLocks noGrp="1"/>
          </p:cNvSpPr>
          <p:nvPr>
            <p:ph sz="half" idx="1"/>
          </p:nvPr>
        </p:nvSpPr>
        <p:spPr>
          <a:xfrm>
            <a:off x="838200" y="1304365"/>
            <a:ext cx="5181600" cy="4872598"/>
          </a:xfrm>
        </p:spPr>
        <p:txBody>
          <a:bodyPr/>
          <a:lstStyle/>
          <a:p>
            <a:r>
              <a:rPr lang="en-GB" dirty="0" smtClean="0"/>
              <a:t>The business serves as a solution to the drastic teenage pregnancy, illiteracy, alcohol and substance abuse. It encourages independence and empowers youth to be proactive and exposes youth in disadvantaged backgrounds to dream beyond their current circumstances. A bridge from rural communities to the rest of the world.</a:t>
            </a:r>
            <a:endParaRPr lang="en-GB" dirty="0"/>
          </a:p>
        </p:txBody>
      </p:sp>
      <p:pic>
        <p:nvPicPr>
          <p:cNvPr id="3" name="Content Placeholder 2"/>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 t="805" r="36881"/>
          <a:stretch/>
        </p:blipFill>
        <p:spPr>
          <a:xfrm>
            <a:off x="6876352" y="1304365"/>
            <a:ext cx="3666142" cy="4316249"/>
          </a:xfrm>
        </p:spPr>
      </p:pic>
      <p:pic>
        <p:nvPicPr>
          <p:cNvPr id="1026" name="Picture 2"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069" y="5590903"/>
            <a:ext cx="1267097" cy="12670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0440" y="5629560"/>
            <a:ext cx="3022691" cy="11897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Bheki\AppData\Local\Microsoft\Windows\INetCache\Content.Outlook\0DRO44JZ\20yr LogoFINrgbLONG (0000000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39760" y="5668800"/>
            <a:ext cx="2428240" cy="952500"/>
          </a:xfrm>
          <a:prstGeom prst="rect">
            <a:avLst/>
          </a:prstGeom>
          <a:noFill/>
          <a:ln>
            <a:noFill/>
          </a:ln>
        </p:spPr>
      </p:pic>
    </p:spTree>
    <p:extLst>
      <p:ext uri="{BB962C8B-B14F-4D97-AF65-F5344CB8AC3E}">
        <p14:creationId xmlns:p14="http://schemas.microsoft.com/office/powerpoint/2010/main" val="3478832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694" y="-242165"/>
            <a:ext cx="10641106" cy="1690688"/>
          </a:xfrm>
        </p:spPr>
        <p:txBody>
          <a:bodyPr>
            <a:normAutofit/>
          </a:bodyPr>
          <a:lstStyle/>
          <a:p>
            <a:pPr algn="ctr"/>
            <a:r>
              <a:rPr lang="en-US" dirty="0" smtClean="0"/>
              <a:t>Use of ICT to promote economic and employment opportunities for young women? </a:t>
            </a:r>
            <a:endParaRPr lang="en-GB" dirty="0"/>
          </a:p>
        </p:txBody>
      </p:sp>
      <p:sp>
        <p:nvSpPr>
          <p:cNvPr id="4" name="Content Placeholder 3"/>
          <p:cNvSpPr>
            <a:spLocks noGrp="1"/>
          </p:cNvSpPr>
          <p:nvPr>
            <p:ph sz="half" idx="1"/>
          </p:nvPr>
        </p:nvSpPr>
        <p:spPr>
          <a:xfrm>
            <a:off x="603069" y="1465127"/>
            <a:ext cx="5181600" cy="4203673"/>
          </a:xfrm>
        </p:spPr>
        <p:txBody>
          <a:bodyPr>
            <a:normAutofit lnSpcReduction="10000"/>
          </a:bodyPr>
          <a:lstStyle/>
          <a:p>
            <a:r>
              <a:rPr lang="en-GB" dirty="0" err="1" smtClean="0"/>
              <a:t>SHEroine</a:t>
            </a:r>
            <a:r>
              <a:rPr lang="en-GB" dirty="0" smtClean="0"/>
              <a:t> Leads is one of the few opportunities that creates a new view to the world. The only opportunity that introduces the usage of computers for children and adults in a rural communities of </a:t>
            </a:r>
            <a:r>
              <a:rPr lang="en-GB" dirty="0" err="1" smtClean="0"/>
              <a:t>Ga-Mmapuru</a:t>
            </a:r>
            <a:r>
              <a:rPr lang="en-GB" dirty="0" smtClean="0"/>
              <a:t>. Introducing digital literacy has not only been a solution to decreasing unemployment but to introduce rural communities to the digital world.  </a:t>
            </a:r>
            <a:endParaRPr lang="en-GB" dirty="0"/>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47766" y="1825625"/>
            <a:ext cx="5249164" cy="4351338"/>
          </a:xfrm>
        </p:spPr>
      </p:pic>
      <p:pic>
        <p:nvPicPr>
          <p:cNvPr id="1026" name="Picture 2"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069" y="5590903"/>
            <a:ext cx="1267097" cy="12670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0440" y="5629560"/>
            <a:ext cx="3022691" cy="11897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Bheki\AppData\Local\Microsoft\Windows\INetCache\Content.Outlook\0DRO44JZ\20yr LogoFINrgbLONG (0000000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39760" y="5668800"/>
            <a:ext cx="2428240" cy="952500"/>
          </a:xfrm>
          <a:prstGeom prst="rect">
            <a:avLst/>
          </a:prstGeom>
          <a:noFill/>
          <a:ln>
            <a:noFill/>
          </a:ln>
        </p:spPr>
      </p:pic>
    </p:spTree>
    <p:extLst>
      <p:ext uri="{BB962C8B-B14F-4D97-AF65-F5344CB8AC3E}">
        <p14:creationId xmlns:p14="http://schemas.microsoft.com/office/powerpoint/2010/main" val="1731821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How have you managed the impact of the COVID-19 pandemic? </a:t>
            </a:r>
            <a:endParaRPr lang="en-GB" dirty="0"/>
          </a:p>
        </p:txBody>
      </p:sp>
      <p:sp>
        <p:nvSpPr>
          <p:cNvPr id="9" name="Content Placeholder 8"/>
          <p:cNvSpPr>
            <a:spLocks noGrp="1"/>
          </p:cNvSpPr>
          <p:nvPr>
            <p:ph sz="half" idx="1"/>
          </p:nvPr>
        </p:nvSpPr>
        <p:spPr/>
        <p:txBody>
          <a:bodyPr/>
          <a:lstStyle/>
          <a:p>
            <a:r>
              <a:rPr lang="en-GB" dirty="0" smtClean="0"/>
              <a:t>The regulations put in place for the lockdown has affected the initiative financially and with the need for enough space for activities while adhering to Covid-19 protocols vast decisions have been taken while compromising on other activities. </a:t>
            </a:r>
            <a:endParaRPr lang="en-GB" dirty="0"/>
          </a:p>
        </p:txBody>
      </p:sp>
      <p:pic>
        <p:nvPicPr>
          <p:cNvPr id="3" name="Content Placeholder 2"/>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37501"/>
          <a:stretch/>
        </p:blipFill>
        <p:spPr>
          <a:xfrm>
            <a:off x="7166428" y="1592275"/>
            <a:ext cx="4048419" cy="4351338"/>
          </a:xfrm>
        </p:spPr>
      </p:pic>
      <p:pic>
        <p:nvPicPr>
          <p:cNvPr id="1026" name="Picture 2"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069" y="5590903"/>
            <a:ext cx="1267097" cy="12670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0440" y="5629560"/>
            <a:ext cx="3022691" cy="11897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Bheki\AppData\Local\Microsoft\Windows\INetCache\Content.Outlook\0DRO44JZ\20yr LogoFINrgbLONG (0000000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39760" y="5668800"/>
            <a:ext cx="2428240" cy="952500"/>
          </a:xfrm>
          <a:prstGeom prst="rect">
            <a:avLst/>
          </a:prstGeom>
          <a:noFill/>
          <a:ln>
            <a:noFill/>
          </a:ln>
        </p:spPr>
      </p:pic>
    </p:spTree>
    <p:extLst>
      <p:ext uri="{BB962C8B-B14F-4D97-AF65-F5344CB8AC3E}">
        <p14:creationId xmlns:p14="http://schemas.microsoft.com/office/powerpoint/2010/main" val="24595653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5818AA992C224486F30831F6D9BFEC" ma:contentTypeVersion="10" ma:contentTypeDescription="Create a new document." ma:contentTypeScope="" ma:versionID="45057845fc380d81983886831f0f5cbd">
  <xsd:schema xmlns:xsd="http://www.w3.org/2001/XMLSchema" xmlns:xs="http://www.w3.org/2001/XMLSchema" xmlns:p="http://schemas.microsoft.com/office/2006/metadata/properties" xmlns:ns2="386b4bcc-3771-4cf3-910e-10b4da597aff" targetNamespace="http://schemas.microsoft.com/office/2006/metadata/properties" ma:root="true" ma:fieldsID="1c6abd865cbb174e7867eaef90263d32" ns2:_="">
    <xsd:import namespace="386b4bcc-3771-4cf3-910e-10b4da597af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6b4bcc-3771-4cf3-910e-10b4da597a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74B5137-1B1E-48D7-A301-A528164036ED}"/>
</file>

<file path=customXml/itemProps2.xml><?xml version="1.0" encoding="utf-8"?>
<ds:datastoreItem xmlns:ds="http://schemas.openxmlformats.org/officeDocument/2006/customXml" ds:itemID="{776ECD4B-34DA-44A9-BC6B-D05D0105A975}"/>
</file>

<file path=customXml/itemProps3.xml><?xml version="1.0" encoding="utf-8"?>
<ds:datastoreItem xmlns:ds="http://schemas.openxmlformats.org/officeDocument/2006/customXml" ds:itemID="{8D60370D-A8A1-489B-8D8E-194FDD13C561}"/>
</file>

<file path=docProps/app.xml><?xml version="1.0" encoding="utf-8"?>
<Properties xmlns="http://schemas.openxmlformats.org/officeDocument/2006/extended-properties" xmlns:vt="http://schemas.openxmlformats.org/officeDocument/2006/docPropsVTypes">
  <TotalTime>291</TotalTime>
  <Words>588</Words>
  <Application>Microsoft Office PowerPoint</Application>
  <PresentationFormat>Widescreen</PresentationFormat>
  <Paragraphs>24</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WEP CHALLENGE 2021</vt:lpstr>
      <vt:lpstr>SHEroine Leads</vt:lpstr>
      <vt:lpstr>What customer needs are being addressed </vt:lpstr>
      <vt:lpstr>How has the business impacted on other enterprises owned by young women?</vt:lpstr>
      <vt:lpstr>What is the nature of the business?</vt:lpstr>
      <vt:lpstr>How viable and implementable is the solution being proposed? </vt:lpstr>
      <vt:lpstr>What makes the business unique?  </vt:lpstr>
      <vt:lpstr>Use of ICT to promote economic and employment opportunities for young women? </vt:lpstr>
      <vt:lpstr>How have you managed the impact of the COVID-19 pandemic? </vt:lpstr>
      <vt:lpstr>Anything else you would like to add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business</dc:title>
  <dc:creator>Nomthi Mankazana</dc:creator>
  <cp:lastModifiedBy>Madam Speaker</cp:lastModifiedBy>
  <cp:revision>25</cp:revision>
  <dcterms:created xsi:type="dcterms:W3CDTF">2021-09-13T14:23:14Z</dcterms:created>
  <dcterms:modified xsi:type="dcterms:W3CDTF">2021-09-15T21:33:09Z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0x010100705818AA992C224486F30831F6D9BFEC</vt:lpwstr>
  </property>
</Properties>
</file>