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57" r:id="rId4"/>
    <p:sldId id="268" r:id="rId5"/>
    <p:sldId id="270" r:id="rId6"/>
    <p:sldId id="272" r:id="rId7"/>
    <p:sldId id="260" r:id="rId8"/>
    <p:sldId id="263" r:id="rId9"/>
    <p:sldId id="264"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49504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62989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184298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372755-9D82-4DC8-8843-A66864F12848}"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55147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372755-9D82-4DC8-8843-A66864F12848}"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116012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3372755-9D82-4DC8-8843-A66864F12848}" type="datetimeFigureOut">
              <a:rPr lang="en-GB" smtClean="0"/>
              <a:t>15/09/2021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00943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3372755-9D82-4DC8-8843-A66864F12848}" type="datetimeFigureOut">
              <a:rPr lang="en-GB" smtClean="0"/>
              <a:t>15/09/2021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11929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372755-9D82-4DC8-8843-A66864F12848}" type="datetimeFigureOut">
              <a:rPr lang="en-GB" smtClean="0"/>
              <a:t>15/09/2021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97658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72755-9D82-4DC8-8843-A66864F12848}" type="datetimeFigureOut">
              <a:rPr lang="en-GB" smtClean="0"/>
              <a:t>15/09/2021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220878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372755-9D82-4DC8-8843-A66864F12848}" type="datetimeFigureOut">
              <a:rPr lang="en-GB" smtClean="0"/>
              <a:t>15/09/2021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7249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372755-9D82-4DC8-8843-A66864F12848}" type="datetimeFigureOut">
              <a:rPr lang="en-GB" smtClean="0"/>
              <a:t>15/09/2021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35773-8B81-40D6-B345-92B4FEC067BC}" type="slidenum">
              <a:rPr lang="en-GB" smtClean="0"/>
              <a:t>‹#›</a:t>
            </a:fld>
            <a:endParaRPr lang="en-GB"/>
          </a:p>
        </p:txBody>
      </p:sp>
    </p:spTree>
    <p:extLst>
      <p:ext uri="{BB962C8B-B14F-4D97-AF65-F5344CB8AC3E}">
        <p14:creationId xmlns:p14="http://schemas.microsoft.com/office/powerpoint/2010/main" val="35415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72755-9D82-4DC8-8843-A66864F12848}" type="datetimeFigureOut">
              <a:rPr lang="en-GB" smtClean="0"/>
              <a:t>15/09/2021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35773-8B81-40D6-B345-92B4FEC067BC}" type="slidenum">
              <a:rPr lang="en-GB" smtClean="0"/>
              <a:t>‹#›</a:t>
            </a:fld>
            <a:endParaRPr lang="en-GB"/>
          </a:p>
        </p:txBody>
      </p:sp>
    </p:spTree>
    <p:extLst>
      <p:ext uri="{BB962C8B-B14F-4D97-AF65-F5344CB8AC3E}">
        <p14:creationId xmlns:p14="http://schemas.microsoft.com/office/powerpoint/2010/main" val="10641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6.xml" /></Relationships>
</file>

<file path=ppt/slides/_rels/slide10.xml.rels><?xml version="1.0" encoding="UTF-8" standalone="yes"?>
<Relationships xmlns="http://schemas.openxmlformats.org/package/2006/relationships"><Relationship Id="rId8" Type="http://schemas.openxmlformats.org/officeDocument/2006/relationships/image" Target="../media/image25.jpeg" /><Relationship Id="rId3" Type="http://schemas.openxmlformats.org/officeDocument/2006/relationships/image" Target="../media/image4.jpeg" /><Relationship Id="rId7" Type="http://schemas.openxmlformats.org/officeDocument/2006/relationships/image" Target="../media/image24.jpeg" /><Relationship Id="rId2" Type="http://schemas.openxmlformats.org/officeDocument/2006/relationships/image" Target="../media/image3.jpeg" /><Relationship Id="rId1" Type="http://schemas.openxmlformats.org/officeDocument/2006/relationships/slideLayout" Target="../slideLayouts/slideLayout4.xml" /><Relationship Id="rId6" Type="http://schemas.openxmlformats.org/officeDocument/2006/relationships/image" Target="../media/image23.jpeg" /><Relationship Id="rId5" Type="http://schemas.openxmlformats.org/officeDocument/2006/relationships/image" Target="../media/image22.jpeg" /><Relationship Id="rId10" Type="http://schemas.openxmlformats.org/officeDocument/2006/relationships/image" Target="../media/image2.jpeg" /><Relationship Id="rId4" Type="http://schemas.openxmlformats.org/officeDocument/2006/relationships/image" Target="../media/image5.jpeg" /><Relationship Id="rId9" Type="http://schemas.openxmlformats.org/officeDocument/2006/relationships/image" Target="../media/image26.jpeg" /></Relationships>
</file>

<file path=ppt/slides/_rels/slide2.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jpeg" /><Relationship Id="rId1" Type="http://schemas.openxmlformats.org/officeDocument/2006/relationships/slideLayout" Target="../slideLayouts/slideLayout4.xml" /><Relationship Id="rId5" Type="http://schemas.openxmlformats.org/officeDocument/2006/relationships/image" Target="../media/image5.jpeg" /><Relationship Id="rId4" Type="http://schemas.openxmlformats.org/officeDocument/2006/relationships/image" Target="../media/image4.jpeg" /></Relationships>
</file>

<file path=ppt/slides/_rels/slide3.xml.rels><?xml version="1.0" encoding="UTF-8" standalone="yes"?>
<Relationships xmlns="http://schemas.openxmlformats.org/package/2006/relationships"><Relationship Id="rId8" Type="http://schemas.openxmlformats.org/officeDocument/2006/relationships/image" Target="../media/image9.jpeg" /><Relationship Id="rId3" Type="http://schemas.openxmlformats.org/officeDocument/2006/relationships/image" Target="../media/image4.jpeg" /><Relationship Id="rId7" Type="http://schemas.openxmlformats.org/officeDocument/2006/relationships/image" Target="../media/image8.jpeg" /><Relationship Id="rId12" Type="http://schemas.openxmlformats.org/officeDocument/2006/relationships/image" Target="../media/image2.jpeg" /><Relationship Id="rId2" Type="http://schemas.openxmlformats.org/officeDocument/2006/relationships/image" Target="../media/image3.jpeg" /><Relationship Id="rId1" Type="http://schemas.openxmlformats.org/officeDocument/2006/relationships/slideLayout" Target="../slideLayouts/slideLayout8.xml" /><Relationship Id="rId6" Type="http://schemas.openxmlformats.org/officeDocument/2006/relationships/image" Target="../media/image7.jpeg" /><Relationship Id="rId11" Type="http://schemas.openxmlformats.org/officeDocument/2006/relationships/image" Target="../media/image12.jpeg" /><Relationship Id="rId5" Type="http://schemas.openxmlformats.org/officeDocument/2006/relationships/image" Target="../media/image6.jpeg" /><Relationship Id="rId10" Type="http://schemas.openxmlformats.org/officeDocument/2006/relationships/image" Target="../media/image11.jpeg" /><Relationship Id="rId4" Type="http://schemas.openxmlformats.org/officeDocument/2006/relationships/image" Target="../media/image5.jpeg" /><Relationship Id="rId9" Type="http://schemas.openxmlformats.org/officeDocument/2006/relationships/image" Target="../media/image10.jpeg" /></Relationships>
</file>

<file path=ppt/slides/_rels/slide4.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4.xml" /><Relationship Id="rId6" Type="http://schemas.openxmlformats.org/officeDocument/2006/relationships/image" Target="../media/image2.jpeg" /><Relationship Id="rId5" Type="http://schemas.openxmlformats.org/officeDocument/2006/relationships/image" Target="../media/image13.jpeg" /><Relationship Id="rId4" Type="http://schemas.openxmlformats.org/officeDocument/2006/relationships/image" Target="../media/image5.jpeg" /></Relationships>
</file>

<file path=ppt/slides/_rels/slide5.xml.rels><?xml version="1.0" encoding="UTF-8" standalone="yes"?>
<Relationships xmlns="http://schemas.openxmlformats.org/package/2006/relationships"><Relationship Id="rId3" Type="http://schemas.openxmlformats.org/officeDocument/2006/relationships/image" Target="../media/image3.jpeg" /><Relationship Id="rId7" Type="http://schemas.openxmlformats.org/officeDocument/2006/relationships/image" Target="../media/image2.jpeg" /><Relationship Id="rId2" Type="http://schemas.openxmlformats.org/officeDocument/2006/relationships/image" Target="../media/image14.jpeg" /><Relationship Id="rId1" Type="http://schemas.openxmlformats.org/officeDocument/2006/relationships/slideLayout" Target="../slideLayouts/slideLayout4.xml" /><Relationship Id="rId6" Type="http://schemas.openxmlformats.org/officeDocument/2006/relationships/image" Target="../media/image15.jpeg" /><Relationship Id="rId5" Type="http://schemas.openxmlformats.org/officeDocument/2006/relationships/image" Target="../media/image5.jpeg" /><Relationship Id="rId4" Type="http://schemas.openxmlformats.org/officeDocument/2006/relationships/image" Target="../media/image4.jpeg" /></Relationships>
</file>

<file path=ppt/slides/_rels/slide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4.xml" /><Relationship Id="rId6" Type="http://schemas.openxmlformats.org/officeDocument/2006/relationships/image" Target="../media/image2.jpeg" /><Relationship Id="rId5" Type="http://schemas.openxmlformats.org/officeDocument/2006/relationships/image" Target="../media/image16.jpeg" /><Relationship Id="rId4" Type="http://schemas.openxmlformats.org/officeDocument/2006/relationships/image" Target="../media/image5.jpeg" /></Relationships>
</file>

<file path=ppt/slides/_rels/slide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4.xml" /><Relationship Id="rId6" Type="http://schemas.openxmlformats.org/officeDocument/2006/relationships/image" Target="../media/image18.jpeg" /><Relationship Id="rId5" Type="http://schemas.openxmlformats.org/officeDocument/2006/relationships/image" Target="../media/image17.jpeg" /><Relationship Id="rId4" Type="http://schemas.openxmlformats.org/officeDocument/2006/relationships/image" Target="../media/image5.jpeg" /></Relationships>
</file>

<file path=ppt/slides/_rels/slide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4.xml" /><Relationship Id="rId6" Type="http://schemas.openxmlformats.org/officeDocument/2006/relationships/image" Target="../media/image19.jpeg" /><Relationship Id="rId5" Type="http://schemas.openxmlformats.org/officeDocument/2006/relationships/image" Target="../media/image2.jpeg" /><Relationship Id="rId4" Type="http://schemas.openxmlformats.org/officeDocument/2006/relationships/image" Target="../media/image5.jpeg" /></Relationships>
</file>

<file path=ppt/slides/_rels/slide9.xml.rels><?xml version="1.0" encoding="UTF-8" standalone="yes"?>
<Relationships xmlns="http://schemas.openxmlformats.org/package/2006/relationships"><Relationship Id="rId3" Type="http://schemas.openxmlformats.org/officeDocument/2006/relationships/image" Target="../media/image3.jpeg" /><Relationship Id="rId7" Type="http://schemas.openxmlformats.org/officeDocument/2006/relationships/image" Target="../media/image21.jpeg" /><Relationship Id="rId2" Type="http://schemas.openxmlformats.org/officeDocument/2006/relationships/image" Target="../media/image2.jpeg" /><Relationship Id="rId1" Type="http://schemas.openxmlformats.org/officeDocument/2006/relationships/slideLayout" Target="../slideLayouts/slideLayout4.xml" /><Relationship Id="rId6" Type="http://schemas.openxmlformats.org/officeDocument/2006/relationships/image" Target="../media/image20.jpeg" /><Relationship Id="rId5" Type="http://schemas.openxmlformats.org/officeDocument/2006/relationships/image" Target="../media/image5.jpeg" /><Relationship Id="rId4" Type="http://schemas.openxmlformats.org/officeDocument/2006/relationships/image" Target="../media/image4.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5839" y="2660837"/>
            <a:ext cx="9620322" cy="1536325"/>
          </a:xfrm>
          <a:prstGeom prst="rect">
            <a:avLst/>
          </a:prstGeom>
        </p:spPr>
      </p:pic>
      <p:sp>
        <p:nvSpPr>
          <p:cNvPr id="2" name="Title 1"/>
          <p:cNvSpPr>
            <a:spLocks noGrp="1"/>
          </p:cNvSpPr>
          <p:nvPr>
            <p:ph type="title"/>
          </p:nvPr>
        </p:nvSpPr>
        <p:spPr/>
        <p:txBody>
          <a:bodyPr>
            <a:normAutofit/>
          </a:bodyPr>
          <a:lstStyle/>
          <a:p>
            <a:pPr algn="ctr"/>
            <a:r>
              <a:rPr lang="en-ZA" sz="5400" b="1" dirty="0"/>
              <a:t>WEP CHALLENGE 2021</a:t>
            </a:r>
          </a:p>
        </p:txBody>
      </p:sp>
    </p:spTree>
    <p:extLst>
      <p:ext uri="{BB962C8B-B14F-4D97-AF65-F5344CB8AC3E}">
        <p14:creationId xmlns:p14="http://schemas.microsoft.com/office/powerpoint/2010/main" val="424318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8" name="Picture 10">
            <a:extLst>
              <a:ext uri="{FF2B5EF4-FFF2-40B4-BE49-F238E27FC236}">
                <a16:creationId xmlns:a16="http://schemas.microsoft.com/office/drawing/2014/main" id="{D77C9507-4C61-BB4F-95B2-1B015F215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339934" cy="3744712"/>
          </a:xfrm>
          <a:prstGeom prst="rect">
            <a:avLst/>
          </a:prstGeom>
        </p:spPr>
      </p:pic>
      <p:pic>
        <p:nvPicPr>
          <p:cNvPr id="11" name="Picture 11">
            <a:extLst>
              <a:ext uri="{FF2B5EF4-FFF2-40B4-BE49-F238E27FC236}">
                <a16:creationId xmlns:a16="http://schemas.microsoft.com/office/drawing/2014/main" id="{374A39D8-CDA7-EF48-98C9-70E2139A9A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328" y="38658"/>
            <a:ext cx="4064000" cy="4290237"/>
          </a:xfrm>
          <a:prstGeom prst="rect">
            <a:avLst/>
          </a:prstGeom>
        </p:spPr>
      </p:pic>
      <p:pic>
        <p:nvPicPr>
          <p:cNvPr id="12" name="Picture 12">
            <a:extLst>
              <a:ext uri="{FF2B5EF4-FFF2-40B4-BE49-F238E27FC236}">
                <a16:creationId xmlns:a16="http://schemas.microsoft.com/office/drawing/2014/main" id="{3152B0C0-8F19-364C-8732-12E2C9C1D3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781"/>
            <a:ext cx="4342329" cy="3744712"/>
          </a:xfrm>
          <a:prstGeom prst="rect">
            <a:avLst/>
          </a:prstGeom>
        </p:spPr>
      </p:pic>
      <p:pic>
        <p:nvPicPr>
          <p:cNvPr id="13" name="Picture 13">
            <a:extLst>
              <a:ext uri="{FF2B5EF4-FFF2-40B4-BE49-F238E27FC236}">
                <a16:creationId xmlns:a16="http://schemas.microsoft.com/office/drawing/2014/main" id="{241799BD-229D-D54D-B877-60D6E2D529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7583" y="-8781"/>
            <a:ext cx="3854417" cy="5418667"/>
          </a:xfrm>
          <a:prstGeom prst="rect">
            <a:avLst/>
          </a:prstGeom>
        </p:spPr>
      </p:pic>
      <p:pic>
        <p:nvPicPr>
          <p:cNvPr id="14" name="Picture 14">
            <a:extLst>
              <a:ext uri="{FF2B5EF4-FFF2-40B4-BE49-F238E27FC236}">
                <a16:creationId xmlns:a16="http://schemas.microsoft.com/office/drawing/2014/main" id="{79A6467B-9DB9-0741-80D9-4B269C29FB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6" y="3791596"/>
            <a:ext cx="4285008" cy="1762196"/>
          </a:xfrm>
          <a:prstGeom prst="rect">
            <a:avLst/>
          </a:prstGeom>
        </p:spPr>
      </p:pic>
      <p:sp>
        <p:nvSpPr>
          <p:cNvPr id="15" name="TextBox 14">
            <a:extLst>
              <a:ext uri="{FF2B5EF4-FFF2-40B4-BE49-F238E27FC236}">
                <a16:creationId xmlns:a16="http://schemas.microsoft.com/office/drawing/2014/main" id="{EB5D3990-5B3B-0B42-A83A-8BED3CC7C470}"/>
              </a:ext>
            </a:extLst>
          </p:cNvPr>
          <p:cNvSpPr txBox="1"/>
          <p:nvPr/>
        </p:nvSpPr>
        <p:spPr>
          <a:xfrm rot="10800000" flipV="1">
            <a:off x="4474844" y="4328895"/>
            <a:ext cx="3361542" cy="1477328"/>
          </a:xfrm>
          <a:prstGeom prst="rect">
            <a:avLst/>
          </a:prstGeom>
          <a:noFill/>
        </p:spPr>
        <p:txBody>
          <a:bodyPr wrap="square" rtlCol="0">
            <a:spAutoFit/>
          </a:bodyPr>
          <a:lstStyle/>
          <a:p>
            <a:pPr algn="l"/>
            <a:r>
              <a:rPr lang="en-US">
                <a:solidFill>
                  <a:schemeClr val="accent6"/>
                </a:solidFill>
              </a:rPr>
              <a:t>Moemi Farming Enterprise</a:t>
            </a:r>
          </a:p>
          <a:p>
            <a:pPr algn="l"/>
            <a:endParaRPr lang="en-US">
              <a:solidFill>
                <a:schemeClr val="accent6"/>
              </a:solidFill>
            </a:endParaRPr>
          </a:p>
          <a:p>
            <a:pPr algn="l"/>
            <a:r>
              <a:rPr lang="en-US">
                <a:solidFill>
                  <a:schemeClr val="accent6"/>
                </a:solidFill>
              </a:rPr>
              <a:t>moemifarming.co.za</a:t>
            </a:r>
          </a:p>
          <a:p>
            <a:pPr algn="l"/>
            <a:endParaRPr lang="en-US"/>
          </a:p>
          <a:p>
            <a:pPr algn="l"/>
            <a:r>
              <a:rPr lang="en-US"/>
              <a:t>https://youtu.be/HGfN0iaXlDQ</a:t>
            </a:r>
          </a:p>
        </p:txBody>
      </p:sp>
      <p:pic>
        <p:nvPicPr>
          <p:cNvPr id="16" name="Picture 16">
            <a:extLst>
              <a:ext uri="{FF2B5EF4-FFF2-40B4-BE49-F238E27FC236}">
                <a16:creationId xmlns:a16="http://schemas.microsoft.com/office/drawing/2014/main" id="{DA77CDEB-7502-3B41-91FF-EC97B401CE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3540" y="5668800"/>
            <a:ext cx="1080000" cy="1080000"/>
          </a:xfrm>
          <a:prstGeom prst="rect">
            <a:avLst/>
          </a:prstGeom>
        </p:spPr>
      </p:pic>
    </p:spTree>
    <p:extLst>
      <p:ext uri="{BB962C8B-B14F-4D97-AF65-F5344CB8AC3E}">
        <p14:creationId xmlns:p14="http://schemas.microsoft.com/office/powerpoint/2010/main" val="507320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77B0989E-7D04-BC4D-BEC0-2D4A4F480868}"/>
              </a:ext>
            </a:extLst>
          </p:cNvPr>
          <p:cNvPicPr>
            <a:picLocks noChangeAspect="1"/>
          </p:cNvPicPr>
          <p:nvPr/>
        </p:nvPicPr>
        <p:blipFill rotWithShape="1">
          <a:blip r:embed="rId2">
            <a:extLst>
              <a:ext uri="{28A0092B-C50C-407E-A947-70E740481C1C}">
                <a14:useLocalDpi xmlns:a14="http://schemas.microsoft.com/office/drawing/2010/main" val="0"/>
              </a:ext>
            </a:extLst>
          </a:blip>
          <a:srcRect b="19630"/>
          <a:stretch/>
        </p:blipFill>
        <p:spPr>
          <a:xfrm>
            <a:off x="1870166" y="5188169"/>
            <a:ext cx="1800000" cy="1538089"/>
          </a:xfrm>
          <a:prstGeom prst="rect">
            <a:avLst/>
          </a:prstGeom>
        </p:spPr>
      </p:pic>
      <p:sp>
        <p:nvSpPr>
          <p:cNvPr id="2" name="Title 1"/>
          <p:cNvSpPr>
            <a:spLocks noGrp="1"/>
          </p:cNvSpPr>
          <p:nvPr>
            <p:ph type="title"/>
          </p:nvPr>
        </p:nvSpPr>
        <p:spPr/>
        <p:txBody>
          <a:bodyPr/>
          <a:lstStyle/>
          <a:p>
            <a:pPr algn="ctr"/>
            <a:r>
              <a:rPr lang="en-US" b="1">
                <a:solidFill>
                  <a:schemeClr val="accent6"/>
                </a:solidFill>
                <a:latin typeface="Algerian" pitchFamily="82" charset="0"/>
                <a:ea typeface="Abadi" panose="02000000000000000000" pitchFamily="2" charset="0"/>
              </a:rPr>
              <a:t>Moemi Farming Enterprise</a:t>
            </a:r>
            <a:endParaRPr lang="en-GB" b="1" dirty="0">
              <a:solidFill>
                <a:schemeClr val="accent6"/>
              </a:solidFill>
              <a:latin typeface="Algerian" pitchFamily="82" charset="0"/>
              <a:ea typeface="Abadi" panose="02000000000000000000" pitchFamily="2" charset="0"/>
            </a:endParaRPr>
          </a:p>
        </p:txBody>
      </p:sp>
      <p:sp>
        <p:nvSpPr>
          <p:cNvPr id="3" name="Subtitle 2"/>
          <p:cNvSpPr>
            <a:spLocks noGrp="1"/>
          </p:cNvSpPr>
          <p:nvPr>
            <p:ph sz="half" idx="1"/>
          </p:nvPr>
        </p:nvSpPr>
        <p:spPr>
          <a:xfrm>
            <a:off x="603069" y="1433181"/>
            <a:ext cx="5181600" cy="4415229"/>
          </a:xfrm>
        </p:spPr>
        <p:txBody>
          <a:bodyPr>
            <a:normAutofit fontScale="85000" lnSpcReduction="20000"/>
          </a:bodyPr>
          <a:lstStyle/>
          <a:p>
            <a:r>
              <a:rPr lang="en-US" sz="1600">
                <a:solidFill>
                  <a:schemeClr val="accent6"/>
                </a:solidFill>
              </a:rPr>
              <a:t>Moeletsi Mirage Taiwe</a:t>
            </a:r>
            <a:endParaRPr lang="en-US" sz="1600" dirty="0">
              <a:solidFill>
                <a:schemeClr val="accent6"/>
              </a:solidFill>
            </a:endParaRPr>
          </a:p>
          <a:p>
            <a:r>
              <a:rPr lang="en-US" sz="1600">
                <a:solidFill>
                  <a:schemeClr val="accent6"/>
                </a:solidFill>
              </a:rPr>
              <a:t>26 Years old female Entrepeneur based in Dennilton, Groblersdal in Possesion of a Public management and Governance  BA Degree From the University Of Johannesburg, 2019 Mail and Guardian Top 200  Young  South South African Entrepreneurs as well as Best Crop Student farmer from the buhle Farmers academy and Recently Acknowledge by The department of Agriculture Limpopo as one of the thriving businesses during The covid 19 Pandemic</a:t>
            </a:r>
            <a:endParaRPr lang="en-US" sz="1600" dirty="0">
              <a:solidFill>
                <a:schemeClr val="accent6"/>
              </a:solidFill>
            </a:endParaRPr>
          </a:p>
          <a:p>
            <a:r>
              <a:rPr lang="en-US" sz="1600">
                <a:solidFill>
                  <a:schemeClr val="accent6"/>
                </a:solidFill>
              </a:rPr>
              <a:t>Growing up in The city and Going home to the Rural villages in Mpheleng during  School Holidays The magnificent changes in the ways of life and the abundant resources that where available with lack of access to information, Resource, Knowledge and prejudice against women being the cause of most issues which contributed to the increased rate of poverty, gender violence, Malnutrition, with the Province being Amongst others the agricultural hub of South Africa with ample oppurtunities and vacant land available while the Backyard gardens  were able to feed  most of the community, with the Cultural knowledge that had been part of the village to that which I had gained and still continue to acquire  Moemi( Sesotho Name: The one who stands) was born.  Gathering women creating collaborations and creating partnership equipping them with the skill and knowledge not only to be labourors but entrepreneurs instill in our Human capital the urge and ability to stand and be able to produce not only for the village but  surrounding town’s and industries  </a:t>
            </a:r>
            <a:endParaRPr lang="en-GB" sz="1600" dirty="0">
              <a:solidFill>
                <a:schemeClr val="accent6"/>
              </a:solidFill>
            </a:endParaRPr>
          </a:p>
        </p:txBody>
      </p:sp>
      <p:sp>
        <p:nvSpPr>
          <p:cNvPr id="4" name="Content Placeholder 3"/>
          <p:cNvSpPr>
            <a:spLocks noGrp="1"/>
          </p:cNvSpPr>
          <p:nvPr>
            <p:ph sz="half" idx="2"/>
          </p:nvPr>
        </p:nvSpPr>
        <p:spPr>
          <a:xfrm>
            <a:off x="7644740" y="2399187"/>
            <a:ext cx="4257750" cy="2059626"/>
          </a:xfrm>
        </p:spPr>
        <p:txBody>
          <a:bodyPr>
            <a:normAutofit fontScale="85000" lnSpcReduction="20000"/>
          </a:bodyPr>
          <a:lstStyle/>
          <a:p>
            <a:pPr marL="0" indent="0">
              <a:buNone/>
            </a:pPr>
            <a:r>
              <a:rPr lang="en-GB" dirty="0"/>
              <a:t>Insert Relevant pic of business history, logo etc </a:t>
            </a:r>
          </a:p>
        </p:txBody>
      </p:sp>
      <p:pic>
        <p:nvPicPr>
          <p:cNvPr id="1026"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5" name="Picture 6">
            <a:extLst>
              <a:ext uri="{FF2B5EF4-FFF2-40B4-BE49-F238E27FC236}">
                <a16:creationId xmlns:a16="http://schemas.microsoft.com/office/drawing/2014/main" id="{FF570C15-9DF6-D649-B571-8BEFB4615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718" y="1662305"/>
            <a:ext cx="5418667" cy="3880577"/>
          </a:xfrm>
          <a:prstGeom prst="rect">
            <a:avLst/>
          </a:prstGeom>
        </p:spPr>
      </p:pic>
    </p:spTree>
    <p:extLst>
      <p:ext uri="{BB962C8B-B14F-4D97-AF65-F5344CB8AC3E}">
        <p14:creationId xmlns:p14="http://schemas.microsoft.com/office/powerpoint/2010/main" val="1344917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half" idx="2"/>
          </p:nvPr>
        </p:nvSpPr>
        <p:spPr>
          <a:xfrm>
            <a:off x="603069" y="484173"/>
            <a:ext cx="10664433" cy="2048611"/>
          </a:xfrm>
        </p:spPr>
        <p:txBody>
          <a:bodyPr/>
          <a:lstStyle/>
          <a:p>
            <a:pPr lvl="1"/>
            <a:r>
              <a:rPr lang="en-US" sz="16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Moemi Is </a:t>
            </a:r>
            <a:r>
              <a:rPr lang="en-ZA" sz="16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 100 % female owned farm, </a:t>
            </a:r>
            <a:r>
              <a:rPr lang="en-US" sz="16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Which prides itself in the Championing and Serving in the agricultural Sector a space which is Male dominant and Constitutes 80-90% of the provinces Domestic Products with a Planned, Monitored and evaluated Approach to business ,</a:t>
            </a:r>
            <a:r>
              <a:rPr lang="en-ZA" sz="16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a reputable producer of</a:t>
            </a:r>
            <a:r>
              <a:rPr lang="en-US" sz="16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The following with the aim of introducing agro processing</a:t>
            </a:r>
          </a:p>
          <a:p>
            <a:pPr marL="3486150" lvl="7" indent="-285750">
              <a:buFont typeface="Arial" panose="020B0604020202020204" pitchFamily="34" charset="0"/>
              <a:buChar char="•"/>
            </a:pPr>
            <a:r>
              <a:rPr lang="en-ZA" sz="12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 Grade Cotton</a:t>
            </a:r>
            <a:endParaRPr lang="en-US" sz="12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marL="3486150" lvl="7" indent="-285750">
              <a:buFont typeface="Arial" panose="020B0604020202020204" pitchFamily="34" charset="0"/>
              <a:buChar char="•"/>
            </a:pPr>
            <a:r>
              <a:rPr lang="en-ZA" sz="12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Quality ALL Sweet variety </a:t>
            </a:r>
            <a:r>
              <a:rPr lang="en-US" sz="1200">
                <a:solidFill>
                  <a:schemeClr val="accent6"/>
                </a:solidFill>
                <a:latin typeface="Calibri" panose="020F0502020204030204" pitchFamily="34" charset="0"/>
                <a:ea typeface="Calibri" panose="020F0502020204030204" pitchFamily="34" charset="0"/>
                <a:cs typeface="Times New Roman" panose="02020603050405020304" pitchFamily="18" charset="0"/>
              </a:rPr>
              <a:t>W</a:t>
            </a:r>
            <a:r>
              <a:rPr lang="en-ZA" sz="12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atermelons</a:t>
            </a:r>
            <a:endParaRPr lang="en-US" sz="12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marL="3486150" lvl="7" indent="-285750">
              <a:buFont typeface="Arial" panose="020B0604020202020204" pitchFamily="34" charset="0"/>
              <a:buChar char="•"/>
            </a:pPr>
            <a:r>
              <a:rPr lang="en-ZA" sz="12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Vegetables ranging from Sugar beans, Spinach to Cabbage,</a:t>
            </a:r>
            <a:endParaRPr lang="en-US" sz="12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ZA" sz="18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en-ZA" sz="18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With the current Aim and Goal being to Agro process: participate in the Agricultural value </a:t>
            </a:r>
            <a:endParaRPr lang="en-GB" dirty="0">
              <a:solidFill>
                <a:schemeClr val="accent6"/>
              </a:solidFill>
            </a:endParaRPr>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2" name="Picture 2">
            <a:extLst>
              <a:ext uri="{FF2B5EF4-FFF2-40B4-BE49-F238E27FC236}">
                <a16:creationId xmlns:a16="http://schemas.microsoft.com/office/drawing/2014/main" id="{8ABF69FE-71C7-A54D-A9DF-11B971022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69" y="2510518"/>
            <a:ext cx="2520000" cy="1890000"/>
          </a:xfrm>
          <a:prstGeom prst="rect">
            <a:avLst/>
          </a:prstGeom>
        </p:spPr>
      </p:pic>
      <p:pic>
        <p:nvPicPr>
          <p:cNvPr id="3" name="Picture 4">
            <a:extLst>
              <a:ext uri="{FF2B5EF4-FFF2-40B4-BE49-F238E27FC236}">
                <a16:creationId xmlns:a16="http://schemas.microsoft.com/office/drawing/2014/main" id="{6E7DB845-A98F-D649-9CE4-BA62E1FDD1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069" y="2510518"/>
            <a:ext cx="2163689" cy="1890000"/>
          </a:xfrm>
          <a:prstGeom prst="rect">
            <a:avLst/>
          </a:prstGeom>
        </p:spPr>
      </p:pic>
      <p:pic>
        <p:nvPicPr>
          <p:cNvPr id="5" name="Picture 6">
            <a:extLst>
              <a:ext uri="{FF2B5EF4-FFF2-40B4-BE49-F238E27FC236}">
                <a16:creationId xmlns:a16="http://schemas.microsoft.com/office/drawing/2014/main" id="{07F5F634-C971-A340-9433-5B515215C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3069" y="2510518"/>
            <a:ext cx="2520000" cy="1890000"/>
          </a:xfrm>
          <a:prstGeom prst="rect">
            <a:avLst/>
          </a:prstGeom>
        </p:spPr>
      </p:pic>
      <p:pic>
        <p:nvPicPr>
          <p:cNvPr id="7" name="Picture 7">
            <a:extLst>
              <a:ext uri="{FF2B5EF4-FFF2-40B4-BE49-F238E27FC236}">
                <a16:creationId xmlns:a16="http://schemas.microsoft.com/office/drawing/2014/main" id="{DB559770-3C16-604E-8329-A6B65A9B36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764" y="4380362"/>
            <a:ext cx="2160000" cy="1215000"/>
          </a:xfrm>
          <a:prstGeom prst="rect">
            <a:avLst/>
          </a:prstGeom>
        </p:spPr>
      </p:pic>
      <p:pic>
        <p:nvPicPr>
          <p:cNvPr id="8" name="Picture 8">
            <a:extLst>
              <a:ext uri="{FF2B5EF4-FFF2-40B4-BE49-F238E27FC236}">
                <a16:creationId xmlns:a16="http://schemas.microsoft.com/office/drawing/2014/main" id="{7F131DAD-A2C8-4547-B0D4-E23556A432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6758" y="2532785"/>
            <a:ext cx="3134266" cy="1881776"/>
          </a:xfrm>
          <a:prstGeom prst="rect">
            <a:avLst/>
          </a:prstGeom>
        </p:spPr>
      </p:pic>
      <p:pic>
        <p:nvPicPr>
          <p:cNvPr id="9" name="Picture 9">
            <a:extLst>
              <a:ext uri="{FF2B5EF4-FFF2-40B4-BE49-F238E27FC236}">
                <a16:creationId xmlns:a16="http://schemas.microsoft.com/office/drawing/2014/main" id="{277D3B0B-CB13-2A42-BC62-7ED3E8185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5764" y="4397696"/>
            <a:ext cx="2160000" cy="1268282"/>
          </a:xfrm>
          <a:prstGeom prst="rect">
            <a:avLst/>
          </a:prstGeom>
        </p:spPr>
      </p:pic>
      <p:pic>
        <p:nvPicPr>
          <p:cNvPr id="10" name="Picture 10">
            <a:extLst>
              <a:ext uri="{FF2B5EF4-FFF2-40B4-BE49-F238E27FC236}">
                <a16:creationId xmlns:a16="http://schemas.microsoft.com/office/drawing/2014/main" id="{4A2D7772-1628-244B-A842-26DA6D362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6037" y="4417705"/>
            <a:ext cx="3451769" cy="1293127"/>
          </a:xfrm>
          <a:prstGeom prst="rect">
            <a:avLst/>
          </a:prstGeom>
        </p:spPr>
      </p:pic>
      <p:pic>
        <p:nvPicPr>
          <p:cNvPr id="11" name="Picture 11">
            <a:extLst>
              <a:ext uri="{FF2B5EF4-FFF2-40B4-BE49-F238E27FC236}">
                <a16:creationId xmlns:a16="http://schemas.microsoft.com/office/drawing/2014/main" id="{4817DB83-43D4-524D-91DA-65B19B0CB2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3510" y="2532786"/>
            <a:ext cx="2584800" cy="3151356"/>
          </a:xfrm>
          <a:prstGeom prst="rect">
            <a:avLst/>
          </a:prstGeom>
        </p:spPr>
      </p:pic>
      <p:pic>
        <p:nvPicPr>
          <p:cNvPr id="12" name="Picture 12">
            <a:extLst>
              <a:ext uri="{FF2B5EF4-FFF2-40B4-BE49-F238E27FC236}">
                <a16:creationId xmlns:a16="http://schemas.microsoft.com/office/drawing/2014/main" id="{676AFECC-9FD7-7F4B-AC1A-FDAB1B773474}"/>
              </a:ext>
            </a:extLst>
          </p:cNvPr>
          <p:cNvPicPr>
            <a:picLocks noChangeAspect="1"/>
          </p:cNvPicPr>
          <p:nvPr/>
        </p:nvPicPr>
        <p:blipFill rotWithShape="1">
          <a:blip r:embed="rId12">
            <a:extLst>
              <a:ext uri="{28A0092B-C50C-407E-A947-70E740481C1C}">
                <a14:useLocalDpi xmlns:a14="http://schemas.microsoft.com/office/drawing/2010/main" val="0"/>
              </a:ext>
            </a:extLst>
          </a:blip>
          <a:srcRect l="17792" t="17538" r="18507" b="21510"/>
          <a:stretch/>
        </p:blipFill>
        <p:spPr>
          <a:xfrm>
            <a:off x="2139248" y="5826331"/>
            <a:ext cx="1422000" cy="794969"/>
          </a:xfrm>
          <a:prstGeom prst="rect">
            <a:avLst/>
          </a:prstGeom>
        </p:spPr>
      </p:pic>
    </p:spTree>
    <p:extLst>
      <p:ext uri="{BB962C8B-B14F-4D97-AF65-F5344CB8AC3E}">
        <p14:creationId xmlns:p14="http://schemas.microsoft.com/office/powerpoint/2010/main" val="327634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45" y="365125"/>
            <a:ext cx="10515600" cy="1325563"/>
          </a:xfrm>
        </p:spPr>
        <p:txBody>
          <a:bodyPr>
            <a:normAutofit/>
          </a:bodyPr>
          <a:lstStyle/>
          <a:p>
            <a:pPr algn="ctr"/>
            <a:r>
              <a:rPr lang="en-US" b="1" dirty="0">
                <a:solidFill>
                  <a:schemeClr val="accent6"/>
                </a:solidFill>
              </a:rPr>
              <a:t>What customer needs are being addressed</a:t>
            </a:r>
            <a:r>
              <a:rPr lang="en-US" dirty="0"/>
              <a:t> </a:t>
            </a:r>
            <a:endParaRPr lang="en-GB" dirty="0"/>
          </a:p>
        </p:txBody>
      </p:sp>
      <p:sp>
        <p:nvSpPr>
          <p:cNvPr id="4" name="Content Placeholder 3"/>
          <p:cNvSpPr>
            <a:spLocks noGrp="1"/>
          </p:cNvSpPr>
          <p:nvPr>
            <p:ph sz="half" idx="1"/>
          </p:nvPr>
        </p:nvSpPr>
        <p:spPr>
          <a:xfrm>
            <a:off x="680489" y="1422645"/>
            <a:ext cx="5181600" cy="3668998"/>
          </a:xfrm>
        </p:spPr>
        <p:txBody>
          <a:bodyPr>
            <a:normAutofit fontScale="55000" lnSpcReduction="20000"/>
          </a:bodyPr>
          <a:lstStyle/>
          <a:p>
            <a:endParaRPr lang="en-US"/>
          </a:p>
          <a:p>
            <a:pPr algn="ctr"/>
            <a:r>
              <a:rPr lang="en-US" b="1">
                <a:solidFill>
                  <a:schemeClr val="accent6"/>
                </a:solidFill>
              </a:rPr>
              <a:t>Access to healthier Foods</a:t>
            </a:r>
            <a:r>
              <a:rPr lang="en-US">
                <a:solidFill>
                  <a:schemeClr val="accent6"/>
                </a:solidFill>
              </a:rPr>
              <a:t> </a:t>
            </a:r>
          </a:p>
          <a:p>
            <a:pPr marL="514350" indent="-514350" algn="ctr">
              <a:buFont typeface="+mj-lt"/>
              <a:buAutoNum type="arabicPeriod"/>
            </a:pPr>
            <a:r>
              <a:rPr lang="en-US">
                <a:solidFill>
                  <a:schemeClr val="accent6"/>
                </a:solidFill>
              </a:rPr>
              <a:t>Malnutrion and Balnced diet</a:t>
            </a:r>
          </a:p>
          <a:p>
            <a:pPr marL="514350" indent="-514350" algn="ctr">
              <a:buFont typeface="+mj-lt"/>
              <a:buAutoNum type="arabicPeriod"/>
            </a:pPr>
            <a:r>
              <a:rPr lang="en-US">
                <a:solidFill>
                  <a:schemeClr val="accent6"/>
                </a:solidFill>
              </a:rPr>
              <a:t>Clients are able to choose from a variety of available dishes and are able to supplement unhealthy eating habbits</a:t>
            </a:r>
          </a:p>
          <a:p>
            <a:pPr marL="0" indent="0">
              <a:buNone/>
            </a:pPr>
            <a:endParaRPr lang="en-US">
              <a:solidFill>
                <a:schemeClr val="accent6"/>
              </a:solidFill>
            </a:endParaRPr>
          </a:p>
          <a:p>
            <a:pPr marL="0" indent="0">
              <a:buNone/>
            </a:pPr>
            <a:r>
              <a:rPr lang="en-US">
                <a:solidFill>
                  <a:schemeClr val="accent6"/>
                </a:solidFill>
              </a:rPr>
              <a:t> </a:t>
            </a:r>
            <a:endParaRPr lang="en-US" b="1">
              <a:solidFill>
                <a:schemeClr val="accent6"/>
              </a:solidFill>
            </a:endParaRPr>
          </a:p>
          <a:p>
            <a:pPr algn="ctr"/>
            <a:r>
              <a:rPr lang="en-US" b="1">
                <a:solidFill>
                  <a:schemeClr val="accent6"/>
                </a:solidFill>
              </a:rPr>
              <a:t>Easy and Affordable Acces to Foods</a:t>
            </a:r>
          </a:p>
          <a:p>
            <a:pPr marL="514350" indent="-514350" algn="ctr">
              <a:buFont typeface="+mj-lt"/>
              <a:buAutoNum type="arabicPeriod"/>
            </a:pPr>
            <a:r>
              <a:rPr lang="en-US">
                <a:solidFill>
                  <a:schemeClr val="accent6"/>
                </a:solidFill>
              </a:rPr>
              <a:t>Easy acces to Market as produce is available in the village Lessening the traveling time and transport money being able to have more buying power</a:t>
            </a:r>
          </a:p>
          <a:p>
            <a:pPr marL="514350" indent="-514350" algn="ctr">
              <a:buFont typeface="+mj-lt"/>
              <a:buAutoNum type="arabicPeriod"/>
            </a:pPr>
            <a:r>
              <a:rPr lang="en-US">
                <a:solidFill>
                  <a:schemeClr val="accent6"/>
                </a:solidFill>
              </a:rPr>
              <a:t>Fresh Produce straight from the Ground to the pot, Minimizing Transport expenses  which results in the  produce being more affordable and  more quantities bought locally </a:t>
            </a:r>
          </a:p>
          <a:p>
            <a:pPr marL="0" indent="0">
              <a:buNone/>
            </a:pPr>
            <a:endParaRPr lang="en-US"/>
          </a:p>
          <a:p>
            <a:pPr marL="0" indent="0">
              <a:buNone/>
            </a:pPr>
            <a:endParaRPr lang="en-US"/>
          </a:p>
          <a:p>
            <a:endParaRPr lang="en-GB"/>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9" name="Picture 9">
            <a:extLst>
              <a:ext uri="{FF2B5EF4-FFF2-40B4-BE49-F238E27FC236}">
                <a16:creationId xmlns:a16="http://schemas.microsoft.com/office/drawing/2014/main" id="{DA78143A-1484-0146-AFC0-AE0453E958B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880644" y="1690688"/>
            <a:ext cx="5111291" cy="3440643"/>
          </a:xfrm>
          <a:prstGeom prst="ellipse">
            <a:avLst/>
          </a:prstGeom>
          <a:ln>
            <a:noFill/>
          </a:ln>
          <a:effectLst>
            <a:softEdge rad="112500"/>
          </a:effectLst>
        </p:spPr>
      </p:pic>
      <p:pic>
        <p:nvPicPr>
          <p:cNvPr id="10" name="Picture 10">
            <a:extLst>
              <a:ext uri="{FF2B5EF4-FFF2-40B4-BE49-F238E27FC236}">
                <a16:creationId xmlns:a16="http://schemas.microsoft.com/office/drawing/2014/main" id="{1BCF2E4B-BB1B-B141-81F7-CF93E0D968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166" y="5668800"/>
            <a:ext cx="1801860" cy="975600"/>
          </a:xfrm>
          <a:prstGeom prst="rect">
            <a:avLst/>
          </a:prstGeom>
        </p:spPr>
      </p:pic>
    </p:spTree>
    <p:extLst>
      <p:ext uri="{BB962C8B-B14F-4D97-AF65-F5344CB8AC3E}">
        <p14:creationId xmlns:p14="http://schemas.microsoft.com/office/powerpoint/2010/main" val="3790991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548" y="236700"/>
            <a:ext cx="10515600" cy="1325563"/>
          </a:xfrm>
        </p:spPr>
        <p:txBody>
          <a:bodyPr>
            <a:normAutofit/>
          </a:bodyPr>
          <a:lstStyle/>
          <a:p>
            <a:pPr algn="ctr"/>
            <a:r>
              <a:rPr lang="en-US"/>
              <a:t> </a:t>
            </a:r>
            <a:r>
              <a:rPr lang="en-US">
                <a:solidFill>
                  <a:schemeClr val="accent6"/>
                </a:solidFill>
              </a:rPr>
              <a:t>Impact on other </a:t>
            </a:r>
            <a:r>
              <a:rPr lang="en-US" dirty="0">
                <a:solidFill>
                  <a:schemeClr val="accent6"/>
                </a:solidFill>
              </a:rPr>
              <a:t>enterprises owned by young women?</a:t>
            </a:r>
            <a:endParaRPr lang="en-GB" dirty="0">
              <a:solidFill>
                <a:schemeClr val="accent6"/>
              </a:solidFill>
            </a:endParaRPr>
          </a:p>
        </p:txBody>
      </p:sp>
      <p:sp>
        <p:nvSpPr>
          <p:cNvPr id="4" name="Content Placeholder 3"/>
          <p:cNvSpPr>
            <a:spLocks noGrp="1"/>
          </p:cNvSpPr>
          <p:nvPr>
            <p:ph sz="half" idx="1"/>
          </p:nvPr>
        </p:nvSpPr>
        <p:spPr>
          <a:xfrm>
            <a:off x="185577" y="1393781"/>
            <a:ext cx="5181600" cy="4451294"/>
          </a:xfrm>
        </p:spPr>
        <p:txBody>
          <a:bodyPr>
            <a:normAutofit fontScale="47500" lnSpcReduction="20000"/>
          </a:bodyPr>
          <a:lstStyle/>
          <a:p>
            <a:r>
              <a:rPr lang="en-US">
                <a:solidFill>
                  <a:schemeClr val="accent6"/>
                </a:solidFill>
              </a:rPr>
              <a:t>Moemi Has Trandferd skills and Knowledge Partnering with acredited development practitioners</a:t>
            </a:r>
          </a:p>
          <a:p>
            <a:pPr marL="0" indent="0">
              <a:buNone/>
            </a:pPr>
            <a:endParaRPr lang="en-US">
              <a:solidFill>
                <a:schemeClr val="accent6"/>
              </a:solidFill>
            </a:endParaRPr>
          </a:p>
          <a:p>
            <a:pPr lvl="1"/>
            <a:r>
              <a:rPr lang="en-US">
                <a:solidFill>
                  <a:schemeClr val="accent6"/>
                </a:solidFill>
              </a:rPr>
              <a:t>Women and youth around the village and suspending villages are able to acquire skills and knowledge from the Farm and get and get hands on practical understanding and idea with regards to what is needed when how and the amount</a:t>
            </a:r>
          </a:p>
          <a:p>
            <a:r>
              <a:rPr lang="en-US">
                <a:solidFill>
                  <a:schemeClr val="accent6"/>
                </a:solidFill>
              </a:rPr>
              <a:t>Legislation and Compliance Requirements </a:t>
            </a:r>
          </a:p>
          <a:p>
            <a:endParaRPr lang="en-US">
              <a:solidFill>
                <a:schemeClr val="accent6"/>
              </a:solidFill>
            </a:endParaRPr>
          </a:p>
          <a:p>
            <a:pPr lvl="1"/>
            <a:r>
              <a:rPr lang="en-US">
                <a:solidFill>
                  <a:schemeClr val="accent6"/>
                </a:solidFill>
              </a:rPr>
              <a:t>We Share information with regards to the requirement for smallholder farms with surrounding entrepreneurs Regarding registration compliance and Basic requirements regarding Startups to be able to create a business and be in a position to  be granted acces to available opurtunities from private as well as government institutions</a:t>
            </a:r>
          </a:p>
          <a:p>
            <a:pPr marL="457200" lvl="1" indent="0">
              <a:buNone/>
            </a:pPr>
            <a:endParaRPr lang="en-US">
              <a:solidFill>
                <a:schemeClr val="accent6"/>
              </a:solidFill>
            </a:endParaRPr>
          </a:p>
          <a:p>
            <a:r>
              <a:rPr lang="en-US">
                <a:solidFill>
                  <a:schemeClr val="accent6"/>
                </a:solidFill>
              </a:rPr>
              <a:t>Access To Networking Opportunities as well as Marketing</a:t>
            </a:r>
          </a:p>
          <a:p>
            <a:endParaRPr lang="en-US">
              <a:solidFill>
                <a:schemeClr val="accent6"/>
              </a:solidFill>
            </a:endParaRPr>
          </a:p>
          <a:p>
            <a:pPr lvl="1"/>
            <a:r>
              <a:rPr lang="en-US">
                <a:solidFill>
                  <a:schemeClr val="accent6"/>
                </a:solidFill>
              </a:rPr>
              <a:t>Colllaborations and partnership are amongst the values of Moemi Farming Enterprise with a rich culture and history of successful partnerships we have been able to provide networking oppurtynities with potential investors and stakeholders in the value chain as well as Marketing of their produce  And  the relevant suppliers with our current  setup being partnerships with the locals to produce the quantity mostly needed by bulk buyers whereas we are not able to supply produce from one farm but would than source from the local farmers as well</a:t>
            </a:r>
          </a:p>
          <a:p>
            <a:pPr marL="457200" lvl="1" indent="0">
              <a:buNone/>
            </a:pPr>
            <a:endParaRPr lang="en-GB"/>
          </a:p>
        </p:txBody>
      </p:sp>
      <p:pic>
        <p:nvPicPr>
          <p:cNvPr id="3" name="Picture 6">
            <a:extLst>
              <a:ext uri="{FF2B5EF4-FFF2-40B4-BE49-F238E27FC236}">
                <a16:creationId xmlns:a16="http://schemas.microsoft.com/office/drawing/2014/main" id="{69A38D56-247A-A54C-BCEB-2A62C250EB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72530" y="1499276"/>
            <a:ext cx="5506975" cy="2104107"/>
          </a:xfrm>
        </p:spPr>
      </p:pic>
      <p:pic>
        <p:nvPicPr>
          <p:cNvPr id="1026"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7" name="Picture 7">
            <a:extLst>
              <a:ext uri="{FF2B5EF4-FFF2-40B4-BE49-F238E27FC236}">
                <a16:creationId xmlns:a16="http://schemas.microsoft.com/office/drawing/2014/main" id="{0EBBAD94-832A-7F46-80F4-6969E011F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531" y="3618263"/>
            <a:ext cx="5506975" cy="1896290"/>
          </a:xfrm>
          <a:prstGeom prst="rect">
            <a:avLst/>
          </a:prstGeom>
        </p:spPr>
      </p:pic>
      <p:pic>
        <p:nvPicPr>
          <p:cNvPr id="8" name="Picture 8">
            <a:extLst>
              <a:ext uri="{FF2B5EF4-FFF2-40B4-BE49-F238E27FC236}">
                <a16:creationId xmlns:a16="http://schemas.microsoft.com/office/drawing/2014/main" id="{74E33173-1B57-E24B-B2BF-CC25BC2C13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9949" y="5721518"/>
            <a:ext cx="1080000" cy="1080000"/>
          </a:xfrm>
          <a:prstGeom prst="rect">
            <a:avLst/>
          </a:prstGeom>
        </p:spPr>
      </p:pic>
    </p:spTree>
    <p:extLst>
      <p:ext uri="{BB962C8B-B14F-4D97-AF65-F5344CB8AC3E}">
        <p14:creationId xmlns:p14="http://schemas.microsoft.com/office/powerpoint/2010/main" val="535828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6"/>
                </a:solidFill>
              </a:rPr>
              <a:t>How viable and implementable is the solution being proposed?</a:t>
            </a:r>
            <a:r>
              <a:rPr lang="en-US" dirty="0"/>
              <a:t> </a:t>
            </a:r>
            <a:endParaRPr lang="en-GB" dirty="0"/>
          </a:p>
        </p:txBody>
      </p:sp>
      <p:sp>
        <p:nvSpPr>
          <p:cNvPr id="4" name="Content Placeholder 3"/>
          <p:cNvSpPr>
            <a:spLocks noGrp="1"/>
          </p:cNvSpPr>
          <p:nvPr>
            <p:ph sz="half" idx="1"/>
          </p:nvPr>
        </p:nvSpPr>
        <p:spPr>
          <a:xfrm rot="10800000" flipV="1">
            <a:off x="553158" y="1864900"/>
            <a:ext cx="4568162" cy="3534661"/>
          </a:xfrm>
        </p:spPr>
        <p:txBody>
          <a:bodyPr>
            <a:normAutofit fontScale="47500" lnSpcReduction="20000"/>
          </a:bodyPr>
          <a:lstStyle/>
          <a:p>
            <a:r>
              <a:rPr lang="en-US">
                <a:solidFill>
                  <a:schemeClr val="accent6"/>
                </a:solidFill>
              </a:rPr>
              <a:t>Women and the Youth are able to acquier skills while working as labourers And given the opportunity to unskilled and develop themselves to being Farmers or suppliers of the produce With higher potential of partnerships or collaborations while the company keeps its required workforce and required needs for its daily operations </a:t>
            </a:r>
          </a:p>
          <a:p>
            <a:r>
              <a:rPr lang="en-US">
                <a:solidFill>
                  <a:schemeClr val="accent6"/>
                </a:solidFill>
              </a:rPr>
              <a:t>Some are able to start up backyard gardens instilling self reliance and encouraging the culture and practice of being independent curbing the slope of poverty</a:t>
            </a:r>
          </a:p>
          <a:p>
            <a:r>
              <a:rPr lang="en-US">
                <a:solidFill>
                  <a:schemeClr val="accent6"/>
                </a:solidFill>
              </a:rPr>
              <a:t>Workforce is hired as labour while attaining and developing Their skills at the same time gaining experience and confidence utilizing company resources upskilling themwith adequate training which in turn ensures that produce meets and surpass requirement adding value in terms of Human capital as well as quality of produce capitalizing and ensuring Market standards are met which generates forecasted income and the company is able to meet its profit Margin at the same time contribute to empowering and supporting women and children in their different ventures and aspirations</a:t>
            </a:r>
            <a:endParaRPr lang="en-GB">
              <a:solidFill>
                <a:schemeClr val="accent6"/>
              </a:solidFill>
            </a:endParaRPr>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8" name="Picture 8">
            <a:extLst>
              <a:ext uri="{FF2B5EF4-FFF2-40B4-BE49-F238E27FC236}">
                <a16:creationId xmlns:a16="http://schemas.microsoft.com/office/drawing/2014/main" id="{FAF1363B-5F66-E849-8CD3-C6CA986F4AC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888198" y="1661669"/>
            <a:ext cx="4703123" cy="3534661"/>
          </a:xfrm>
        </p:spPr>
      </p:pic>
      <p:pic>
        <p:nvPicPr>
          <p:cNvPr id="9" name="Picture 9">
            <a:extLst>
              <a:ext uri="{FF2B5EF4-FFF2-40B4-BE49-F238E27FC236}">
                <a16:creationId xmlns:a16="http://schemas.microsoft.com/office/drawing/2014/main" id="{C797AAD1-9D8B-4D4B-BB33-B1793FA3C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3811" y="5629560"/>
            <a:ext cx="1080000" cy="1080000"/>
          </a:xfrm>
          <a:prstGeom prst="rect">
            <a:avLst/>
          </a:prstGeom>
        </p:spPr>
      </p:pic>
    </p:spTree>
    <p:extLst>
      <p:ext uri="{BB962C8B-B14F-4D97-AF65-F5344CB8AC3E}">
        <p14:creationId xmlns:p14="http://schemas.microsoft.com/office/powerpoint/2010/main" val="345552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accent6"/>
                </a:solidFill>
              </a:rPr>
              <a:t>What makes the business unique?</a:t>
            </a:r>
            <a:r>
              <a:rPr lang="en-US" dirty="0"/>
              <a:t>  </a:t>
            </a:r>
            <a:endParaRPr lang="en-GB" dirty="0"/>
          </a:p>
        </p:txBody>
      </p:sp>
      <p:sp>
        <p:nvSpPr>
          <p:cNvPr id="4" name="Content Placeholder 3"/>
          <p:cNvSpPr>
            <a:spLocks noGrp="1"/>
          </p:cNvSpPr>
          <p:nvPr>
            <p:ph sz="half" idx="1"/>
          </p:nvPr>
        </p:nvSpPr>
        <p:spPr>
          <a:xfrm>
            <a:off x="547403" y="1551924"/>
            <a:ext cx="5181600" cy="4351338"/>
          </a:xfrm>
        </p:spPr>
        <p:txBody>
          <a:bodyPr>
            <a:normAutofit fontScale="62500" lnSpcReduction="20000"/>
          </a:bodyPr>
          <a:lstStyle/>
          <a:p>
            <a:r>
              <a:rPr lang="en-US">
                <a:solidFill>
                  <a:schemeClr val="accent6"/>
                </a:solidFill>
              </a:rPr>
              <a:t>What Makes the business unique is the innovative way in which management as well as staff approach business, with a Planned Monitored evaluated approach to running the Business</a:t>
            </a:r>
          </a:p>
          <a:p>
            <a:r>
              <a:rPr lang="en-US">
                <a:solidFill>
                  <a:schemeClr val="accent6"/>
                </a:solidFill>
              </a:rPr>
              <a:t>Employees are treated as Individuals with the rotational job dut Approach</a:t>
            </a:r>
          </a:p>
          <a:p>
            <a:r>
              <a:rPr lang="en-US">
                <a:solidFill>
                  <a:schemeClr val="accent6"/>
                </a:solidFill>
              </a:rPr>
              <a:t>Customer satisfaction</a:t>
            </a:r>
          </a:p>
          <a:p>
            <a:r>
              <a:rPr lang="en-US">
                <a:solidFill>
                  <a:schemeClr val="accent6"/>
                </a:solidFill>
              </a:rPr>
              <a:t>Development centred approach</a:t>
            </a:r>
          </a:p>
          <a:p>
            <a:r>
              <a:rPr lang="en-US">
                <a:solidFill>
                  <a:schemeClr val="accent6"/>
                </a:solidFill>
              </a:rPr>
              <a:t>Not about profit margins only but capturing the hearts and mouths of both our client and human capital providing wonderful experiences in all or encounters with an always open farm for their meaningful suggestions as well as contribution</a:t>
            </a:r>
          </a:p>
          <a:p>
            <a:r>
              <a:rPr lang="en-US">
                <a:solidFill>
                  <a:schemeClr val="accent6"/>
                </a:solidFill>
              </a:rPr>
              <a:t>Our contribution to the Foood scheme programs in our surrounding schools making the people claim our produce as their own and proud to be associated with it</a:t>
            </a:r>
          </a:p>
          <a:p>
            <a:endParaRPr lang="en-GB"/>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8" name="Picture 8">
            <a:extLst>
              <a:ext uri="{FF2B5EF4-FFF2-40B4-BE49-F238E27FC236}">
                <a16:creationId xmlns:a16="http://schemas.microsoft.com/office/drawing/2014/main" id="{4DA9D516-6EA5-874C-8FE1-D427A3D365C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307770" y="1384928"/>
            <a:ext cx="4450717" cy="4205976"/>
          </a:xfrm>
        </p:spPr>
      </p:pic>
      <p:pic>
        <p:nvPicPr>
          <p:cNvPr id="9" name="Picture 9">
            <a:extLst>
              <a:ext uri="{FF2B5EF4-FFF2-40B4-BE49-F238E27FC236}">
                <a16:creationId xmlns:a16="http://schemas.microsoft.com/office/drawing/2014/main" id="{22FBB73C-D870-D949-B6D2-58F07C356B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0522" y="5668800"/>
            <a:ext cx="1285200" cy="996674"/>
          </a:xfrm>
          <a:prstGeom prst="rect">
            <a:avLst/>
          </a:prstGeom>
        </p:spPr>
      </p:pic>
    </p:spTree>
    <p:extLst>
      <p:ext uri="{BB962C8B-B14F-4D97-AF65-F5344CB8AC3E}">
        <p14:creationId xmlns:p14="http://schemas.microsoft.com/office/powerpoint/2010/main" val="347883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535" y="383680"/>
            <a:ext cx="10515600" cy="1325563"/>
          </a:xfrm>
        </p:spPr>
        <p:txBody>
          <a:bodyPr>
            <a:normAutofit fontScale="90000"/>
          </a:bodyPr>
          <a:lstStyle/>
          <a:p>
            <a:pPr algn="ctr"/>
            <a:r>
              <a:rPr lang="en-US" dirty="0">
                <a:solidFill>
                  <a:schemeClr val="accent6"/>
                </a:solidFill>
              </a:rPr>
              <a:t>Use of ICT </a:t>
            </a:r>
            <a:r>
              <a:rPr lang="en-US">
                <a:solidFill>
                  <a:schemeClr val="accent6"/>
                </a:solidFill>
              </a:rPr>
              <a:t>to promote </a:t>
            </a:r>
            <a:r>
              <a:rPr lang="en-US" dirty="0">
                <a:solidFill>
                  <a:schemeClr val="accent6"/>
                </a:solidFill>
              </a:rPr>
              <a:t>economic and employment opportunities for young women? </a:t>
            </a:r>
            <a:endParaRPr lang="en-GB" dirty="0">
              <a:solidFill>
                <a:schemeClr val="accent6"/>
              </a:solidFill>
            </a:endParaRPr>
          </a:p>
        </p:txBody>
      </p:sp>
      <p:sp>
        <p:nvSpPr>
          <p:cNvPr id="4" name="Content Placeholder 3"/>
          <p:cNvSpPr>
            <a:spLocks noGrp="1"/>
          </p:cNvSpPr>
          <p:nvPr>
            <p:ph sz="half" idx="1"/>
          </p:nvPr>
        </p:nvSpPr>
        <p:spPr>
          <a:xfrm>
            <a:off x="596982" y="1658628"/>
            <a:ext cx="6715760" cy="4351338"/>
          </a:xfrm>
        </p:spPr>
        <p:txBody>
          <a:bodyPr>
            <a:normAutofit fontScale="77500" lnSpcReduction="20000"/>
          </a:bodyPr>
          <a:lstStyle/>
          <a:p>
            <a:pPr algn="ctr"/>
            <a:r>
              <a:rPr lang="en-US">
                <a:solidFill>
                  <a:schemeClr val="accent6"/>
                </a:solidFill>
              </a:rPr>
              <a:t>We have installed a new Irrigation system that allows for the saving of water as well as time on the and the expense that take 80% of the operational cost which is electricity</a:t>
            </a:r>
          </a:p>
          <a:p>
            <a:pPr algn="ctr"/>
            <a:r>
              <a:rPr lang="en-US">
                <a:solidFill>
                  <a:schemeClr val="accent6"/>
                </a:solidFill>
              </a:rPr>
              <a:t>In the process of introducing agro processing which will open a world of new opurtunities as well as markets as the  machinery as well as the tractors will be learnt and driven by the project champions which will be women and yout  providing women with access to what has always been seen as man duty to be reconsidered and normalized again ensuring and requiring the latest and fastest methods of processing which need the latest technology upgrading not only our human capital but also surrounding farms as they to will  see another opportunity with sets them apart and is technology driven</a:t>
            </a:r>
            <a:endParaRPr lang="en-GB">
              <a:solidFill>
                <a:schemeClr val="accent6"/>
              </a:solidFill>
            </a:endParaRPr>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18" name="Picture 18">
            <a:extLst>
              <a:ext uri="{FF2B5EF4-FFF2-40B4-BE49-F238E27FC236}">
                <a16:creationId xmlns:a16="http://schemas.microsoft.com/office/drawing/2014/main" id="{B81C1DDF-CB84-144E-9FF9-BB8735AE0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77969" y="5571151"/>
            <a:ext cx="2151586" cy="1064129"/>
          </a:xfrm>
          <a:prstGeom prst="rect">
            <a:avLst/>
          </a:prstGeom>
        </p:spPr>
      </p:pic>
      <p:pic>
        <p:nvPicPr>
          <p:cNvPr id="3" name="Picture 4">
            <a:extLst>
              <a:ext uri="{FF2B5EF4-FFF2-40B4-BE49-F238E27FC236}">
                <a16:creationId xmlns:a16="http://schemas.microsoft.com/office/drawing/2014/main" id="{1E72ED5B-FD82-284B-9E0B-46C6BD711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6907" y="1580968"/>
            <a:ext cx="3863558" cy="4139758"/>
          </a:xfrm>
          <a:prstGeom prst="rect">
            <a:avLst/>
          </a:prstGeom>
        </p:spPr>
      </p:pic>
    </p:spTree>
    <p:extLst>
      <p:ext uri="{BB962C8B-B14F-4D97-AF65-F5344CB8AC3E}">
        <p14:creationId xmlns:p14="http://schemas.microsoft.com/office/powerpoint/2010/main" val="1731821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a:extLst>
              <a:ext uri="{FF2B5EF4-FFF2-40B4-BE49-F238E27FC236}">
                <a16:creationId xmlns:a16="http://schemas.microsoft.com/office/drawing/2014/main" id="{85589F6E-29DB-6949-8329-706C6731E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811" y="5952875"/>
            <a:ext cx="866467" cy="866467"/>
          </a:xfrm>
          <a:prstGeom prst="rect">
            <a:avLst/>
          </a:prstGeom>
        </p:spPr>
      </p:pic>
      <p:sp>
        <p:nvSpPr>
          <p:cNvPr id="2" name="Title 1"/>
          <p:cNvSpPr>
            <a:spLocks noGrp="1"/>
          </p:cNvSpPr>
          <p:nvPr>
            <p:ph type="title"/>
          </p:nvPr>
        </p:nvSpPr>
        <p:spPr/>
        <p:txBody>
          <a:bodyPr>
            <a:normAutofit/>
          </a:bodyPr>
          <a:lstStyle/>
          <a:p>
            <a:pPr algn="ctr"/>
            <a:r>
              <a:rPr lang="en-US" dirty="0">
                <a:solidFill>
                  <a:schemeClr val="accent6"/>
                </a:solidFill>
              </a:rPr>
              <a:t>How have you managed the impact of the COVID-19 pandemic? </a:t>
            </a:r>
            <a:endParaRPr lang="en-GB" dirty="0">
              <a:solidFill>
                <a:schemeClr val="accent6"/>
              </a:solidFill>
            </a:endParaRPr>
          </a:p>
        </p:txBody>
      </p:sp>
      <p:sp>
        <p:nvSpPr>
          <p:cNvPr id="9" name="Content Placeholder 8"/>
          <p:cNvSpPr>
            <a:spLocks noGrp="1"/>
          </p:cNvSpPr>
          <p:nvPr>
            <p:ph sz="half" idx="1"/>
          </p:nvPr>
        </p:nvSpPr>
        <p:spPr>
          <a:xfrm>
            <a:off x="333011" y="1690688"/>
            <a:ext cx="5181600" cy="4351338"/>
          </a:xfrm>
        </p:spPr>
        <p:txBody>
          <a:bodyPr>
            <a:normAutofit fontScale="85000" lnSpcReduction="10000"/>
          </a:bodyPr>
          <a:lstStyle/>
          <a:p>
            <a:r>
              <a:rPr lang="en-US">
                <a:solidFill>
                  <a:schemeClr val="accent6"/>
                </a:solidFill>
              </a:rPr>
              <a:t>We converted to changing our Irrigation system which was able to afford us the less expenses in terms Of hours worked as well as electrical expenses ensuring that we keep our Current human capital with the ability to require more as even in terms of  disease management less inputs will be used as we will be irrigating where the plant is instead of the whole and will be producing more as there is adequate and structured planning with regards to the produce to to the new system installed</a:t>
            </a:r>
            <a:endParaRPr lang="en-GB" dirty="0">
              <a:solidFill>
                <a:schemeClr val="accent6"/>
              </a:solidFill>
            </a:endParaRPr>
          </a:p>
        </p:txBody>
      </p:sp>
      <p:pic>
        <p:nvPicPr>
          <p:cNvPr id="1026"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69" y="559090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0440" y="5629560"/>
            <a:ext cx="3022691" cy="11897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heki\AppData\Local\Microsoft\Windows\INetCache\Content.Outlook\0DRO44JZ\20yr LogoFINrgbLONG (00000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9760" y="5668800"/>
            <a:ext cx="2428240" cy="952500"/>
          </a:xfrm>
          <a:prstGeom prst="rect">
            <a:avLst/>
          </a:prstGeom>
          <a:noFill/>
          <a:ln>
            <a:noFill/>
          </a:ln>
        </p:spPr>
      </p:pic>
      <p:pic>
        <p:nvPicPr>
          <p:cNvPr id="12" name="Picture 12">
            <a:extLst>
              <a:ext uri="{FF2B5EF4-FFF2-40B4-BE49-F238E27FC236}">
                <a16:creationId xmlns:a16="http://schemas.microsoft.com/office/drawing/2014/main" id="{92C1F19B-8ACB-1A49-A013-B6E1AA7BF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604" y="1701803"/>
            <a:ext cx="3152404" cy="3900215"/>
          </a:xfrm>
          <a:prstGeom prst="rect">
            <a:avLst/>
          </a:prstGeom>
        </p:spPr>
      </p:pic>
      <p:pic>
        <p:nvPicPr>
          <p:cNvPr id="13" name="Picture 13">
            <a:extLst>
              <a:ext uri="{FF2B5EF4-FFF2-40B4-BE49-F238E27FC236}">
                <a16:creationId xmlns:a16="http://schemas.microsoft.com/office/drawing/2014/main" id="{F9DAF29E-9A40-A149-93A8-A866435F58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4611" y="1710016"/>
            <a:ext cx="3447548" cy="3900215"/>
          </a:xfrm>
          <a:prstGeom prst="rect">
            <a:avLst/>
          </a:prstGeom>
        </p:spPr>
      </p:pic>
    </p:spTree>
    <p:extLst>
      <p:ext uri="{BB962C8B-B14F-4D97-AF65-F5344CB8AC3E}">
        <p14:creationId xmlns:p14="http://schemas.microsoft.com/office/powerpoint/2010/main" val="2459565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5818AA992C224486F30831F6D9BFEC" ma:contentTypeVersion="10" ma:contentTypeDescription="Create a new document." ma:contentTypeScope="" ma:versionID="45057845fc380d81983886831f0f5cbd">
  <xsd:schema xmlns:xsd="http://www.w3.org/2001/XMLSchema" xmlns:xs="http://www.w3.org/2001/XMLSchema" xmlns:p="http://schemas.microsoft.com/office/2006/metadata/properties" xmlns:ns2="386b4bcc-3771-4cf3-910e-10b4da597aff" targetNamespace="http://schemas.microsoft.com/office/2006/metadata/properties" ma:root="true" ma:fieldsID="1c6abd865cbb174e7867eaef90263d32" ns2:_="">
    <xsd:import namespace="386b4bcc-3771-4cf3-910e-10b4da597a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6b4bcc-3771-4cf3-910e-10b4da59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8EA2A2-0542-47F5-B747-C4C4B8119023}"/>
</file>

<file path=customXml/itemProps2.xml><?xml version="1.0" encoding="utf-8"?>
<ds:datastoreItem xmlns:ds="http://schemas.openxmlformats.org/officeDocument/2006/customXml" ds:itemID="{AAED0007-88BC-4ABB-9F00-FB597485856D}"/>
</file>

<file path=customXml/itemProps3.xml><?xml version="1.0" encoding="utf-8"?>
<ds:datastoreItem xmlns:ds="http://schemas.openxmlformats.org/officeDocument/2006/customXml" ds:itemID="{B94603F7-2739-4EFF-BC09-453217E5DA0F}"/>
</file>

<file path=docProps/app.xml><?xml version="1.0" encoding="utf-8"?>
<Properties xmlns="http://schemas.openxmlformats.org/officeDocument/2006/extended-properties" xmlns:vt="http://schemas.openxmlformats.org/officeDocument/2006/docPropsVTypes">
  <TotalTime>37</TotalTime>
  <Words>176</Words>
  <Application>Microsoft Office PowerPoint</Application>
  <PresentationFormat>Widescreen</PresentationFormat>
  <Paragraphs>22</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WEP CHALLENGE 2021</vt:lpstr>
      <vt:lpstr>Moemi Farming Enterprise</vt:lpstr>
      <vt:lpstr>PowerPoint Presentation</vt:lpstr>
      <vt:lpstr>What customer needs are being addressed </vt:lpstr>
      <vt:lpstr> Impact on other enterprises owned by young women?</vt:lpstr>
      <vt:lpstr>How viable and implementable is the solution being proposed? </vt:lpstr>
      <vt:lpstr>What makes the business unique?  </vt:lpstr>
      <vt:lpstr>Use of ICT to promote economic and employment opportunities for young women? </vt:lpstr>
      <vt:lpstr>How have you managed the impact of the COVID-19 pandemic?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business</dc:title>
  <dc:creator>Nomthi Mankazana</dc:creator>
  <cp:lastModifiedBy>Unknown User</cp:lastModifiedBy>
  <cp:revision>12</cp:revision>
  <dcterms:created xsi:type="dcterms:W3CDTF">2021-09-13T14:23:14Z</dcterms:created>
  <dcterms:modified xsi:type="dcterms:W3CDTF">2021-09-15T19:49:16Z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0x010100705818AA992C224486F30831F6D9BFEC</vt:lpwstr>
  </property>
</Properties>
</file>