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68" r:id="rId5"/>
    <p:sldId id="270" r:id="rId6"/>
    <p:sldId id="272" r:id="rId7"/>
    <p:sldId id="260" r:id="rId8"/>
    <p:sldId id="263" r:id="rId9"/>
    <p:sldId id="264"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20/09/2021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49504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20/09/2021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62989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20/09/2021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84298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20/09/2021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55147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372755-9D82-4DC8-8843-A66864F12848}" type="datetimeFigureOut">
              <a:rPr lang="en-GB" smtClean="0"/>
              <a:t>20/09/2021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16012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372755-9D82-4DC8-8843-A66864F12848}" type="datetimeFigureOut">
              <a:rPr lang="en-GB" smtClean="0"/>
              <a:t>20/09/2021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00943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372755-9D82-4DC8-8843-A66864F12848}" type="datetimeFigureOut">
              <a:rPr lang="en-GB" smtClean="0"/>
              <a:t>20/09/2021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1929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372755-9D82-4DC8-8843-A66864F12848}" type="datetimeFigureOut">
              <a:rPr lang="en-GB" smtClean="0"/>
              <a:t>20/09/2021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9765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72755-9D82-4DC8-8843-A66864F12848}" type="datetimeFigureOut">
              <a:rPr lang="en-GB" smtClean="0"/>
              <a:t>20/09/2021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220878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372755-9D82-4DC8-8843-A66864F12848}" type="datetimeFigureOut">
              <a:rPr lang="en-GB" smtClean="0"/>
              <a:t>20/09/2021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7249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372755-9D82-4DC8-8843-A66864F12848}" type="datetimeFigureOut">
              <a:rPr lang="en-GB" smtClean="0"/>
              <a:t>20/09/2021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541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72755-9D82-4DC8-8843-A66864F12848}" type="datetimeFigureOut">
              <a:rPr lang="en-GB" smtClean="0"/>
              <a:t>20/09/2021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35773-8B81-40D6-B345-92B4FEC067BC}" type="slidenum">
              <a:rPr lang="en-GB" smtClean="0"/>
              <a:t>‹#›</a:t>
            </a:fld>
            <a:endParaRPr lang="en-GB"/>
          </a:p>
        </p:txBody>
      </p:sp>
    </p:spTree>
    <p:extLst>
      <p:ext uri="{BB962C8B-B14F-4D97-AF65-F5344CB8AC3E}">
        <p14:creationId xmlns:p14="http://schemas.microsoft.com/office/powerpoint/2010/main" val="10641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ideo" Target="https://www.youtube.com/embed/CgO9PGskvOk?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video" Target="https://www.youtube.com/embed/__hBlDlNw8Q?start=1600&amp;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5839" y="2660837"/>
            <a:ext cx="9620322" cy="1536325"/>
          </a:xfrm>
          <a:prstGeom prst="rect">
            <a:avLst/>
          </a:prstGeom>
        </p:spPr>
      </p:pic>
      <p:sp>
        <p:nvSpPr>
          <p:cNvPr id="2" name="Title 1"/>
          <p:cNvSpPr>
            <a:spLocks noGrp="1"/>
          </p:cNvSpPr>
          <p:nvPr>
            <p:ph type="title"/>
          </p:nvPr>
        </p:nvSpPr>
        <p:spPr/>
        <p:txBody>
          <a:bodyPr>
            <a:normAutofit/>
          </a:bodyPr>
          <a:lstStyle/>
          <a:p>
            <a:pPr algn="ctr"/>
            <a:r>
              <a:rPr lang="en-ZA" sz="5400" b="1" dirty="0"/>
              <a:t>WEP CHALLENGE 2021</a:t>
            </a:r>
          </a:p>
        </p:txBody>
      </p:sp>
    </p:spTree>
    <p:extLst>
      <p:ext uri="{BB962C8B-B14F-4D97-AF65-F5344CB8AC3E}">
        <p14:creationId xmlns:p14="http://schemas.microsoft.com/office/powerpoint/2010/main" val="424318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Anything else you would like to add </a:t>
            </a:r>
            <a:endParaRPr lang="en-GB" dirty="0"/>
          </a:p>
        </p:txBody>
      </p:sp>
      <p:sp>
        <p:nvSpPr>
          <p:cNvPr id="9" name="Content Placeholder 8"/>
          <p:cNvSpPr>
            <a:spLocks noGrp="1"/>
          </p:cNvSpPr>
          <p:nvPr>
            <p:ph sz="half" idx="1"/>
          </p:nvPr>
        </p:nvSpPr>
        <p:spPr/>
        <p:txBody>
          <a:bodyPr/>
          <a:lstStyle/>
          <a:p>
            <a:pPr marL="0" indent="0" algn="just">
              <a:buNone/>
            </a:pPr>
            <a:r>
              <a:rPr lang="en-GB" dirty="0"/>
              <a:t>Being awarded this opportunity and receiving funding would go directly towards ensuring the completion of the African Feminist Solidarities anthology project as well as investing in equipment for our organisation’s media department.</a:t>
            </a:r>
          </a:p>
        </p:txBody>
      </p:sp>
      <p:pic>
        <p:nvPicPr>
          <p:cNvPr id="3" name="Online Media 2" title="An Ode to the #RUReferenceList Movement - My 5 year commemoration || Singayisusa Na Nini Na! ♥">
            <a:hlinkClick r:id="" action="ppaction://media"/>
            <a:extLst>
              <a:ext uri="{FF2B5EF4-FFF2-40B4-BE49-F238E27FC236}">
                <a16:creationId xmlns:a16="http://schemas.microsoft.com/office/drawing/2014/main" id="{B3DAD3A6-B961-42E8-A4CF-887AE522C3FD}"/>
              </a:ext>
            </a:extLst>
          </p:cNvPr>
          <p:cNvPicPr>
            <a:picLocks noGrp="1" noRot="1" noChangeAspect="1"/>
          </p:cNvPicPr>
          <p:nvPr>
            <p:ph sz="half" idx="2"/>
            <a:videoFile r:link="rId1"/>
          </p:nvPr>
        </p:nvPicPr>
        <p:blipFill>
          <a:blip r:embed="rId3"/>
          <a:stretch>
            <a:fillRect/>
          </a:stretch>
        </p:blipFill>
        <p:spPr>
          <a:xfrm>
            <a:off x="6323120" y="1890343"/>
            <a:ext cx="5181600" cy="2927350"/>
          </a:xfrm>
          <a:prstGeom prst="rect">
            <a:avLst/>
          </a:prstGeom>
        </p:spPr>
      </p:pic>
      <p:pic>
        <p:nvPicPr>
          <p:cNvPr id="102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spTree>
    <p:extLst>
      <p:ext uri="{BB962C8B-B14F-4D97-AF65-F5344CB8AC3E}">
        <p14:creationId xmlns:p14="http://schemas.microsoft.com/office/powerpoint/2010/main" val="5073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95" y="-7407"/>
            <a:ext cx="10515600" cy="1325563"/>
          </a:xfrm>
        </p:spPr>
        <p:txBody>
          <a:bodyPr>
            <a:normAutofit/>
          </a:bodyPr>
          <a:lstStyle/>
          <a:p>
            <a:pPr algn="ctr"/>
            <a:r>
              <a:rPr lang="en-US" sz="4800" b="1" dirty="0"/>
              <a:t>Archive </a:t>
            </a:r>
            <a:r>
              <a:rPr lang="en-US" sz="4800" b="1" dirty="0" err="1"/>
              <a:t>Amabali</a:t>
            </a:r>
            <a:r>
              <a:rPr lang="en-US" sz="4800" b="1" dirty="0"/>
              <a:t> </a:t>
            </a:r>
            <a:r>
              <a:rPr lang="en-US" sz="4800" b="1" dirty="0" err="1"/>
              <a:t>Wethu</a:t>
            </a:r>
            <a:endParaRPr lang="en-GB" sz="4800" b="1" dirty="0"/>
          </a:p>
        </p:txBody>
      </p:sp>
      <p:sp>
        <p:nvSpPr>
          <p:cNvPr id="3" name="Subtitle 2"/>
          <p:cNvSpPr>
            <a:spLocks noGrp="1"/>
          </p:cNvSpPr>
          <p:nvPr>
            <p:ph sz="half" idx="1"/>
          </p:nvPr>
        </p:nvSpPr>
        <p:spPr>
          <a:xfrm>
            <a:off x="773839" y="1521480"/>
            <a:ext cx="5181600" cy="4351338"/>
          </a:xfrm>
        </p:spPr>
        <p:txBody>
          <a:bodyPr>
            <a:normAutofit fontScale="85000" lnSpcReduction="10000"/>
          </a:bodyPr>
          <a:lstStyle/>
          <a:p>
            <a:r>
              <a:rPr lang="en-US" dirty="0"/>
              <a:t>Yolanda Dyantyi – Executive Director</a:t>
            </a:r>
          </a:p>
          <a:p>
            <a:pPr algn="just"/>
            <a:r>
              <a:rPr lang="en-US" sz="2000" dirty="0"/>
              <a:t>A 24 year old radical African feminist and activist against gender-based violence and broader social injustice. Born and Bred in Johannesburg, South Africa, she’s passionate about addressing social development through promoting entrepreneurship and implementing creative collaborative skills transferal interventions.  </a:t>
            </a:r>
          </a:p>
          <a:p>
            <a:pPr algn="just"/>
            <a:r>
              <a:rPr lang="en-US" sz="2000" dirty="0"/>
              <a:t>Archive </a:t>
            </a:r>
            <a:r>
              <a:rPr lang="en-US" sz="2000" dirty="0" err="1"/>
              <a:t>Amabali</a:t>
            </a:r>
            <a:r>
              <a:rPr lang="en-US" sz="2000" dirty="0"/>
              <a:t> </a:t>
            </a:r>
            <a:r>
              <a:rPr lang="en-US" sz="2000" dirty="0" err="1"/>
              <a:t>Wethu</a:t>
            </a:r>
            <a:r>
              <a:rPr lang="en-US" sz="2000" dirty="0"/>
              <a:t> was conceptualized and influenced by Yolanda </a:t>
            </a:r>
            <a:r>
              <a:rPr lang="en-US" sz="2000" dirty="0" err="1"/>
              <a:t>Dyantyi’s</a:t>
            </a:r>
            <a:r>
              <a:rPr lang="en-US" sz="2000" dirty="0"/>
              <a:t> history and experiences with first hand violence and how she chose to challenge the system through her activism. By sharing her experiences on various platforms on the internet via social media and on the ground in varying movements and organization's, she’s appreciated the power that lies in storytelling and connecting with people in relation to influencing social and political reform. </a:t>
            </a:r>
          </a:p>
        </p:txBody>
      </p:sp>
      <p:pic>
        <p:nvPicPr>
          <p:cNvPr id="7" name="Content Placeholder 6">
            <a:extLst>
              <a:ext uri="{FF2B5EF4-FFF2-40B4-BE49-F238E27FC236}">
                <a16:creationId xmlns:a16="http://schemas.microsoft.com/office/drawing/2014/main" id="{51D4629C-71AF-45E7-A0EC-E7A1E10D3EC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129" t="11324" r="6448" b="12929"/>
          <a:stretch/>
        </p:blipFill>
        <p:spPr>
          <a:xfrm>
            <a:off x="8756340" y="13139"/>
            <a:ext cx="3364638" cy="1958678"/>
          </a:xfrm>
        </p:spPr>
      </p:pic>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5" name="Picture 4">
            <a:extLst>
              <a:ext uri="{FF2B5EF4-FFF2-40B4-BE49-F238E27FC236}">
                <a16:creationId xmlns:a16="http://schemas.microsoft.com/office/drawing/2014/main" id="{B5CCE32C-5907-4A26-A0D3-86F591F8B4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031" b="-4952"/>
          <a:stretch/>
        </p:blipFill>
        <p:spPr>
          <a:xfrm>
            <a:off x="6126209" y="1582276"/>
            <a:ext cx="3022691" cy="3889185"/>
          </a:xfrm>
          <a:prstGeom prst="rect">
            <a:avLst/>
          </a:prstGeom>
        </p:spPr>
      </p:pic>
    </p:spTree>
    <p:extLst>
      <p:ext uri="{BB962C8B-B14F-4D97-AF65-F5344CB8AC3E}">
        <p14:creationId xmlns:p14="http://schemas.microsoft.com/office/powerpoint/2010/main" val="1344917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71154"/>
          </a:xfrm>
        </p:spPr>
        <p:txBody>
          <a:bodyPr/>
          <a:lstStyle/>
          <a:p>
            <a:pPr algn="ctr"/>
            <a:r>
              <a:rPr lang="en-US" dirty="0"/>
              <a:t>What is the nature of the business?</a:t>
            </a:r>
            <a:endParaRPr lang="en-GB" dirty="0"/>
          </a:p>
        </p:txBody>
      </p:sp>
      <p:sp>
        <p:nvSpPr>
          <p:cNvPr id="4" name="Content Placeholder 3"/>
          <p:cNvSpPr>
            <a:spLocks noGrp="1"/>
          </p:cNvSpPr>
          <p:nvPr>
            <p:ph type="body" sz="half" idx="2"/>
          </p:nvPr>
        </p:nvSpPr>
        <p:spPr>
          <a:xfrm>
            <a:off x="161912" y="1634506"/>
            <a:ext cx="5360000" cy="3811588"/>
          </a:xfrm>
        </p:spPr>
        <p:txBody>
          <a:bodyPr>
            <a:normAutofit fontScale="85000" lnSpcReduction="20000"/>
          </a:bodyPr>
          <a:lstStyle/>
          <a:p>
            <a:pPr marL="0" marR="0" algn="just">
              <a:lnSpc>
                <a:spcPct val="107000"/>
              </a:lnSpc>
              <a:spcBef>
                <a:spcPts val="0"/>
              </a:spcBef>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Archive </a:t>
            </a:r>
            <a:r>
              <a:rPr lang="en-ZA" sz="1800" dirty="0" err="1">
                <a:effectLst/>
                <a:latin typeface="Calibri" panose="020F0502020204030204" pitchFamily="34" charset="0"/>
                <a:ea typeface="Calibri" panose="020F0502020204030204" pitchFamily="34" charset="0"/>
                <a:cs typeface="Times New Roman" panose="02020603050405020304" pitchFamily="18" charset="0"/>
              </a:rPr>
              <a:t>Amabali</a:t>
            </a:r>
            <a:r>
              <a:rPr lang="en-ZA" sz="1800" dirty="0">
                <a:effectLst/>
                <a:latin typeface="Calibri" panose="020F0502020204030204" pitchFamily="34" charset="0"/>
                <a:ea typeface="Calibri" panose="020F0502020204030204" pitchFamily="34" charset="0"/>
                <a:cs typeface="Times New Roman" panose="02020603050405020304" pitchFamily="18" charset="0"/>
              </a:rPr>
              <a:t> </a:t>
            </a:r>
            <a:r>
              <a:rPr lang="en-ZA" sz="1800" dirty="0" err="1">
                <a:effectLst/>
                <a:latin typeface="Calibri" panose="020F0502020204030204" pitchFamily="34" charset="0"/>
                <a:ea typeface="Calibri" panose="020F0502020204030204" pitchFamily="34" charset="0"/>
                <a:cs typeface="Times New Roman" panose="02020603050405020304" pitchFamily="18" charset="0"/>
              </a:rPr>
              <a:t>Wethu</a:t>
            </a:r>
            <a:r>
              <a:rPr lang="en-ZA" sz="1800" dirty="0">
                <a:effectLst/>
                <a:latin typeface="Calibri" panose="020F0502020204030204" pitchFamily="34" charset="0"/>
                <a:ea typeface="Calibri" panose="020F0502020204030204" pitchFamily="34" charset="0"/>
                <a:cs typeface="Times New Roman" panose="02020603050405020304" pitchFamily="18" charset="0"/>
              </a:rPr>
              <a:t> is a registered Not-For-Profit Organization and collective established as a result of having a shared interest and inclination towards finding and using creative innovative ways of advocacy and awareness-raising about the plight of marginalized groups in South Africa. </a:t>
            </a:r>
          </a:p>
          <a:p>
            <a:pPr marL="0" marR="0" algn="just">
              <a:lnSpc>
                <a:spcPct val="107000"/>
              </a:lnSpc>
              <a:spcBef>
                <a:spcPts val="0"/>
              </a:spcBef>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Through the use of civic technology, multimedia and the arts we are inspired by the power of storytelling and our history has shown that many revolutions and movements are born from conscious raising by the act of sharing ideas, knowledge, and personal experience.</a:t>
            </a:r>
          </a:p>
          <a:p>
            <a:pPr marL="0" marR="0" algn="just">
              <a:lnSpc>
                <a:spcPct val="107000"/>
              </a:lnSpc>
              <a:spcBef>
                <a:spcPts val="0"/>
              </a:spcBef>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We believe that our experiences and stories (data) are powerful tools that can inspire the creation of a movement that aspires to a non-violent future for everyone. As a team and organization, our three-pillar approach based on Awareness, Navigation and Recovery guides and motivates us to use the fast growing social media platforms and the internet to inspire</a:t>
            </a:r>
          </a:p>
          <a:p>
            <a:pPr algn="just"/>
            <a:endParaRPr lang="en-GB" dirty="0"/>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11" name="Content Placeholder 10">
            <a:extLst>
              <a:ext uri="{FF2B5EF4-FFF2-40B4-BE49-F238E27FC236}">
                <a16:creationId xmlns:a16="http://schemas.microsoft.com/office/drawing/2014/main" id="{4943963A-CFEE-401F-8A06-F7BAF0AA977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71523" y="1634506"/>
            <a:ext cx="6158565" cy="3043645"/>
          </a:xfrm>
        </p:spPr>
      </p:pic>
    </p:spTree>
    <p:extLst>
      <p:ext uri="{BB962C8B-B14F-4D97-AF65-F5344CB8AC3E}">
        <p14:creationId xmlns:p14="http://schemas.microsoft.com/office/powerpoint/2010/main" val="327634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700"/>
            <a:ext cx="10515600" cy="1325563"/>
          </a:xfrm>
        </p:spPr>
        <p:txBody>
          <a:bodyPr>
            <a:normAutofit/>
          </a:bodyPr>
          <a:lstStyle/>
          <a:p>
            <a:pPr algn="ctr"/>
            <a:r>
              <a:rPr lang="en-US" dirty="0"/>
              <a:t>What customer needs are being addressed </a:t>
            </a:r>
            <a:endParaRPr lang="en-GB" dirty="0"/>
          </a:p>
        </p:txBody>
      </p:sp>
      <p:sp>
        <p:nvSpPr>
          <p:cNvPr id="4" name="Content Placeholder 3"/>
          <p:cNvSpPr>
            <a:spLocks noGrp="1"/>
          </p:cNvSpPr>
          <p:nvPr>
            <p:ph sz="half" idx="1"/>
          </p:nvPr>
        </p:nvSpPr>
        <p:spPr>
          <a:xfrm>
            <a:off x="906326" y="1562263"/>
            <a:ext cx="5181600" cy="4254202"/>
          </a:xfrm>
        </p:spPr>
        <p:txBody>
          <a:bodyPr>
            <a:normAutofit fontScale="85000" lnSpcReduction="20000"/>
          </a:bodyPr>
          <a:lstStyle/>
          <a:p>
            <a:r>
              <a:rPr lang="en-GB" sz="1800" dirty="0"/>
              <a:t>Social Media Campaigns</a:t>
            </a:r>
          </a:p>
          <a:p>
            <a:pPr>
              <a:buFontTx/>
              <a:buChar char="-"/>
            </a:pPr>
            <a:r>
              <a:rPr lang="en-GB" sz="1800" dirty="0"/>
              <a:t>Conceptualization, Developing and managing campaigns (</a:t>
            </a:r>
            <a:r>
              <a:rPr lang="en-GB" sz="1800" dirty="0" err="1"/>
              <a:t>eg.</a:t>
            </a:r>
            <a:r>
              <a:rPr lang="en-GB" sz="1800" dirty="0"/>
              <a:t> Mining Bodies campaign in partnership with Nelson Mandela Foundation)</a:t>
            </a:r>
          </a:p>
          <a:p>
            <a:r>
              <a:rPr lang="en-GB" sz="1800" dirty="0"/>
              <a:t>Consulting services </a:t>
            </a:r>
          </a:p>
          <a:p>
            <a:pPr>
              <a:buFontTx/>
              <a:buChar char="-"/>
            </a:pPr>
            <a:r>
              <a:rPr lang="en-GB" sz="1800" dirty="0"/>
              <a:t>Policy advocacy and provide communications strategies </a:t>
            </a:r>
          </a:p>
          <a:p>
            <a:pPr>
              <a:buFontTx/>
              <a:buChar char="-"/>
            </a:pPr>
            <a:r>
              <a:rPr lang="en-GB" sz="1800" dirty="0"/>
              <a:t>Workshops</a:t>
            </a:r>
          </a:p>
          <a:p>
            <a:pPr>
              <a:buFontTx/>
              <a:buChar char="-"/>
            </a:pPr>
            <a:r>
              <a:rPr lang="en-GB" sz="1800" dirty="0"/>
              <a:t>Project Management </a:t>
            </a:r>
          </a:p>
          <a:p>
            <a:r>
              <a:rPr lang="en-GB" sz="1800" dirty="0"/>
              <a:t>Multimedia services</a:t>
            </a:r>
          </a:p>
          <a:p>
            <a:pPr marL="0" indent="0">
              <a:buNone/>
            </a:pPr>
            <a:r>
              <a:rPr lang="en-GB" sz="1800" dirty="0"/>
              <a:t>- Social media managing</a:t>
            </a:r>
          </a:p>
          <a:p>
            <a:pPr marL="0" indent="0">
              <a:buNone/>
            </a:pPr>
            <a:r>
              <a:rPr lang="en-GB" sz="1800" dirty="0"/>
              <a:t>- Videography &amp; Photography</a:t>
            </a:r>
          </a:p>
          <a:p>
            <a:pPr>
              <a:buFontTx/>
              <a:buChar char="-"/>
            </a:pPr>
            <a:r>
              <a:rPr lang="en-GB" sz="1800" dirty="0"/>
              <a:t>Visual Reports (Production services)</a:t>
            </a:r>
          </a:p>
          <a:p>
            <a:pPr>
              <a:buFontTx/>
              <a:buChar char="-"/>
            </a:pPr>
            <a:r>
              <a:rPr lang="en-GB" sz="1800" dirty="0"/>
              <a:t>Podcasting (www.soundcloud.com/amabali_pod)</a:t>
            </a:r>
          </a:p>
          <a:p>
            <a:pPr>
              <a:buFontTx/>
              <a:buChar char="-"/>
            </a:pPr>
            <a:r>
              <a:rPr lang="en-GB" sz="1800" dirty="0"/>
              <a:t>Infographics</a:t>
            </a:r>
          </a:p>
          <a:p>
            <a:pPr>
              <a:buFontTx/>
              <a:buChar char="-"/>
            </a:pPr>
            <a:r>
              <a:rPr lang="en-GB" sz="1800" dirty="0"/>
              <a:t>Case Study Videos</a:t>
            </a:r>
          </a:p>
          <a:p>
            <a:pPr marL="0" indent="0">
              <a:buNone/>
            </a:pPr>
            <a:endParaRPr lang="en-GB" sz="1800" dirty="0"/>
          </a:p>
          <a:p>
            <a:pPr marL="0" indent="0">
              <a:buNone/>
            </a:pPr>
            <a:endParaRPr lang="en-GB" sz="1800" dirty="0"/>
          </a:p>
        </p:txBody>
      </p:sp>
      <p:pic>
        <p:nvPicPr>
          <p:cNvPr id="7" name="Content Placeholder 6">
            <a:extLst>
              <a:ext uri="{FF2B5EF4-FFF2-40B4-BE49-F238E27FC236}">
                <a16:creationId xmlns:a16="http://schemas.microsoft.com/office/drawing/2014/main" id="{5D12FB45-8376-4B79-BF31-353FA83EEE5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75" r="6583" b="21183"/>
          <a:stretch/>
        </p:blipFill>
        <p:spPr>
          <a:xfrm>
            <a:off x="5969601" y="2090865"/>
            <a:ext cx="5964946" cy="2192785"/>
          </a:xfrm>
        </p:spPr>
      </p:pic>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spTree>
    <p:extLst>
      <p:ext uri="{BB962C8B-B14F-4D97-AF65-F5344CB8AC3E}">
        <p14:creationId xmlns:p14="http://schemas.microsoft.com/office/powerpoint/2010/main" val="379099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How has the business impacted on other enterprises owned by young women?</a:t>
            </a:r>
            <a:endParaRPr lang="en-GB" dirty="0"/>
          </a:p>
        </p:txBody>
      </p:sp>
      <p:sp>
        <p:nvSpPr>
          <p:cNvPr id="4" name="Content Placeholder 3"/>
          <p:cNvSpPr>
            <a:spLocks noGrp="1"/>
          </p:cNvSpPr>
          <p:nvPr>
            <p:ph sz="half" idx="1"/>
          </p:nvPr>
        </p:nvSpPr>
        <p:spPr>
          <a:xfrm>
            <a:off x="893038" y="2275665"/>
            <a:ext cx="5181600" cy="4351338"/>
          </a:xfrm>
        </p:spPr>
        <p:txBody>
          <a:bodyPr>
            <a:normAutofit/>
          </a:bodyPr>
          <a:lstStyle/>
          <a:p>
            <a:pPr algn="just"/>
            <a:r>
              <a:rPr lang="en-GB" sz="2000" dirty="0"/>
              <a:t>We intentionally collaborate with as many freelance creatives that we can find. We outsource certain services that we may need for programmes and projects we’re working on internally or with clients. </a:t>
            </a:r>
          </a:p>
          <a:p>
            <a:pPr algn="just"/>
            <a:r>
              <a:rPr lang="en-GB" sz="2000" dirty="0"/>
              <a:t>It is part of our objectives to work with women and we prioritize collaborating and supporting other Black/African women social entrepreneurs and creatives first. </a:t>
            </a:r>
          </a:p>
          <a:p>
            <a:pPr algn="just"/>
            <a:endParaRPr lang="en-GB" sz="2400" dirty="0"/>
          </a:p>
          <a:p>
            <a:pPr algn="just"/>
            <a:endParaRPr lang="en-GB" sz="2000" dirty="0"/>
          </a:p>
        </p:txBody>
      </p:sp>
      <p:sp>
        <p:nvSpPr>
          <p:cNvPr id="5" name="Content Placeholder 4"/>
          <p:cNvSpPr>
            <a:spLocks noGrp="1"/>
          </p:cNvSpPr>
          <p:nvPr>
            <p:ph sz="half" idx="2"/>
          </p:nvPr>
        </p:nvSpPr>
        <p:spPr>
          <a:xfrm>
            <a:off x="6500674" y="2131272"/>
            <a:ext cx="5181600" cy="2595455"/>
          </a:xfrm>
        </p:spPr>
        <p:txBody>
          <a:bodyPr>
            <a:normAutofit/>
          </a:bodyPr>
          <a:lstStyle/>
          <a:p>
            <a:r>
              <a:rPr lang="en-US" dirty="0"/>
              <a:t>Archive </a:t>
            </a:r>
            <a:r>
              <a:rPr lang="en-US" dirty="0" err="1"/>
              <a:t>Amabali</a:t>
            </a:r>
            <a:r>
              <a:rPr lang="en-US" dirty="0"/>
              <a:t> </a:t>
            </a:r>
            <a:r>
              <a:rPr lang="en-US" dirty="0" err="1"/>
              <a:t>Wethu’s</a:t>
            </a:r>
            <a:r>
              <a:rPr lang="en-US" dirty="0"/>
              <a:t> current website was designed and created by a Black woman – Nosipho </a:t>
            </a:r>
            <a:r>
              <a:rPr lang="en-US" dirty="0" err="1"/>
              <a:t>Motsamai</a:t>
            </a:r>
            <a:r>
              <a:rPr lang="en-US" dirty="0"/>
              <a:t> – who owns a start up called </a:t>
            </a:r>
            <a:r>
              <a:rPr lang="en-US" dirty="0" err="1"/>
              <a:t>Motsamai</a:t>
            </a:r>
            <a:r>
              <a:rPr lang="en-US" dirty="0"/>
              <a:t> Group.</a:t>
            </a:r>
            <a:endParaRPr lang="en-GB" dirty="0"/>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spTree>
    <p:extLst>
      <p:ext uri="{BB962C8B-B14F-4D97-AF65-F5344CB8AC3E}">
        <p14:creationId xmlns:p14="http://schemas.microsoft.com/office/powerpoint/2010/main" val="53582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How viable and implementable is the solution being proposed? </a:t>
            </a:r>
            <a:endParaRPr lang="en-GB" dirty="0"/>
          </a:p>
        </p:txBody>
      </p:sp>
      <p:sp>
        <p:nvSpPr>
          <p:cNvPr id="4" name="Content Placeholder 3"/>
          <p:cNvSpPr>
            <a:spLocks noGrp="1"/>
          </p:cNvSpPr>
          <p:nvPr>
            <p:ph sz="half" idx="1"/>
          </p:nvPr>
        </p:nvSpPr>
        <p:spPr/>
        <p:txBody>
          <a:bodyPr>
            <a:normAutofit/>
          </a:bodyPr>
          <a:lstStyle/>
          <a:p>
            <a:pPr algn="just"/>
            <a:r>
              <a:rPr lang="en-ZA" sz="2000" dirty="0"/>
              <a:t>The solution is highly viable as most organizations have been forced to move to digital solutions in faster ways they'd never anticipated. This also means there's a vacancy for services and skills that was previously not in demand, particularly in the civil society sector. </a:t>
            </a:r>
          </a:p>
          <a:p>
            <a:pPr algn="just"/>
            <a:r>
              <a:rPr lang="en-ZA" sz="2000" dirty="0"/>
              <a:t>By providing some of the skills and expertise we have on digital activism, content creation and social media campaigning, we help organizations drive their message forward reaching online communities untapped before.</a:t>
            </a:r>
            <a:endParaRPr lang="en-GB" sz="2000" dirty="0"/>
          </a:p>
        </p:txBody>
      </p:sp>
      <p:pic>
        <p:nvPicPr>
          <p:cNvPr id="102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10" name="English-Version">
            <a:hlinkClick r:id="" action="ppaction://media"/>
            <a:extLst>
              <a:ext uri="{FF2B5EF4-FFF2-40B4-BE49-F238E27FC236}">
                <a16:creationId xmlns:a16="http://schemas.microsoft.com/office/drawing/2014/main" id="{98D639CA-A215-4CB5-8AB3-CA913909558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6562817" y="2183179"/>
            <a:ext cx="5181600" cy="2914650"/>
          </a:xfrm>
        </p:spPr>
      </p:pic>
    </p:spTree>
    <p:extLst>
      <p:ext uri="{BB962C8B-B14F-4D97-AF65-F5344CB8AC3E}">
        <p14:creationId xmlns:p14="http://schemas.microsoft.com/office/powerpoint/2010/main" val="34555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makes the business unique?  </a:t>
            </a:r>
            <a:endParaRPr lang="en-GB" dirty="0"/>
          </a:p>
        </p:txBody>
      </p:sp>
      <p:sp>
        <p:nvSpPr>
          <p:cNvPr id="4" name="Content Placeholder 3"/>
          <p:cNvSpPr>
            <a:spLocks noGrp="1"/>
          </p:cNvSpPr>
          <p:nvPr>
            <p:ph sz="half" idx="1"/>
          </p:nvPr>
        </p:nvSpPr>
        <p:spPr/>
        <p:txBody>
          <a:bodyPr>
            <a:normAutofit/>
          </a:bodyPr>
          <a:lstStyle/>
          <a:p>
            <a:r>
              <a:rPr lang="en-ZA" sz="2000" dirty="0"/>
              <a:t>We're a social enterprise - a breed between being a social justice organization and also a business that functions to make profit. </a:t>
            </a:r>
          </a:p>
          <a:p>
            <a:r>
              <a:rPr lang="en-ZA" sz="2000" dirty="0"/>
              <a:t>We're young and women led and passionate about creating our own lives of independence through doing the work we love the most.</a:t>
            </a:r>
          </a:p>
          <a:p>
            <a:r>
              <a:rPr lang="en-ZA" sz="2000" dirty="0"/>
              <a:t>By creating and facilitating platforms of engagement online that spotlight the activism happening across South Africa and the continent and establishing an archive of histories of feminist activism changing our societies for the better.</a:t>
            </a:r>
            <a:endParaRPr lang="en-GB" sz="2000" dirty="0"/>
          </a:p>
        </p:txBody>
      </p:sp>
      <p:pic>
        <p:nvPicPr>
          <p:cNvPr id="3" name="Online Media 2" title="Vavasati Festival 2019 Curatorial Interview">
            <a:hlinkClick r:id="" action="ppaction://media"/>
            <a:extLst>
              <a:ext uri="{FF2B5EF4-FFF2-40B4-BE49-F238E27FC236}">
                <a16:creationId xmlns:a16="http://schemas.microsoft.com/office/drawing/2014/main" id="{69EE9212-2D9B-4D90-AF7A-946A463950DA}"/>
              </a:ext>
            </a:extLst>
          </p:cNvPr>
          <p:cNvPicPr>
            <a:picLocks noGrp="1" noRot="1" noChangeAspect="1"/>
          </p:cNvPicPr>
          <p:nvPr>
            <p:ph sz="half" idx="2"/>
            <a:videoFile r:link="rId1"/>
          </p:nvPr>
        </p:nvPicPr>
        <p:blipFill>
          <a:blip r:embed="rId3"/>
          <a:stretch>
            <a:fillRect/>
          </a:stretch>
        </p:blipFill>
        <p:spPr>
          <a:xfrm>
            <a:off x="6407331" y="1574781"/>
            <a:ext cx="5181600" cy="2927350"/>
          </a:xfrm>
          <a:prstGeom prst="rect">
            <a:avLst/>
          </a:prstGeom>
        </p:spPr>
      </p:pic>
      <p:pic>
        <p:nvPicPr>
          <p:cNvPr id="102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sp>
        <p:nvSpPr>
          <p:cNvPr id="5" name="TextBox 4">
            <a:extLst>
              <a:ext uri="{FF2B5EF4-FFF2-40B4-BE49-F238E27FC236}">
                <a16:creationId xmlns:a16="http://schemas.microsoft.com/office/drawing/2014/main" id="{66DD4B60-E8E3-484C-ACE9-28FCC54DCF30}"/>
              </a:ext>
            </a:extLst>
          </p:cNvPr>
          <p:cNvSpPr txBox="1"/>
          <p:nvPr/>
        </p:nvSpPr>
        <p:spPr>
          <a:xfrm>
            <a:off x="6838765" y="4636888"/>
            <a:ext cx="5353235" cy="646331"/>
          </a:xfrm>
          <a:prstGeom prst="rect">
            <a:avLst/>
          </a:prstGeom>
          <a:noFill/>
        </p:spPr>
        <p:txBody>
          <a:bodyPr wrap="square" rtlCol="0">
            <a:spAutoFit/>
          </a:bodyPr>
          <a:lstStyle/>
          <a:p>
            <a:r>
              <a:rPr lang="en-ZA" dirty="0"/>
              <a:t>Archive </a:t>
            </a:r>
            <a:r>
              <a:rPr lang="en-ZA" dirty="0" err="1"/>
              <a:t>Amabali</a:t>
            </a:r>
            <a:r>
              <a:rPr lang="en-ZA" dirty="0"/>
              <a:t> </a:t>
            </a:r>
            <a:r>
              <a:rPr lang="en-ZA" dirty="0" err="1"/>
              <a:t>Wethu</a:t>
            </a:r>
            <a:r>
              <a:rPr lang="en-ZA" dirty="0"/>
              <a:t> interviews </a:t>
            </a:r>
            <a:r>
              <a:rPr lang="en-ZA" i="1" dirty="0" err="1"/>
              <a:t>Vavasati</a:t>
            </a:r>
            <a:r>
              <a:rPr lang="en-ZA" i="1" dirty="0"/>
              <a:t> International Women’s Festival </a:t>
            </a:r>
            <a:r>
              <a:rPr lang="en-ZA" dirty="0"/>
              <a:t>curators, 2019. </a:t>
            </a:r>
          </a:p>
        </p:txBody>
      </p:sp>
    </p:spTree>
    <p:extLst>
      <p:ext uri="{BB962C8B-B14F-4D97-AF65-F5344CB8AC3E}">
        <p14:creationId xmlns:p14="http://schemas.microsoft.com/office/powerpoint/2010/main" val="34788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875"/>
            <a:ext cx="10515600" cy="1325563"/>
          </a:xfrm>
        </p:spPr>
        <p:txBody>
          <a:bodyPr>
            <a:normAutofit fontScale="90000"/>
          </a:bodyPr>
          <a:lstStyle/>
          <a:p>
            <a:pPr algn="ctr"/>
            <a:r>
              <a:rPr lang="en-US" dirty="0"/>
              <a:t>Use of ICT to promote economic and employment opportunities for young women? </a:t>
            </a:r>
            <a:endParaRPr lang="en-GB" dirty="0"/>
          </a:p>
        </p:txBody>
      </p:sp>
      <p:pic>
        <p:nvPicPr>
          <p:cNvPr id="7" name="Content Placeholder 6">
            <a:extLst>
              <a:ext uri="{FF2B5EF4-FFF2-40B4-BE49-F238E27FC236}">
                <a16:creationId xmlns:a16="http://schemas.microsoft.com/office/drawing/2014/main" id="{32C24ACC-A951-4999-9B53-91CA3F9AAAC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13578" y="1285533"/>
            <a:ext cx="3167252" cy="4415275"/>
          </a:xfrm>
        </p:spPr>
      </p:pic>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9445" y="5590903"/>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3845" y="5763533"/>
            <a:ext cx="2420245" cy="921836"/>
          </a:xfrm>
          <a:prstGeom prst="rect">
            <a:avLst/>
          </a:prstGeom>
          <a:noFill/>
          <a:ln>
            <a:noFill/>
          </a:ln>
        </p:spPr>
      </p:pic>
      <p:cxnSp>
        <p:nvCxnSpPr>
          <p:cNvPr id="9" name="Straight Arrow Connector 8">
            <a:extLst>
              <a:ext uri="{FF2B5EF4-FFF2-40B4-BE49-F238E27FC236}">
                <a16:creationId xmlns:a16="http://schemas.microsoft.com/office/drawing/2014/main" id="{A7839210-040F-4DDF-87B0-91DAFF7242FA}"/>
              </a:ext>
            </a:extLst>
          </p:cNvPr>
          <p:cNvCxnSpPr>
            <a:cxnSpLocks/>
          </p:cNvCxnSpPr>
          <p:nvPr/>
        </p:nvCxnSpPr>
        <p:spPr>
          <a:xfrm>
            <a:off x="7175676" y="2929631"/>
            <a:ext cx="520376" cy="470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329AD6A-F41F-4FAB-B5C4-A2E611C413F1}"/>
              </a:ext>
            </a:extLst>
          </p:cNvPr>
          <p:cNvSpPr txBox="1"/>
          <p:nvPr/>
        </p:nvSpPr>
        <p:spPr>
          <a:xfrm>
            <a:off x="6526718" y="2689933"/>
            <a:ext cx="798990" cy="338554"/>
          </a:xfrm>
          <a:prstGeom prst="rect">
            <a:avLst/>
          </a:prstGeom>
          <a:noFill/>
        </p:spPr>
        <p:txBody>
          <a:bodyPr wrap="square" rtlCol="0">
            <a:spAutoFit/>
          </a:bodyPr>
          <a:lstStyle/>
          <a:p>
            <a:r>
              <a:rPr lang="en-ZA" sz="1600" dirty="0"/>
              <a:t>Advert</a:t>
            </a:r>
            <a:endParaRPr lang="en-ZA" dirty="0"/>
          </a:p>
        </p:txBody>
      </p:sp>
      <p:sp>
        <p:nvSpPr>
          <p:cNvPr id="15" name="Content Placeholder 14">
            <a:extLst>
              <a:ext uri="{FF2B5EF4-FFF2-40B4-BE49-F238E27FC236}">
                <a16:creationId xmlns:a16="http://schemas.microsoft.com/office/drawing/2014/main" id="{0DAEAB8D-FD9E-499A-BB29-1BD1FB9C2408}"/>
              </a:ext>
            </a:extLst>
          </p:cNvPr>
          <p:cNvSpPr>
            <a:spLocks noGrp="1"/>
          </p:cNvSpPr>
          <p:nvPr>
            <p:ph sz="half" idx="1"/>
          </p:nvPr>
        </p:nvSpPr>
        <p:spPr>
          <a:xfrm>
            <a:off x="817157" y="2041789"/>
            <a:ext cx="5181600" cy="4351338"/>
          </a:xfrm>
        </p:spPr>
        <p:txBody>
          <a:bodyPr>
            <a:normAutofit/>
          </a:bodyPr>
          <a:lstStyle/>
          <a:p>
            <a:pPr algn="just"/>
            <a:r>
              <a:rPr lang="en-ZA" sz="2000" dirty="0"/>
              <a:t>As an organization we always do our best to work with other young people. Because the services we provide are multimedia related we don't always have the skill inhouse therefore we like to collaborate and partner with as many talented, passionate creatives and technicians across the country. </a:t>
            </a:r>
          </a:p>
          <a:p>
            <a:pPr algn="just"/>
            <a:r>
              <a:rPr lang="en-ZA" sz="2000" dirty="0"/>
              <a:t>When we get new clients we ensure to always seek young people to collaborate with on various projects.</a:t>
            </a:r>
          </a:p>
        </p:txBody>
      </p:sp>
    </p:spTree>
    <p:extLst>
      <p:ext uri="{BB962C8B-B14F-4D97-AF65-F5344CB8AC3E}">
        <p14:creationId xmlns:p14="http://schemas.microsoft.com/office/powerpoint/2010/main" val="173182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5725"/>
            <a:ext cx="10515600" cy="1325563"/>
          </a:xfrm>
        </p:spPr>
        <p:txBody>
          <a:bodyPr>
            <a:normAutofit/>
          </a:bodyPr>
          <a:lstStyle/>
          <a:p>
            <a:pPr algn="ctr"/>
            <a:r>
              <a:rPr lang="en-US" dirty="0"/>
              <a:t>How have you managed the impact of the COVID-19 pandemic? </a:t>
            </a:r>
            <a:endParaRPr lang="en-GB" dirty="0"/>
          </a:p>
        </p:txBody>
      </p:sp>
      <p:sp>
        <p:nvSpPr>
          <p:cNvPr id="9" name="Content Placeholder 8"/>
          <p:cNvSpPr>
            <a:spLocks noGrp="1"/>
          </p:cNvSpPr>
          <p:nvPr>
            <p:ph sz="half" idx="1"/>
          </p:nvPr>
        </p:nvSpPr>
        <p:spPr>
          <a:xfrm>
            <a:off x="3687961" y="1450641"/>
            <a:ext cx="5181600" cy="4351338"/>
          </a:xfrm>
        </p:spPr>
        <p:txBody>
          <a:bodyPr>
            <a:normAutofit/>
          </a:bodyPr>
          <a:lstStyle/>
          <a:p>
            <a:r>
              <a:rPr lang="en-ZA" sz="2000" dirty="0"/>
              <a:t>We've had to develop a website and we are grateful that we have one because it has served as a means to advertise and market ourselves an organization and business. </a:t>
            </a:r>
          </a:p>
          <a:p>
            <a:r>
              <a:rPr lang="en-ZA" sz="2000" dirty="0"/>
              <a:t>We worked with women entrepreneurs who designed and developed our current website and that was an intentional move on our end. To support and work with other women entrepreneurs a we build our legacies together.</a:t>
            </a:r>
          </a:p>
          <a:p>
            <a:r>
              <a:rPr lang="en-GB" sz="2000" dirty="0"/>
              <a:t>We use opportunities such as the WEP challenge to promote ourselves in hopes to be given recognition and the support we desperately need.</a:t>
            </a:r>
            <a:endParaRPr lang="en-ZA" sz="2000" dirty="0"/>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spTree>
    <p:extLst>
      <p:ext uri="{BB962C8B-B14F-4D97-AF65-F5344CB8AC3E}">
        <p14:creationId xmlns:p14="http://schemas.microsoft.com/office/powerpoint/2010/main" val="2459565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873</Words>
  <Application>Microsoft Office PowerPoint</Application>
  <PresentationFormat>Widescreen</PresentationFormat>
  <Paragraphs>45</Paragraphs>
  <Slides>10</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WEP CHALLENGE 2021</vt:lpstr>
      <vt:lpstr>Archive Amabali Wethu</vt:lpstr>
      <vt:lpstr>What is the nature of the business?</vt:lpstr>
      <vt:lpstr>What customer needs are being addressed </vt:lpstr>
      <vt:lpstr>How has the business impacted on other enterprises owned by young women?</vt:lpstr>
      <vt:lpstr>How viable and implementable is the solution being proposed? </vt:lpstr>
      <vt:lpstr>What makes the business unique?  </vt:lpstr>
      <vt:lpstr>Use of ICT to promote economic and employment opportunities for young women? </vt:lpstr>
      <vt:lpstr>How have you managed the impact of the COVID-19 pandemic? </vt:lpstr>
      <vt:lpstr>Anything else you would like to add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business</dc:title>
  <dc:creator>Nomthi Mankazana</dc:creator>
  <cp:lastModifiedBy>Samantha Yolanda  Dyantyi</cp:lastModifiedBy>
  <cp:revision>9</cp:revision>
  <dcterms:created xsi:type="dcterms:W3CDTF">2021-09-13T14:23:14Z</dcterms:created>
  <dcterms:modified xsi:type="dcterms:W3CDTF">2021-09-20T12:28:36Z</dcterms:modified>
</cp:coreProperties>
</file>